
<file path=[Content_Types].xml><?xml version="1.0" encoding="utf-8"?>
<Types xmlns="http://schemas.openxmlformats.org/package/2006/content-types">
  <Default Extension="png" ContentType="image/png"/>
  <Default Extension="svg" ContentType="image/sv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media/image86.jpg" ContentType="image/jpeg"/>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media/image66.svg" ContentType="image/svg+xml"/>
  <Override PartName="/ppt/media/image68.svg" ContentType="image/svg+xml"/>
  <Override PartName="/ppt/media/image70.svg" ContentType="image/svg+xml"/>
  <Override PartName="/ppt/media/image72.svg" ContentType="image/svg+xml"/>
  <Override PartName="/ppt/media/image74.svg" ContentType="image/svg+xml"/>
  <Override PartName="/ppt/media/image76.svg" ContentType="image/svg+xml"/>
  <Override PartName="/ppt/media/image81.svg" ContentType="image/svg+xml"/>
  <Override PartName="/ppt/media/image86.svg" ContentType="image/svg+xml"/>
  <Override PartName="/ppt/media/image88.svg" ContentType="image/sv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2"/>
    <p:sldId id="348" r:id="rId3"/>
    <p:sldId id="349" r:id="rId4"/>
    <p:sldId id="350" r:id="rId5"/>
    <p:sldId id="257" r:id="rId6"/>
    <p:sldId id="328" r:id="rId7"/>
    <p:sldId id="351" r:id="rId8"/>
    <p:sldId id="352" r:id="rId9"/>
    <p:sldId id="353" r:id="rId10"/>
    <p:sldId id="326" r:id="rId11"/>
    <p:sldId id="327" r:id="rId12"/>
    <p:sldId id="260" r:id="rId13"/>
    <p:sldId id="261" r:id="rId14"/>
    <p:sldId id="263" r:id="rId15"/>
    <p:sldId id="264" r:id="rId16"/>
    <p:sldId id="265" r:id="rId17"/>
    <p:sldId id="266" r:id="rId18"/>
    <p:sldId id="270" r:id="rId19"/>
    <p:sldId id="271" r:id="rId20"/>
    <p:sldId id="272" r:id="rId21"/>
    <p:sldId id="273" r:id="rId22"/>
    <p:sldId id="274" r:id="rId23"/>
    <p:sldId id="275" r:id="rId24"/>
    <p:sldId id="276" r:id="rId25"/>
    <p:sldId id="277" r:id="rId26"/>
    <p:sldId id="278" r:id="rId27"/>
    <p:sldId id="279" r:id="rId28"/>
    <p:sldId id="285" r:id="rId29"/>
    <p:sldId id="286" r:id="rId30"/>
    <p:sldId id="287" r:id="rId31"/>
    <p:sldId id="288" r:id="rId32"/>
    <p:sldId id="289" r:id="rId33"/>
    <p:sldId id="290" r:id="rId34"/>
    <p:sldId id="291" r:id="rId35"/>
    <p:sldId id="292" r:id="rId36"/>
    <p:sldId id="294" r:id="rId37"/>
    <p:sldId id="300" r:id="rId38"/>
    <p:sldId id="301" r:id="rId39"/>
    <p:sldId id="302" r:id="rId40"/>
    <p:sldId id="318" r:id="rId41"/>
    <p:sldId id="319" r:id="rId42"/>
    <p:sldId id="320" r:id="rId43"/>
    <p:sldId id="330" r:id="rId44"/>
    <p:sldId id="337" r:id="rId45"/>
    <p:sldId id="331" r:id="rId46"/>
    <p:sldId id="332" r:id="rId47"/>
    <p:sldId id="333" r:id="rId48"/>
    <p:sldId id="334" r:id="rId49"/>
    <p:sldId id="335" r:id="rId50"/>
    <p:sldId id="336" r:id="rId51"/>
    <p:sldId id="338" r:id="rId52"/>
    <p:sldId id="339" r:id="rId53"/>
    <p:sldId id="342" r:id="rId54"/>
    <p:sldId id="340" r:id="rId55"/>
    <p:sldId id="343" r:id="rId56"/>
    <p:sldId id="344" r:id="rId57"/>
    <p:sldId id="345" r:id="rId58"/>
    <p:sldId id="354" r:id="rId59"/>
    <p:sldId id="347" r:id="rId60"/>
    <p:sldId id="346" r:id="rId61"/>
  </p:sldIdLst>
  <p:sldSz cx="12192000" cy="6858000"/>
  <p:notesSz cx="12192000" cy="6858000"/>
  <p:embeddedFontLst>
    <p:embeddedFont>
      <p:font typeface="Oracle Sans" panose="020B0503020204020204" pitchFamily="34" charset="0"/>
      <p:regular r:id="rId63"/>
      <p:bold r:id="rId64"/>
      <p:italic r:id="rId65"/>
      <p:boldItalic r:id="rId66"/>
    </p:embeddedFont>
    <p:embeddedFont>
      <p:font typeface="MEIDAA+Oracle Sans Light" panose="020B0604020202020204" charset="0"/>
      <p:regular r:id="rId67"/>
    </p:embeddedFont>
    <p:embeddedFont>
      <p:font typeface="FBQLWK+Oracle Sans Tab Bold" panose="020B0604020202020204" charset="0"/>
      <p:regular r:id="rId68"/>
    </p:embeddedFont>
    <p:embeddedFont>
      <p:font typeface="Oracle Sans Tab" panose="020B0503020204020204" pitchFamily="34" charset="0"/>
      <p:regular r:id="rId69"/>
      <p:bold r:id="rId70"/>
      <p:italic r:id="rId71"/>
      <p:boldItalic r:id="rId72"/>
    </p:embeddedFont>
    <p:embeddedFont>
      <p:font typeface="WOJVHL+DejaVu Serif" panose="020B0604020202020204" charset="0"/>
      <p:regular r:id="rId73"/>
    </p:embeddedFont>
    <p:embeddedFont>
      <p:font typeface="SBAHGC+Calibri Bold" panose="020B0604020202020204" charset="0"/>
      <p:regular r:id="rId74"/>
    </p:embeddedFont>
    <p:embeddedFont>
      <p:font typeface="TEFVJT+DejaVu Serif" panose="020B0604020202020204" charset="0"/>
      <p:regular r:id="rId75"/>
    </p:embeddedFont>
    <p:embeddedFont>
      <p:font typeface="GNDUDM+Oracle Sans Tab Light" panose="020B0604020202020204" charset="0"/>
      <p:regular r:id="rId76"/>
    </p:embeddedFont>
    <p:embeddedFont>
      <p:font typeface="SFUTNH+Oracle Sans Regular" panose="020B0604020202020204" charset="0"/>
      <p:regular r:id="rId77"/>
    </p:embeddedFont>
    <p:embeddedFont>
      <p:font typeface="FUUDON+Segoe UI Symbol" panose="020B0604020202020204" charset="0"/>
      <p:regular r:id="rId78"/>
    </p:embeddedFont>
    <p:embeddedFont>
      <p:font typeface="Gill Sans Ultra Bold" panose="020B0A02020104020203" pitchFamily="34" charset="0"/>
      <p:regular r:id="rId79"/>
    </p:embeddedFont>
    <p:embeddedFont>
      <p:font typeface="VNHAFP+Calibri" panose="020B0604020202020204" charset="0"/>
      <p:regular r:id="rId80"/>
    </p:embeddedFont>
    <p:embeddedFont>
      <p:font typeface="LUSSWS+Oracle Sans Tab Bold" panose="020B0604020202020204" charset="0"/>
      <p:regular r:id="rId81"/>
    </p:embeddedFont>
    <p:embeddedFont>
      <p:font typeface="NGHABT+Oracle Sans Tab It" panose="020B0604020202020204" charset="0"/>
      <p:regular r:id="rId82"/>
    </p:embeddedFont>
    <p:embeddedFont>
      <p:font typeface="RSHRHP+Oracle Sans Bold" panose="020B0604020202020204" charset="0"/>
      <p:regular r:id="rId83"/>
    </p:embeddedFont>
    <p:embeddedFont>
      <p:font typeface="VRRWNG+Oracle Sans Tab Regular" panose="020B0604020202020204" charset="0"/>
      <p:regular r:id="rId84"/>
    </p:embeddedFont>
    <p:embeddedFont>
      <p:font typeface="DejaVu Sans" panose="020B0604020202020204" charset="0"/>
      <p:regular r:id="rId85"/>
    </p:embeddedFont>
    <p:embeddedFont>
      <p:font typeface="SCDQRW+Open Sans Regular" panose="020B0604020202020204" charset="0"/>
      <p:regular r:id="rId86"/>
    </p:embeddedFont>
    <p:embeddedFont>
      <p:font typeface="SGBVHM+Oracle Sans Tab Light" panose="020B0604020202020204" charset="0"/>
      <p:regular r:id="rId87"/>
    </p:embeddedFont>
    <p:embeddedFont>
      <p:font typeface="ERTLPM+Arial" panose="020B0604020202020204" charset="0"/>
      <p:regular r:id="rId88"/>
    </p:embeddedFont>
    <p:embeddedFont>
      <p:font typeface="JGBSHT+Oracle Sans Tab Regular" panose="020B0604020202020204" charset="0"/>
      <p:regular r:id="rId89"/>
    </p:embeddedFont>
    <p:embeddedFont>
      <p:font typeface="NTWAGT+Oracle Sans Light" panose="020B0604020202020204" charset="0"/>
      <p:regular r:id="rId90"/>
    </p:embeddedFont>
    <p:embeddedFont>
      <p:font typeface="Century Gothic" panose="020B0502020202020204" pitchFamily="34" charset="0"/>
      <p:regular r:id="rId91"/>
      <p:bold r:id="rId92"/>
      <p:italic r:id="rId93"/>
      <p:boldItalic r:id="rId94"/>
    </p:embeddedFont>
    <p:embeddedFont>
      <p:font typeface="WOFOHS+Georgia" panose="020B0604020202020204" charset="0"/>
      <p:regular r:id="rId95"/>
    </p:embeddedFont>
    <p:embeddedFont>
      <p:font typeface="Verdana" panose="020B0604030504040204" pitchFamily="34" charset="0"/>
      <p:regular r:id="rId96"/>
      <p:bold r:id="rId97"/>
      <p:italic r:id="rId98"/>
      <p:boldItalic r:id="rId99"/>
    </p:embeddedFont>
    <p:embeddedFont>
      <p:font typeface="Calibri" panose="020F0502020204030204" pitchFamily="34" charset="0"/>
      <p:regular r:id="rId100"/>
      <p:bold r:id="rId101"/>
      <p:italic r:id="rId102"/>
      <p:boldItalic r:id="rId103"/>
    </p:embeddedFont>
    <p:embeddedFont>
      <p:font typeface="Broadway" panose="04040905080B02020502" pitchFamily="82" charset="0"/>
      <p:regular r:id="rId104"/>
    </p:embeddedFont>
    <p:embeddedFont>
      <p:font typeface="Lucida Sans" panose="020B0602030504020204" pitchFamily="34" charset="0"/>
      <p:regular r:id="rId105"/>
      <p:bold r:id="rId106"/>
      <p:italic r:id="rId107"/>
      <p:boldItalic r:id="rId108"/>
    </p:embeddedFont>
    <p:embeddedFont>
      <p:font typeface="QGOLLL+Calibri" panose="020B0604020202020204" charset="0"/>
      <p:regular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46" autoAdjust="0"/>
    <p:restoredTop sz="94660"/>
  </p:normalViewPr>
  <p:slideViewPr>
    <p:cSldViewPr>
      <p:cViewPr>
        <p:scale>
          <a:sx n="100" d="100"/>
          <a:sy n="100" d="100"/>
        </p:scale>
        <p:origin x="221" y="302"/>
      </p:cViewPr>
      <p:guideLst>
        <p:guide orient="horz" pos="3168"/>
        <p:guide pos="2448"/>
      </p:guideLst>
    </p:cSldViewPr>
  </p:slideViewPr>
  <p:notesTextViewPr>
    <p:cViewPr>
      <p:scale>
        <a:sx n="1" d="1"/>
        <a:sy n="1" d="1"/>
      </p:scale>
      <p:origin x="0" y="0"/>
    </p:cViewPr>
  </p:notesTextViewPr>
  <p:sorterViewPr>
    <p:cViewPr>
      <p:scale>
        <a:sx n="100" d="100"/>
        <a:sy n="100" d="100"/>
      </p:scale>
      <p:origin x="0" y="-1020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4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102" Type="http://schemas.openxmlformats.org/officeDocument/2006/relationships/font" Target="fonts/font40.fntdata"/><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0.fntdata"/><Relationship Id="rId90" Type="http://schemas.openxmlformats.org/officeDocument/2006/relationships/font" Target="fonts/font28.fntdata"/><Relationship Id="rId95"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100" Type="http://schemas.openxmlformats.org/officeDocument/2006/relationships/font" Target="fonts/font38.fntdata"/><Relationship Id="rId105" Type="http://schemas.openxmlformats.org/officeDocument/2006/relationships/font" Target="fonts/font43.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font" Target="fonts/font31.fntdata"/><Relationship Id="rId98"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103" Type="http://schemas.openxmlformats.org/officeDocument/2006/relationships/font" Target="fonts/font41.fntdata"/><Relationship Id="rId108" Type="http://schemas.openxmlformats.org/officeDocument/2006/relationships/font" Target="fonts/font4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4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font" Target="fonts/font37.fntdata"/><Relationship Id="rId101" Type="http://schemas.openxmlformats.org/officeDocument/2006/relationships/font" Target="fonts/font3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97" Type="http://schemas.openxmlformats.org/officeDocument/2006/relationships/font" Target="fonts/font35.fntdata"/><Relationship Id="rId104" Type="http://schemas.openxmlformats.org/officeDocument/2006/relationships/font" Target="fonts/font42.fntdata"/><Relationship Id="rId7" Type="http://schemas.openxmlformats.org/officeDocument/2006/relationships/slide" Target="slides/slide6.xml"/><Relationship Id="rId71" Type="http://schemas.openxmlformats.org/officeDocument/2006/relationships/font" Target="fonts/font9.fntdata"/><Relationship Id="rId92" Type="http://schemas.openxmlformats.org/officeDocument/2006/relationships/font" Target="fonts/font3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1ACF3F0-CE83-4402-B3F5-63EDC0ACC6A1}" type="datetimeFigureOut">
              <a:rPr lang="pt-BR" smtClean="0"/>
              <a:t>16/02/2023</a:t>
            </a:fld>
            <a:endParaRPr lang="pt-BR"/>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B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B3D5BCF4-0D12-4A6E-B67F-995C0CC2CE56}" type="slidenum">
              <a:rPr lang="pt-BR" smtClean="0"/>
              <a:t>‹#›</a:t>
            </a:fld>
            <a:endParaRPr lang="pt-BR"/>
          </a:p>
        </p:txBody>
      </p:sp>
    </p:spTree>
    <p:extLst>
      <p:ext uri="{BB962C8B-B14F-4D97-AF65-F5344CB8AC3E}">
        <p14:creationId xmlns:p14="http://schemas.microsoft.com/office/powerpoint/2010/main" val="69598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 Target="../slides/slide59.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 Falar</a:t>
            </a:r>
            <a:r>
              <a:rPr lang="pt-BR" baseline="0" dirty="0" smtClean="0"/>
              <a:t> um pouco sobre minha carreira e chamar o Alê para fazer a dele e em seguinda já chamar o André</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46402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 Falar</a:t>
            </a:r>
            <a:r>
              <a:rPr lang="pt-BR" baseline="0" dirty="0" smtClean="0"/>
              <a:t> um pouco sobre minha carreira e chamar o Alê para fazer a dele e em seguinda já chamar o André</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674398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 Apresentação </a:t>
            </a:r>
            <a:r>
              <a:rPr lang="pt-BR" baseline="0" dirty="0" smtClean="0"/>
              <a:t>André Santos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48855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950" y="374650"/>
            <a:ext cx="4497388" cy="2530475"/>
          </a:xfrm>
        </p:spPr>
      </p:sp>
      <p:sp>
        <p:nvSpPr>
          <p:cNvPr id="3" name="Notes Placeholder 2"/>
          <p:cNvSpPr>
            <a:spLocks noGrp="1"/>
          </p:cNvSpPr>
          <p:nvPr>
            <p:ph type="body" idx="1"/>
          </p:nvPr>
        </p:nvSpPr>
        <p:spPr/>
        <p:txBody>
          <a:bodyPr>
            <a:normAutofit fontScale="92500" lnSpcReduction="10000"/>
          </a:bodyPr>
          <a:lstStyle/>
          <a:p>
            <a:r>
              <a:rPr lang="en-US" dirty="0"/>
              <a:t>The PCA X9 brings OCI Infrastructure concepts and functionality to customer premises.</a:t>
            </a:r>
          </a:p>
          <a:p>
            <a:endParaRPr lang="en-US" dirty="0"/>
          </a:p>
          <a:p>
            <a:r>
              <a:rPr lang="en-US" dirty="0"/>
              <a:t>The software stack on PCA X9 is compatible with OCI Infrastructure APIs. VMs are portable between OCI and PCA X9 with little or no modification. The PCA X9 software is updated using the same Continuous Integration / Continuous Delivery (CI/CD) model that is used in OCI.</a:t>
            </a:r>
          </a:p>
          <a:p>
            <a:endParaRPr lang="en-US" dirty="0"/>
          </a:p>
          <a:p>
            <a:r>
              <a:rPr lang="en-US" dirty="0"/>
              <a:t>Just like in OCI, there are 3 fault domains to which all of the compute nodes in PCA X9 are divided into – these fault domains provide isolation from any potential hardware faults or outages. A DR solution architecture between two separate / remote PCA X9s is available.</a:t>
            </a:r>
          </a:p>
          <a:p>
            <a:endParaRPr lang="en-US" dirty="0"/>
          </a:p>
          <a:p>
            <a:r>
              <a:rPr lang="en-US" dirty="0"/>
              <a:t>Monitoring and management of PCA X9 can be achieved via the included BUI, or via data sent to a Grafana platform.</a:t>
            </a:r>
          </a:p>
          <a:p>
            <a:endParaRPr lang="en-US" dirty="0"/>
          </a:p>
          <a:p>
            <a:r>
              <a:rPr lang="en-US" dirty="0"/>
              <a:t>PCA X9 provides the following capabilities for infrastructure that are like those in OCI – </a:t>
            </a:r>
          </a:p>
          <a:p>
            <a:endParaRPr lang="en-US" dirty="0"/>
          </a:p>
          <a:p>
            <a:pPr marL="171450" indent="-171450">
              <a:buFont typeface="Arial" panose="020B0604020202020204" pitchFamily="34" charset="0"/>
              <a:buChar char="•"/>
            </a:pPr>
            <a:r>
              <a:rPr lang="en-US" dirty="0"/>
              <a:t>Compute: VMs</a:t>
            </a:r>
          </a:p>
          <a:p>
            <a:pPr marL="171450" indent="-171450">
              <a:buFont typeface="Arial" panose="020B0604020202020204" pitchFamily="34" charset="0"/>
              <a:buChar char="•"/>
            </a:pPr>
            <a:r>
              <a:rPr lang="en-US" dirty="0"/>
              <a:t>Network: VCN, Sec Lists, Gateway Services, Datacenter connectivity</a:t>
            </a:r>
          </a:p>
          <a:p>
            <a:pPr marL="171450" indent="-171450">
              <a:buFont typeface="Arial" panose="020B0604020202020204" pitchFamily="34" charset="0"/>
              <a:buChar char="•"/>
            </a:pPr>
            <a:r>
              <a:rPr lang="en-US" dirty="0"/>
              <a:t>Storage: Block, File and Object storage</a:t>
            </a:r>
          </a:p>
          <a:p>
            <a:pPr marL="171450" indent="-171450">
              <a:buFont typeface="Arial" panose="020B0604020202020204" pitchFamily="34" charset="0"/>
              <a:buChar char="•"/>
            </a:pPr>
            <a:r>
              <a:rPr lang="en-US" dirty="0"/>
              <a:t>Security / Governance: Identity and Access Management (IAM), Tagging, Encryption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Verdana" panose="020B060403050404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6</a:t>
            </a:fld>
            <a:endParaRPr lang="en-US" dirty="0">
              <a:solidFill>
                <a:srgbClr val="5F5F5F"/>
              </a:solidFill>
            </a:endParaRPr>
          </a:p>
        </p:txBody>
      </p:sp>
    </p:spTree>
    <p:extLst>
      <p:ext uri="{BB962C8B-B14F-4D97-AF65-F5344CB8AC3E}">
        <p14:creationId xmlns:p14="http://schemas.microsoft.com/office/powerpoint/2010/main" val="9989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pt-BR" dirty="0" smtClean="0"/>
              <a:t> - Agradecer a todos</a:t>
            </a:r>
            <a:r>
              <a:rPr lang="pt-BR" baseline="0" dirty="0" smtClean="0"/>
              <a:t> os presentes e reforçar nosso emais e os próximos eventos</a:t>
            </a: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Oracle Sans" panose="020B0503020204020204" pitchFamily="34" charset="0"/>
                <a:ea typeface="+mn-ea"/>
                <a:cs typeface="Arial"/>
              </a:rPr>
              <a:pPr marL="0" marR="0" lvl="0" indent="0" algn="r" defTabSz="914400" rtl="0" eaLnBrk="1" fontAlgn="auto" latinLnBrk="0" hangingPunct="1">
                <a:lnSpc>
                  <a:spcPct val="100000"/>
                </a:lnSpc>
                <a:spcBef>
                  <a:spcPct val="0"/>
                </a:spcBef>
                <a:spcAft>
                  <a:spcPct val="0"/>
                </a:spcAft>
                <a:buClrTx/>
                <a:buSzTx/>
                <a:buFontTx/>
                <a:buNone/>
                <a:defRPr/>
              </a:pPr>
              <a:t>59</a:t>
            </a:fld>
            <a:endParaRPr kumimoji="0" lang="en-US" sz="1200" b="0" i="0" u="none" strike="noStrike" kern="1200" cap="none" spc="0" normalizeH="0" baseline="0" noProof="0">
              <a:ln>
                <a:noFill/>
              </a:ln>
              <a:solidFill>
                <a:srgbClr val="58595B"/>
              </a:solidFill>
              <a:effectLst/>
              <a:uLnTx/>
              <a:uFillTx/>
              <a:latin typeface="Oracle Sans" panose="020B0503020204020204" pitchFamily="34" charset="0"/>
              <a:ea typeface="+mn-ea"/>
              <a:cs typeface="Arial"/>
            </a:endParaRPr>
          </a:p>
        </p:txBody>
      </p:sp>
    </p:spTree>
    <p:extLst>
      <p:ext uri="{BB962C8B-B14F-4D97-AF65-F5344CB8AC3E}">
        <p14:creationId xmlns:p14="http://schemas.microsoft.com/office/powerpoint/2010/main" val="315026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emf"/><Relationship Id="rId5" Type="http://schemas.openxmlformats.org/officeDocument/2006/relationships/image" Target="../media/image8.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emf"/><Relationship Id="rId5" Type="http://schemas.openxmlformats.org/officeDocument/2006/relationships/tags" Target="../tags/tag7.xml"/><Relationship Id="rId10"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2/16/2023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rgbClr val="302C2A"/>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2/16/2023</a:t>
            </a:fld>
            <a:endParaRPr lang="en-US"/>
          </a:p>
        </p:txBody>
      </p:sp>
      <p:sp>
        <p:nvSpPr>
          <p:cNvPr id="6" name="Holder 6"/>
          <p:cNvSpPr>
            <a:spLocks noGrp="1"/>
          </p:cNvSpPr>
          <p:nvPr>
            <p:ph type="sldNum" sz="quarter" idx="7"/>
          </p:nvPr>
        </p:nvSpPr>
        <p:spPr/>
        <p:txBody>
          <a:bodyPr lIns="0" tIns="0" rIns="0" bIns="0"/>
          <a:lstStyle>
            <a:lvl1pPr>
              <a:defRPr sz="900" b="0" i="0">
                <a:solidFill>
                  <a:srgbClr val="8A8580"/>
                </a:solidFill>
                <a:latin typeface="Verdana"/>
                <a:cs typeface="Verdana"/>
              </a:defRPr>
            </a:lvl1pPr>
          </a:lstStyle>
          <a:p>
            <a:pPr marL="38100">
              <a:lnSpc>
                <a:spcPct val="100000"/>
              </a:lnSpc>
              <a:spcBef>
                <a:spcPts val="145"/>
              </a:spcBef>
            </a:pPr>
            <a:fld id="{81D60167-4931-47E6-BA6A-407CBD079E47}" type="slidenum">
              <a:rPr spc="-25" dirty="0"/>
              <a:t>‹#›</a:t>
            </a:fld>
            <a:endParaRPr spc="-25" dirty="0"/>
          </a:p>
        </p:txBody>
      </p:sp>
    </p:spTree>
    <p:extLst>
      <p:ext uri="{BB962C8B-B14F-4D97-AF65-F5344CB8AC3E}">
        <p14:creationId xmlns:p14="http://schemas.microsoft.com/office/powerpoint/2010/main" val="42542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a:xfrm>
            <a:off x="2568130" y="9944862"/>
            <a:ext cx="2417063" cy="830997"/>
          </a:xfrm>
        </p:spPr>
        <p:txBody>
          <a:bodyPr/>
          <a:lstStyle/>
          <a:p>
            <a:r>
              <a:rPr lang="en-US" dirty="0" smtClean="0"/>
              <a:t>Copyright © 2023, Oracle </a:t>
            </a:r>
            <a:r>
              <a:rPr lang="en-US" dirty="0"/>
              <a:t>and/or its affiliates  |  Confidential: Internal</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5389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pt-B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pt-BR"/>
          </a:p>
        </p:txBody>
      </p:sp>
      <p:sp>
        <p:nvSpPr>
          <p:cNvPr id="4" name="Date Placeholder 3"/>
          <p:cNvSpPr>
            <a:spLocks noGrp="1"/>
          </p:cNvSpPr>
          <p:nvPr>
            <p:ph type="dt" sz="half" idx="10"/>
          </p:nvPr>
        </p:nvSpPr>
        <p:spPr/>
        <p:txBody>
          <a:bodyPr/>
          <a:lstStyle/>
          <a:p>
            <a:fld id="{95F16CCD-B083-4A49-BFC6-BC196FB0503D}" type="datetimeFigureOut">
              <a:rPr lang="pt-BR" smtClean="0"/>
              <a:t>16/02/2023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A67304A0-9CA8-4567-A925-621F6BC255B2}" type="slidenum">
              <a:rPr lang="pt-BR" smtClean="0"/>
              <a:t>‹#›</a:t>
            </a:fld>
            <a:endParaRPr lang="pt-BR"/>
          </a:p>
        </p:txBody>
      </p:sp>
    </p:spTree>
    <p:extLst>
      <p:ext uri="{BB962C8B-B14F-4D97-AF65-F5344CB8AC3E}">
        <p14:creationId xmlns:p14="http://schemas.microsoft.com/office/powerpoint/2010/main" val="3492099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custDataLst>
              <p:tags r:id="rId1"/>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p15="http://schemas.microsoft.com/office/powerpoint/2012/main" xmlns:a14="http://schemas.microsoft.com/office/drawing/2010/main" xmlns:p14="http://schemas.microsoft.com/office/powerpoint/2010/main" xmlns="" r:embed="rId5"/>
              </a:ext>
            </a:extLst>
          </a:blip>
          <a:stretch>
            <a:fillRect/>
          </a:stretch>
        </p:blipFill>
        <p:spPr bwMode="invGray">
          <a:xfrm>
            <a:off x="3647855" y="2915194"/>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1183113" y="6355080"/>
            <a:ext cx="502920" cy="502920"/>
          </a:xfrm>
          <a:prstGeom prst="rect">
            <a:avLst/>
          </a:prstGeom>
        </p:spPr>
      </p:pic>
    </p:spTree>
    <p:extLst>
      <p:ext uri="{BB962C8B-B14F-4D97-AF65-F5344CB8AC3E}">
        <p14:creationId xmlns:p14="http://schemas.microsoft.com/office/powerpoint/2010/main" val="3872554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6_Light - NEXT step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52A1D-DB4B-F445-BB1B-2276946381B7}"/>
              </a:ext>
            </a:extLst>
          </p:cNvPr>
          <p:cNvSpPr/>
          <p:nvPr userDrawn="1">
            <p:custDataLst>
              <p:tags r:id="rId1"/>
            </p:custDataLst>
          </p:nvPr>
        </p:nvSpPr>
        <p:spPr>
          <a:xfrm>
            <a:off x="1" y="0"/>
            <a:ext cx="6095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0" name="Text Field">
            <a:extLst>
              <a:ext uri="{FF2B5EF4-FFF2-40B4-BE49-F238E27FC236}">
                <a16:creationId xmlns:a16="http://schemas.microsoft.com/office/drawing/2014/main" id="{16FC93C5-1F39-0D44-A760-A32BF0C42EE2}"/>
              </a:ext>
            </a:extLst>
          </p:cNvPr>
          <p:cNvSpPr>
            <a:spLocks noGrp="1"/>
          </p:cNvSpPr>
          <p:nvPr>
            <p:ph type="body" sz="quarter" idx="14"/>
            <p:custDataLst>
              <p:tags r:id="rId2"/>
            </p:custDataLst>
          </p:nvPr>
        </p:nvSpPr>
        <p:spPr>
          <a:xfrm>
            <a:off x="758951" y="2161503"/>
            <a:ext cx="4762525" cy="3782089"/>
          </a:xfrm>
        </p:spPr>
        <p:txBody>
          <a:bodyPr>
            <a:normAutofit/>
          </a:bodyPr>
          <a:lstStyle>
            <a:lvl1pPr marL="184095" indent="-184095">
              <a:lnSpc>
                <a:spcPct val="100000"/>
              </a:lnSpc>
              <a:buFont typeface="Arial" panose="020B0604020202020204" pitchFamily="34" charset="0"/>
              <a:buChar char="•"/>
              <a:defRPr sz="16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Picture Placeholder 2">
            <a:extLst>
              <a:ext uri="{FF2B5EF4-FFF2-40B4-BE49-F238E27FC236}">
                <a16:creationId xmlns:a16="http://schemas.microsoft.com/office/drawing/2014/main" id="{AC8D80BE-4147-D34B-8F87-1E89CD638803}"/>
              </a:ext>
            </a:extLst>
          </p:cNvPr>
          <p:cNvSpPr>
            <a:spLocks noGrp="1"/>
          </p:cNvSpPr>
          <p:nvPr>
            <p:ph type="pic" sz="quarter" idx="25"/>
            <p:custDataLst>
              <p:tags r:id="rId3"/>
            </p:custDataLst>
          </p:nvPr>
        </p:nvSpPr>
        <p:spPr>
          <a:xfrm>
            <a:off x="6095998" y="0"/>
            <a:ext cx="6096002" cy="6858000"/>
          </a:xfrm>
        </p:spPr>
        <p:txBody>
          <a:bodyPr anchor="ctr"/>
          <a:lstStyle>
            <a:lvl1pPr algn="ctr">
              <a:defRPr>
                <a:solidFill>
                  <a:schemeClr val="bg1"/>
                </a:solidFill>
              </a:defRPr>
            </a:lvl1pPr>
          </a:lstStyle>
          <a:p>
            <a:r>
              <a:rPr lang="en-GB"/>
              <a:t>Click icon to add picture</a:t>
            </a:r>
            <a:endParaRPr lang="en-US"/>
          </a:p>
        </p:txBody>
      </p:sp>
      <p:sp>
        <p:nvSpPr>
          <p:cNvPr id="20" name="Title 2">
            <a:extLst>
              <a:ext uri="{FF2B5EF4-FFF2-40B4-BE49-F238E27FC236}">
                <a16:creationId xmlns:a16="http://schemas.microsoft.com/office/drawing/2014/main" id="{236D04E1-D361-2E46-8472-26D451720944}"/>
              </a:ext>
            </a:extLst>
          </p:cNvPr>
          <p:cNvSpPr>
            <a:spLocks noGrp="1"/>
          </p:cNvSpPr>
          <p:nvPr>
            <p:ph type="title" hasCustomPrompt="1"/>
            <p:custDataLst>
              <p:tags r:id="rId4"/>
            </p:custDataLst>
          </p:nvPr>
        </p:nvSpPr>
        <p:spPr>
          <a:xfrm>
            <a:off x="762000" y="329785"/>
            <a:ext cx="4762526" cy="1443406"/>
          </a:xfrm>
        </p:spPr>
        <p:txBody>
          <a:bodyPr anchor="b">
            <a:normAutofit/>
          </a:bodyPr>
          <a:lstStyle>
            <a:lvl1pPr>
              <a:defRPr sz="2399" b="1" i="0">
                <a:solidFill>
                  <a:schemeClr val="bg1"/>
                </a:solidFill>
                <a:latin typeface="Oracle Sans" panose="020B0503020204020204" pitchFamily="34" charset="0"/>
                <a:cs typeface="Oracle Sans" panose="020B0503020204020204" pitchFamily="34" charset="0"/>
              </a:defRPr>
            </a:lvl1pPr>
          </a:lstStyle>
          <a:p>
            <a:r>
              <a:rPr lang="en-GB"/>
              <a:t>Click to add title</a:t>
            </a:r>
            <a:endParaRPr lang="en-US"/>
          </a:p>
        </p:txBody>
      </p:sp>
      <p:sp>
        <p:nvSpPr>
          <p:cNvPr id="17" name="Slide Number">
            <a:extLst>
              <a:ext uri="{FF2B5EF4-FFF2-40B4-BE49-F238E27FC236}">
                <a16:creationId xmlns:a16="http://schemas.microsoft.com/office/drawing/2014/main" id="{7EBDA74C-7E22-E540-888F-ECD0FA9237BE}"/>
              </a:ext>
            </a:extLst>
          </p:cNvPr>
          <p:cNvSpPr>
            <a:spLocks noGrp="1"/>
          </p:cNvSpPr>
          <p:nvPr>
            <p:ph type="sldNum" sz="quarter" idx="4"/>
            <p:custDataLst>
              <p:tags r:id="rId5"/>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1" name="Footer">
            <a:extLst>
              <a:ext uri="{FF2B5EF4-FFF2-40B4-BE49-F238E27FC236}">
                <a16:creationId xmlns:a16="http://schemas.microsoft.com/office/drawing/2014/main" id="{FC230AB9-BC79-8748-9697-25D3C6E92479}"/>
              </a:ext>
            </a:extLst>
          </p:cNvPr>
          <p:cNvSpPr>
            <a:spLocks noGrp="1"/>
          </p:cNvSpPr>
          <p:nvPr>
            <p:ph type="ftr" sz="quarter" idx="3"/>
            <p:custDataLst>
              <p:tags r:id="rId6"/>
            </p:custDataLst>
          </p:nvPr>
        </p:nvSpPr>
        <p:spPr>
          <a:xfrm>
            <a:off x="1127760" y="6529598"/>
            <a:ext cx="5745379" cy="153888"/>
          </a:xfrm>
          <a:prstGeom prst="rect">
            <a:avLst/>
          </a:prstGeom>
        </p:spPr>
        <p:txBody>
          <a:bodyPr vert="horz" lIns="0" tIns="0" rIns="0" bIns="0" rtlCol="0" anchor="ctr"/>
          <a:lstStyle>
            <a:lvl1pPr algn="l">
              <a:defRPr sz="1000">
                <a:solidFill>
                  <a:srgbClr val="8B8580"/>
                </a:solidFill>
              </a:defRPr>
            </a:lvl1pPr>
          </a:lstStyle>
          <a:p>
            <a:r>
              <a:rPr lang="en-US" dirty="0" smtClean="0"/>
              <a:t>Copyright © 2023, Oracle </a:t>
            </a:r>
            <a:r>
              <a:rPr lang="en-US" dirty="0"/>
              <a:t>and/or its affiliates  |  Confidential: Internal</a:t>
            </a:r>
          </a:p>
        </p:txBody>
      </p:sp>
      <p:sp>
        <p:nvSpPr>
          <p:cNvPr id="22" name="Date">
            <a:extLst>
              <a:ext uri="{FF2B5EF4-FFF2-40B4-BE49-F238E27FC236}">
                <a16:creationId xmlns:a16="http://schemas.microsoft.com/office/drawing/2014/main" id="{08ABDD45-BD69-CC4C-BBDA-814BBB05C3D5}"/>
              </a:ext>
            </a:extLst>
          </p:cNvPr>
          <p:cNvSpPr>
            <a:spLocks noGrp="1"/>
          </p:cNvSpPr>
          <p:nvPr>
            <p:ph type="dt" sz="half" idx="38"/>
            <p:custDataLst>
              <p:tags r:id="rId7"/>
            </p:custDataLst>
          </p:nvPr>
        </p:nvSpPr>
        <p:spPr>
          <a:xfrm>
            <a:off x="6873138" y="6425604"/>
            <a:ext cx="2743200" cy="363500"/>
          </a:xfrm>
        </p:spPr>
        <p:txBody>
          <a:bodyPr/>
          <a:lstStyle/>
          <a:p>
            <a:endParaRPr lang="en-US"/>
          </a:p>
        </p:txBody>
      </p:sp>
      <p:cxnSp>
        <p:nvCxnSpPr>
          <p:cNvPr id="23" name="Accent Mark">
            <a:extLst>
              <a:ext uri="{FF2B5EF4-FFF2-40B4-BE49-F238E27FC236}">
                <a16:creationId xmlns:a16="http://schemas.microsoft.com/office/drawing/2014/main" id="{F20CD104-CEB0-494F-A7AF-61C113E4A6DA}"/>
              </a:ext>
            </a:extLst>
          </p:cNvPr>
          <p:cNvCxnSpPr/>
          <p:nvPr>
            <p:custDataLst>
              <p:tags r:id="rId8"/>
            </p:custDataLst>
          </p:nvPr>
        </p:nvCxnSpPr>
        <p:spPr>
          <a:xfrm flipH="1">
            <a:off x="762000" y="1967345"/>
            <a:ext cx="2304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5" name="OTag">
            <a:extLst>
              <a:ext uri="{FF2B5EF4-FFF2-40B4-BE49-F238E27FC236}">
                <a16:creationId xmlns:a16="http://schemas.microsoft.com/office/drawing/2014/main" id="{7C3C6EFB-A105-1D4C-9404-7C7362A3355F}"/>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userDrawn="1">
            <p:custDataLst>
              <p:tags r:id="rId9"/>
            </p:custDataLst>
          </p:nvPr>
        </p:nvPicPr>
        <p:blipFill>
          <a:blip r:embed="rId11">
            <a:extLst>
              <a:ext uri="{28A0092B-C50C-407E-A947-70E740481C1C}">
                <a14:useLocalDpi xmlns:a14="http://schemas.microsoft.com/office/drawing/2010/main"/>
              </a:ext>
            </a:extLst>
          </a:blip>
          <a:stretch>
            <a:fillRect/>
          </a:stretch>
        </p:blipFill>
        <p:spPr>
          <a:xfrm>
            <a:off x="11183113" y="6355080"/>
            <a:ext cx="502920" cy="502920"/>
          </a:xfrm>
          <a:prstGeom prst="rect">
            <a:avLst/>
          </a:prstGeom>
        </p:spPr>
      </p:pic>
    </p:spTree>
    <p:extLst>
      <p:ext uri="{BB962C8B-B14F-4D97-AF65-F5344CB8AC3E}">
        <p14:creationId xmlns:p14="http://schemas.microsoft.com/office/powerpoint/2010/main" val="73209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65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smtClean="0"/>
              <a:t>Copyright © 2023Oracle </a:t>
            </a:r>
            <a:r>
              <a:rPr lang="en-US" dirty="0"/>
              <a:t>and/or its affiliates  |  Confidential: Internal</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0564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7666" y="427735"/>
            <a:ext cx="6797992" cy="17109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7666" y="2459482"/>
            <a:ext cx="6797992" cy="70576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568130" y="9944862"/>
            <a:ext cx="2417063" cy="53467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7666" y="9944862"/>
            <a:ext cx="1737264" cy="53467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2/16/2023</a:t>
            </a:fld>
            <a:endParaRPr lang="en-US"/>
          </a:p>
        </p:txBody>
      </p:sp>
      <p:sp>
        <p:nvSpPr>
          <p:cNvPr id="6" name="Holder 6"/>
          <p:cNvSpPr>
            <a:spLocks noGrp="1"/>
          </p:cNvSpPr>
          <p:nvPr>
            <p:ph type="sldNum" sz="quarter" idx="7"/>
          </p:nvPr>
        </p:nvSpPr>
        <p:spPr>
          <a:xfrm>
            <a:off x="5438394" y="9944862"/>
            <a:ext cx="1737264" cy="53467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tools.ietf.org/html/rfc1918" TargetMode="External"/><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3.emf"/><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87.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86.jpg"/><Relationship Id="rId5" Type="http://schemas.openxmlformats.org/officeDocument/2006/relationships/tags" Target="../tags/tag17.xml"/><Relationship Id="rId10" Type="http://schemas.openxmlformats.org/officeDocument/2006/relationships/notesSlide" Target="../notesSlides/notesSlide5.xml"/><Relationship Id="rId4" Type="http://schemas.openxmlformats.org/officeDocument/2006/relationships/tags" Target="../tags/tag16.xml"/><Relationship Id="rId9"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16.png"/><Relationship Id="rId18" Type="http://schemas.openxmlformats.org/officeDocument/2006/relationships/image" Target="../media/image19.png"/><Relationship Id="rId26" Type="http://schemas.openxmlformats.org/officeDocument/2006/relationships/image" Target="../media/image86.svg"/><Relationship Id="rId3" Type="http://schemas.openxmlformats.org/officeDocument/2006/relationships/notesSlide" Target="../notesSlides/notesSlide4.xml"/><Relationship Id="rId21" Type="http://schemas.openxmlformats.org/officeDocument/2006/relationships/image" Target="../media/image81.svg"/><Relationship Id="rId7" Type="http://schemas.openxmlformats.org/officeDocument/2006/relationships/image" Target="../media/image13.png"/><Relationship Id="rId12" Type="http://schemas.openxmlformats.org/officeDocument/2006/relationships/image" Target="../media/image72.svg"/><Relationship Id="rId17" Type="http://schemas.openxmlformats.org/officeDocument/2006/relationships/image" Target="../media/image18.png"/><Relationship Id="rId25" Type="http://schemas.openxmlformats.org/officeDocument/2006/relationships/image" Target="../media/image25.png"/><Relationship Id="rId2" Type="http://schemas.openxmlformats.org/officeDocument/2006/relationships/slideLayout" Target="../slideLayouts/slideLayout3.xml"/><Relationship Id="rId16" Type="http://schemas.openxmlformats.org/officeDocument/2006/relationships/image" Target="../media/image76.svg"/><Relationship Id="rId20" Type="http://schemas.openxmlformats.org/officeDocument/2006/relationships/image" Target="../media/image21.png"/><Relationship Id="rId29" Type="http://schemas.openxmlformats.org/officeDocument/2006/relationships/image" Target="../media/image27.png"/><Relationship Id="rId1" Type="http://schemas.openxmlformats.org/officeDocument/2006/relationships/tags" Target="../tags/tag12.xml"/><Relationship Id="rId6" Type="http://schemas.openxmlformats.org/officeDocument/2006/relationships/image" Target="../media/image66.svg"/><Relationship Id="rId11" Type="http://schemas.openxmlformats.org/officeDocument/2006/relationships/image" Target="../media/image15.png"/><Relationship Id="rId24" Type="http://schemas.openxmlformats.org/officeDocument/2006/relationships/image" Target="../media/image24.png"/><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3.png"/><Relationship Id="rId28" Type="http://schemas.openxmlformats.org/officeDocument/2006/relationships/image" Target="../media/image88.svg"/><Relationship Id="rId10" Type="http://schemas.openxmlformats.org/officeDocument/2006/relationships/image" Target="../media/image70.svg"/><Relationship Id="rId19" Type="http://schemas.openxmlformats.org/officeDocument/2006/relationships/image" Target="../media/image20.png"/><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74.svg"/><Relationship Id="rId22" Type="http://schemas.openxmlformats.org/officeDocument/2006/relationships/image" Target="../media/image22.png"/><Relationship Id="rId27"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jp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33785" y="-993"/>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018032" y="2755201"/>
            <a:ext cx="6816405" cy="577081"/>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Private Cloud Appliance</a:t>
            </a:r>
            <a:r>
              <a:rPr sz="4000" spc="33" dirty="0">
                <a:solidFill>
                  <a:srgbClr val="312D2A"/>
                </a:solidFill>
                <a:latin typeface="WOFOHS+Georgia"/>
                <a:cs typeface="WOFOHS+Georgia"/>
              </a:rPr>
              <a:t> </a:t>
            </a:r>
            <a:r>
              <a:rPr sz="4000" dirty="0" smtClean="0">
                <a:solidFill>
                  <a:srgbClr val="312D2A"/>
                </a:solidFill>
                <a:latin typeface="WOFOHS+Georgia"/>
                <a:cs typeface="WOFOHS+Georgia"/>
              </a:rPr>
              <a:t>X</a:t>
            </a:r>
            <a:r>
              <a:rPr lang="pt-BR" sz="4000" dirty="0" smtClean="0">
                <a:solidFill>
                  <a:srgbClr val="312D2A"/>
                </a:solidFill>
                <a:latin typeface="WOFOHS+Georgia"/>
                <a:cs typeface="WOFOHS+Georgia"/>
              </a:rPr>
              <a:t>9</a:t>
            </a:r>
            <a:endParaRPr sz="4000" dirty="0">
              <a:solidFill>
                <a:srgbClr val="312D2A"/>
              </a:solidFill>
              <a:latin typeface="WOFOHS+Georgia"/>
              <a:cs typeface="WOFOHS+Georgia"/>
            </a:endParaRPr>
          </a:p>
        </p:txBody>
      </p:sp>
      <p:sp>
        <p:nvSpPr>
          <p:cNvPr id="4" name="object 4"/>
          <p:cNvSpPr txBox="1"/>
          <p:nvPr/>
        </p:nvSpPr>
        <p:spPr>
          <a:xfrm>
            <a:off x="1018032" y="3471062"/>
            <a:ext cx="8750376" cy="410369"/>
          </a:xfrm>
          <a:prstGeom prst="rect">
            <a:avLst/>
          </a:prstGeom>
        </p:spPr>
        <p:txBody>
          <a:bodyPr vert="horz" wrap="square" lIns="0" tIns="0" rIns="0" bIns="0" rtlCol="0">
            <a:spAutoFit/>
          </a:bodyPr>
          <a:lstStyle/>
          <a:p>
            <a:pPr>
              <a:lnSpc>
                <a:spcPts val="3163"/>
              </a:lnSpc>
            </a:pPr>
            <a:r>
              <a:rPr lang="en-US" sz="2400" spc="-27" dirty="0">
                <a:solidFill>
                  <a:srgbClr val="AE562C"/>
                </a:solidFill>
                <a:latin typeface="VRRWNG+Oracle Sans Tab Regular"/>
                <a:cs typeface="VRRWNG+Oracle Sans Tab Regular"/>
              </a:rPr>
              <a:t>PCA X9 Technical Features and Architecture Storyboard</a:t>
            </a:r>
            <a:endParaRPr sz="2400" dirty="0">
              <a:solidFill>
                <a:srgbClr val="AE562C"/>
              </a:solidFill>
              <a:latin typeface="VRRWNG+Oracle Sans Tab Regular"/>
              <a:cs typeface="VRRWNG+Oracle Sans Tab Regular"/>
            </a:endParaRPr>
          </a:p>
        </p:txBody>
      </p:sp>
      <p:sp>
        <p:nvSpPr>
          <p:cNvPr id="5" name="object 5"/>
          <p:cNvSpPr txBox="1"/>
          <p:nvPr/>
        </p:nvSpPr>
        <p:spPr>
          <a:xfrm>
            <a:off x="1018032" y="4524172"/>
            <a:ext cx="360288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b="1" dirty="0">
                <a:solidFill>
                  <a:srgbClr val="312D2A"/>
                </a:solidFill>
                <a:latin typeface="FBQLWK+Oracle Sans Tab Bold"/>
                <a:cs typeface="FBQLWK+Oracle Sans Tab Bold"/>
              </a:rPr>
              <a:t>PCA/PCC</a:t>
            </a:r>
            <a:r>
              <a:rPr sz="1800" b="1" spc="13"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Product</a:t>
            </a:r>
            <a:r>
              <a:rPr sz="1800" b="1" spc="-13"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73480" y="2072639"/>
            <a:ext cx="9250680" cy="2359152"/>
          </a:xfrm>
          <a:prstGeom prst="rect">
            <a:avLst/>
          </a:prstGeom>
        </p:spPr>
      </p:pic>
      <p:sp>
        <p:nvSpPr>
          <p:cNvPr id="3" name="object 3"/>
          <p:cNvSpPr txBox="1"/>
          <p:nvPr/>
        </p:nvSpPr>
        <p:spPr>
          <a:xfrm>
            <a:off x="1161084" y="4398778"/>
            <a:ext cx="745490" cy="1035685"/>
          </a:xfrm>
          <a:prstGeom prst="rect">
            <a:avLst/>
          </a:prstGeom>
        </p:spPr>
        <p:txBody>
          <a:bodyPr vert="horz" wrap="square" lIns="0" tIns="74295" rIns="0" bIns="0" rtlCol="0">
            <a:spAutoFit/>
          </a:bodyPr>
          <a:lstStyle/>
          <a:p>
            <a:pPr marL="12700">
              <a:lnSpc>
                <a:spcPct val="100000"/>
              </a:lnSpc>
              <a:spcBef>
                <a:spcPts val="585"/>
              </a:spcBef>
            </a:pPr>
            <a:r>
              <a:rPr sz="1800" spc="-20" dirty="0">
                <a:solidFill>
                  <a:srgbClr val="302C2A"/>
                </a:solidFill>
                <a:latin typeface="Verdana"/>
                <a:cs typeface="Verdana"/>
              </a:rPr>
              <a:t>CPU:</a:t>
            </a:r>
            <a:endParaRPr sz="1800">
              <a:latin typeface="Verdana"/>
              <a:cs typeface="Verdana"/>
            </a:endParaRPr>
          </a:p>
          <a:p>
            <a:pPr marL="12700">
              <a:lnSpc>
                <a:spcPct val="100000"/>
              </a:lnSpc>
              <a:spcBef>
                <a:spcPts val="495"/>
              </a:spcBef>
            </a:pPr>
            <a:r>
              <a:rPr sz="1800" spc="-105" dirty="0">
                <a:solidFill>
                  <a:srgbClr val="302C2A"/>
                </a:solidFill>
                <a:latin typeface="Verdana"/>
                <a:cs typeface="Verdana"/>
              </a:rPr>
              <a:t>DRAM:</a:t>
            </a:r>
            <a:endParaRPr sz="1800">
              <a:latin typeface="Verdana"/>
              <a:cs typeface="Verdana"/>
            </a:endParaRPr>
          </a:p>
          <a:p>
            <a:pPr marL="12700">
              <a:lnSpc>
                <a:spcPct val="100000"/>
              </a:lnSpc>
              <a:spcBef>
                <a:spcPts val="495"/>
              </a:spcBef>
            </a:pPr>
            <a:r>
              <a:rPr sz="1800" spc="-10" dirty="0">
                <a:solidFill>
                  <a:srgbClr val="302C2A"/>
                </a:solidFill>
                <a:latin typeface="Verdana"/>
                <a:cs typeface="Verdana"/>
              </a:rPr>
              <a:t>Boot:</a:t>
            </a:r>
            <a:endParaRPr sz="1800">
              <a:latin typeface="Verdana"/>
              <a:cs typeface="Verdana"/>
            </a:endParaRPr>
          </a:p>
        </p:txBody>
      </p:sp>
      <p:sp>
        <p:nvSpPr>
          <p:cNvPr id="4" name="object 4"/>
          <p:cNvSpPr txBox="1"/>
          <p:nvPr/>
        </p:nvSpPr>
        <p:spPr>
          <a:xfrm>
            <a:off x="1161084" y="5471566"/>
            <a:ext cx="2701290" cy="299720"/>
          </a:xfrm>
          <a:prstGeom prst="rect">
            <a:avLst/>
          </a:prstGeom>
        </p:spPr>
        <p:txBody>
          <a:bodyPr vert="horz" wrap="square" lIns="0" tIns="12700" rIns="0" bIns="0" rtlCol="0">
            <a:spAutoFit/>
          </a:bodyPr>
          <a:lstStyle/>
          <a:p>
            <a:pPr marL="12700">
              <a:lnSpc>
                <a:spcPct val="100000"/>
              </a:lnSpc>
              <a:spcBef>
                <a:spcPts val="100"/>
              </a:spcBef>
            </a:pPr>
            <a:r>
              <a:rPr sz="1800" spc="-155" dirty="0">
                <a:solidFill>
                  <a:srgbClr val="302C2A"/>
                </a:solidFill>
                <a:latin typeface="Verdana"/>
                <a:cs typeface="Verdana"/>
              </a:rPr>
              <a:t>Storage:</a:t>
            </a:r>
            <a:r>
              <a:rPr sz="1800" spc="-114" dirty="0">
                <a:solidFill>
                  <a:srgbClr val="302C2A"/>
                </a:solidFill>
                <a:latin typeface="Verdana"/>
                <a:cs typeface="Verdana"/>
              </a:rPr>
              <a:t> </a:t>
            </a:r>
            <a:r>
              <a:rPr sz="1800" spc="-120" dirty="0">
                <a:solidFill>
                  <a:srgbClr val="302C2A"/>
                </a:solidFill>
                <a:latin typeface="Verdana"/>
                <a:cs typeface="Verdana"/>
              </a:rPr>
              <a:t>2x</a:t>
            </a:r>
            <a:r>
              <a:rPr sz="1800" spc="-190" dirty="0">
                <a:solidFill>
                  <a:srgbClr val="302C2A"/>
                </a:solidFill>
                <a:latin typeface="Verdana"/>
                <a:cs typeface="Verdana"/>
              </a:rPr>
              <a:t> </a:t>
            </a:r>
            <a:r>
              <a:rPr sz="1800" spc="-40" dirty="0">
                <a:solidFill>
                  <a:srgbClr val="302C2A"/>
                </a:solidFill>
                <a:latin typeface="Verdana"/>
                <a:cs typeface="Verdana"/>
              </a:rPr>
              <a:t>NVMe</a:t>
            </a:r>
            <a:r>
              <a:rPr sz="1800" spc="-170" dirty="0">
                <a:solidFill>
                  <a:srgbClr val="302C2A"/>
                </a:solidFill>
                <a:latin typeface="Verdana"/>
                <a:cs typeface="Verdana"/>
              </a:rPr>
              <a:t> </a:t>
            </a:r>
            <a:r>
              <a:rPr sz="1800" spc="-70" dirty="0">
                <a:solidFill>
                  <a:srgbClr val="302C2A"/>
                </a:solidFill>
                <a:latin typeface="Verdana"/>
                <a:cs typeface="Verdana"/>
              </a:rPr>
              <a:t>3.84TB</a:t>
            </a:r>
            <a:endParaRPr sz="1800">
              <a:latin typeface="Verdana"/>
              <a:cs typeface="Verdana"/>
            </a:endParaRPr>
          </a:p>
        </p:txBody>
      </p:sp>
      <p:sp>
        <p:nvSpPr>
          <p:cNvPr id="5" name="object 5"/>
          <p:cNvSpPr txBox="1"/>
          <p:nvPr/>
        </p:nvSpPr>
        <p:spPr>
          <a:xfrm>
            <a:off x="1161084" y="5746274"/>
            <a:ext cx="702310" cy="699135"/>
          </a:xfrm>
          <a:prstGeom prst="rect">
            <a:avLst/>
          </a:prstGeom>
        </p:spPr>
        <p:txBody>
          <a:bodyPr vert="horz" wrap="square" lIns="0" tIns="74295" rIns="0" bIns="0" rtlCol="0">
            <a:spAutoFit/>
          </a:bodyPr>
          <a:lstStyle/>
          <a:p>
            <a:pPr marL="12700">
              <a:lnSpc>
                <a:spcPct val="100000"/>
              </a:lnSpc>
              <a:spcBef>
                <a:spcPts val="585"/>
              </a:spcBef>
            </a:pPr>
            <a:r>
              <a:rPr sz="1800" spc="-25" dirty="0">
                <a:solidFill>
                  <a:srgbClr val="302C2A"/>
                </a:solidFill>
                <a:latin typeface="Verdana"/>
                <a:cs typeface="Verdana"/>
              </a:rPr>
              <a:t>IO:</a:t>
            </a:r>
            <a:endParaRPr sz="1800">
              <a:latin typeface="Verdana"/>
              <a:cs typeface="Verdana"/>
            </a:endParaRPr>
          </a:p>
          <a:p>
            <a:pPr marL="12700">
              <a:lnSpc>
                <a:spcPct val="100000"/>
              </a:lnSpc>
              <a:spcBef>
                <a:spcPts val="495"/>
              </a:spcBef>
            </a:pPr>
            <a:r>
              <a:rPr sz="1800" spc="-114" dirty="0">
                <a:solidFill>
                  <a:srgbClr val="302C2A"/>
                </a:solidFill>
                <a:latin typeface="Verdana"/>
                <a:cs typeface="Verdana"/>
              </a:rPr>
              <a:t>Mgmt:</a:t>
            </a:r>
            <a:endParaRPr sz="1800">
              <a:latin typeface="Verdana"/>
              <a:cs typeface="Verdana"/>
            </a:endParaRPr>
          </a:p>
        </p:txBody>
      </p:sp>
      <p:sp>
        <p:nvSpPr>
          <p:cNvPr id="6" name="object 6"/>
          <p:cNvSpPr txBox="1"/>
          <p:nvPr/>
        </p:nvSpPr>
        <p:spPr>
          <a:xfrm>
            <a:off x="2075814" y="5746274"/>
            <a:ext cx="4064635" cy="699135"/>
          </a:xfrm>
          <a:prstGeom prst="rect">
            <a:avLst/>
          </a:prstGeom>
        </p:spPr>
        <p:txBody>
          <a:bodyPr vert="horz" wrap="square" lIns="0" tIns="74295" rIns="0" bIns="0" rtlCol="0">
            <a:spAutoFit/>
          </a:bodyPr>
          <a:lstStyle/>
          <a:p>
            <a:pPr marL="12700">
              <a:lnSpc>
                <a:spcPct val="100000"/>
              </a:lnSpc>
              <a:spcBef>
                <a:spcPts val="585"/>
              </a:spcBef>
            </a:pPr>
            <a:r>
              <a:rPr sz="1800" spc="-114" dirty="0">
                <a:solidFill>
                  <a:srgbClr val="302C2A"/>
                </a:solidFill>
                <a:latin typeface="Verdana"/>
                <a:cs typeface="Verdana"/>
              </a:rPr>
              <a:t>CX5</a:t>
            </a:r>
            <a:r>
              <a:rPr sz="1800" spc="-160" dirty="0">
                <a:solidFill>
                  <a:srgbClr val="302C2A"/>
                </a:solidFill>
                <a:latin typeface="Verdana"/>
                <a:cs typeface="Verdana"/>
              </a:rPr>
              <a:t> </a:t>
            </a:r>
            <a:r>
              <a:rPr sz="1800" spc="-100" dirty="0">
                <a:solidFill>
                  <a:srgbClr val="302C2A"/>
                </a:solidFill>
                <a:latin typeface="Verdana"/>
                <a:cs typeface="Verdana"/>
              </a:rPr>
              <a:t>2x100Gb</a:t>
            </a:r>
            <a:r>
              <a:rPr sz="1800" spc="-165" dirty="0">
                <a:solidFill>
                  <a:srgbClr val="302C2A"/>
                </a:solidFill>
                <a:latin typeface="Verdana"/>
                <a:cs typeface="Verdana"/>
              </a:rPr>
              <a:t> </a:t>
            </a:r>
            <a:r>
              <a:rPr sz="1800" spc="-105" dirty="0">
                <a:solidFill>
                  <a:srgbClr val="302C2A"/>
                </a:solidFill>
                <a:latin typeface="Verdana"/>
                <a:cs typeface="Verdana"/>
              </a:rPr>
              <a:t>Ethernet</a:t>
            </a:r>
            <a:r>
              <a:rPr sz="1800" spc="-150" dirty="0">
                <a:solidFill>
                  <a:srgbClr val="302C2A"/>
                </a:solidFill>
                <a:latin typeface="Verdana"/>
                <a:cs typeface="Verdana"/>
              </a:rPr>
              <a:t> </a:t>
            </a:r>
            <a:r>
              <a:rPr sz="1800" spc="-85" dirty="0">
                <a:solidFill>
                  <a:srgbClr val="302C2A"/>
                </a:solidFill>
                <a:latin typeface="Verdana"/>
                <a:cs typeface="Verdana"/>
              </a:rPr>
              <a:t>OCP</a:t>
            </a:r>
            <a:r>
              <a:rPr sz="1800" spc="-155" dirty="0">
                <a:solidFill>
                  <a:srgbClr val="302C2A"/>
                </a:solidFill>
                <a:latin typeface="Verdana"/>
                <a:cs typeface="Verdana"/>
              </a:rPr>
              <a:t> </a:t>
            </a:r>
            <a:r>
              <a:rPr sz="1800" spc="-120" dirty="0">
                <a:solidFill>
                  <a:srgbClr val="302C2A"/>
                </a:solidFill>
                <a:latin typeface="Verdana"/>
                <a:cs typeface="Verdana"/>
              </a:rPr>
              <a:t>v3</a:t>
            </a:r>
            <a:r>
              <a:rPr sz="1800" spc="-165" dirty="0">
                <a:solidFill>
                  <a:srgbClr val="302C2A"/>
                </a:solidFill>
                <a:latin typeface="Verdana"/>
                <a:cs typeface="Verdana"/>
              </a:rPr>
              <a:t> </a:t>
            </a:r>
            <a:r>
              <a:rPr sz="1800" spc="-60" dirty="0">
                <a:solidFill>
                  <a:srgbClr val="302C2A"/>
                </a:solidFill>
                <a:latin typeface="Verdana"/>
                <a:cs typeface="Verdana"/>
              </a:rPr>
              <a:t>module</a:t>
            </a:r>
            <a:endParaRPr sz="1800">
              <a:latin typeface="Verdana"/>
              <a:cs typeface="Verdana"/>
            </a:endParaRPr>
          </a:p>
          <a:p>
            <a:pPr marL="12700">
              <a:lnSpc>
                <a:spcPct val="100000"/>
              </a:lnSpc>
              <a:spcBef>
                <a:spcPts val="495"/>
              </a:spcBef>
            </a:pPr>
            <a:r>
              <a:rPr sz="1800" spc="-60" dirty="0">
                <a:solidFill>
                  <a:srgbClr val="302C2A"/>
                </a:solidFill>
                <a:latin typeface="Verdana"/>
                <a:cs typeface="Verdana"/>
              </a:rPr>
              <a:t>NET0</a:t>
            </a:r>
            <a:r>
              <a:rPr sz="1800" spc="-185" dirty="0">
                <a:solidFill>
                  <a:srgbClr val="302C2A"/>
                </a:solidFill>
                <a:latin typeface="Verdana"/>
                <a:cs typeface="Verdana"/>
              </a:rPr>
              <a:t> </a:t>
            </a:r>
            <a:r>
              <a:rPr sz="1800" spc="-400" dirty="0">
                <a:solidFill>
                  <a:srgbClr val="302C2A"/>
                </a:solidFill>
                <a:latin typeface="Verdana"/>
                <a:cs typeface="Verdana"/>
              </a:rPr>
              <a:t>+</a:t>
            </a:r>
            <a:r>
              <a:rPr sz="1800" spc="-195" dirty="0">
                <a:solidFill>
                  <a:srgbClr val="302C2A"/>
                </a:solidFill>
                <a:latin typeface="Verdana"/>
                <a:cs typeface="Verdana"/>
              </a:rPr>
              <a:t> </a:t>
            </a:r>
            <a:r>
              <a:rPr sz="1800" spc="-10" dirty="0">
                <a:solidFill>
                  <a:srgbClr val="302C2A"/>
                </a:solidFill>
                <a:latin typeface="Verdana"/>
                <a:cs typeface="Verdana"/>
              </a:rPr>
              <a:t>Sideband</a:t>
            </a:r>
            <a:endParaRPr sz="1800">
              <a:latin typeface="Verdana"/>
              <a:cs typeface="Verdana"/>
            </a:endParaRPr>
          </a:p>
        </p:txBody>
      </p:sp>
      <p:sp>
        <p:nvSpPr>
          <p:cNvPr id="7" name="object 7"/>
          <p:cNvSpPr txBox="1">
            <a:spLocks noGrp="1"/>
          </p:cNvSpPr>
          <p:nvPr>
            <p:ph type="title"/>
          </p:nvPr>
        </p:nvSpPr>
        <p:spPr>
          <a:xfrm>
            <a:off x="749300" y="943736"/>
            <a:ext cx="6064885" cy="391160"/>
          </a:xfrm>
          <a:prstGeom prst="rect">
            <a:avLst/>
          </a:prstGeom>
        </p:spPr>
        <p:txBody>
          <a:bodyPr vert="horz" wrap="square" lIns="0" tIns="12700" rIns="0" bIns="0" rtlCol="0">
            <a:spAutoFit/>
          </a:bodyPr>
          <a:lstStyle/>
          <a:p>
            <a:pPr marL="12700">
              <a:lnSpc>
                <a:spcPct val="100000"/>
              </a:lnSpc>
              <a:spcBef>
                <a:spcPts val="100"/>
              </a:spcBef>
            </a:pPr>
            <a:r>
              <a:rPr sz="2400" b="1" spc="-60" dirty="0">
                <a:latin typeface="Century Gothic"/>
                <a:cs typeface="Century Gothic"/>
              </a:rPr>
              <a:t>PCA</a:t>
            </a:r>
            <a:r>
              <a:rPr sz="2400" b="1" spc="-65" dirty="0">
                <a:latin typeface="Century Gothic"/>
                <a:cs typeface="Century Gothic"/>
              </a:rPr>
              <a:t> </a:t>
            </a:r>
            <a:r>
              <a:rPr sz="2400" b="1" spc="55" dirty="0">
                <a:latin typeface="Century Gothic"/>
                <a:cs typeface="Century Gothic"/>
              </a:rPr>
              <a:t>X9</a:t>
            </a:r>
            <a:r>
              <a:rPr sz="2400" b="1" spc="-65" dirty="0">
                <a:latin typeface="Century Gothic"/>
                <a:cs typeface="Century Gothic"/>
              </a:rPr>
              <a:t> </a:t>
            </a:r>
            <a:r>
              <a:rPr sz="2400" b="1" spc="-75" dirty="0">
                <a:latin typeface="Century Gothic"/>
                <a:cs typeface="Century Gothic"/>
              </a:rPr>
              <a:t>Management</a:t>
            </a:r>
            <a:r>
              <a:rPr sz="2400" b="1" spc="-55" dirty="0">
                <a:latin typeface="Century Gothic"/>
                <a:cs typeface="Century Gothic"/>
              </a:rPr>
              <a:t> </a:t>
            </a:r>
            <a:r>
              <a:rPr sz="2400" b="1" spc="-100" dirty="0">
                <a:latin typeface="Century Gothic"/>
                <a:cs typeface="Century Gothic"/>
              </a:rPr>
              <a:t>Node</a:t>
            </a:r>
            <a:r>
              <a:rPr sz="2400" b="1" spc="-65" dirty="0">
                <a:latin typeface="Century Gothic"/>
                <a:cs typeface="Century Gothic"/>
              </a:rPr>
              <a:t> </a:t>
            </a:r>
            <a:r>
              <a:rPr sz="2400" b="1" spc="-10" dirty="0">
                <a:latin typeface="Century Gothic"/>
                <a:cs typeface="Century Gothic"/>
              </a:rPr>
              <a:t>Configuration</a:t>
            </a:r>
            <a:endParaRPr sz="2400">
              <a:latin typeface="Century Gothic"/>
              <a:cs typeface="Century Gothic"/>
            </a:endParaRPr>
          </a:p>
        </p:txBody>
      </p:sp>
      <p:grpSp>
        <p:nvGrpSpPr>
          <p:cNvPr id="8" name="object 8"/>
          <p:cNvGrpSpPr/>
          <p:nvPr/>
        </p:nvGrpSpPr>
        <p:grpSpPr>
          <a:xfrm>
            <a:off x="2852166" y="2096261"/>
            <a:ext cx="291465" cy="561975"/>
            <a:chOff x="2852166" y="2096261"/>
            <a:chExt cx="291465" cy="561975"/>
          </a:xfrm>
        </p:grpSpPr>
        <p:pic>
          <p:nvPicPr>
            <p:cNvPr id="9" name="object 9"/>
            <p:cNvPicPr/>
            <p:nvPr/>
          </p:nvPicPr>
          <p:blipFill>
            <a:blip r:embed="rId3" cstate="print"/>
            <a:stretch>
              <a:fillRect/>
            </a:stretch>
          </p:blipFill>
          <p:spPr>
            <a:xfrm>
              <a:off x="2852166" y="2102484"/>
              <a:ext cx="180594" cy="224281"/>
            </a:xfrm>
            <a:prstGeom prst="rect">
              <a:avLst/>
            </a:prstGeom>
          </p:spPr>
        </p:pic>
        <p:sp>
          <p:nvSpPr>
            <p:cNvPr id="10" name="object 10"/>
            <p:cNvSpPr/>
            <p:nvPr/>
          </p:nvSpPr>
          <p:spPr>
            <a:xfrm>
              <a:off x="3016504" y="2096261"/>
              <a:ext cx="127000" cy="561975"/>
            </a:xfrm>
            <a:custGeom>
              <a:avLst/>
              <a:gdLst/>
              <a:ahLst/>
              <a:cxnLst/>
              <a:rect l="l" t="t" r="r" b="b"/>
              <a:pathLst>
                <a:path w="127000" h="561975">
                  <a:moveTo>
                    <a:pt x="79610" y="487889"/>
                  </a:moveTo>
                  <a:lnTo>
                    <a:pt x="51434" y="492505"/>
                  </a:lnTo>
                  <a:lnTo>
                    <a:pt x="101345" y="561593"/>
                  </a:lnTo>
                  <a:lnTo>
                    <a:pt x="120350" y="500379"/>
                  </a:lnTo>
                  <a:lnTo>
                    <a:pt x="81660" y="500379"/>
                  </a:lnTo>
                  <a:lnTo>
                    <a:pt x="79610" y="487889"/>
                  </a:lnTo>
                  <a:close/>
                </a:path>
                <a:path w="127000" h="561975">
                  <a:moveTo>
                    <a:pt x="98401" y="484810"/>
                  </a:moveTo>
                  <a:lnTo>
                    <a:pt x="79610" y="487889"/>
                  </a:lnTo>
                  <a:lnTo>
                    <a:pt x="81660" y="500379"/>
                  </a:lnTo>
                  <a:lnTo>
                    <a:pt x="100456" y="497332"/>
                  </a:lnTo>
                  <a:lnTo>
                    <a:pt x="98401" y="484810"/>
                  </a:lnTo>
                  <a:close/>
                </a:path>
                <a:path w="127000" h="561975">
                  <a:moveTo>
                    <a:pt x="126618" y="480187"/>
                  </a:moveTo>
                  <a:lnTo>
                    <a:pt x="98401" y="484810"/>
                  </a:lnTo>
                  <a:lnTo>
                    <a:pt x="100456" y="497332"/>
                  </a:lnTo>
                  <a:lnTo>
                    <a:pt x="81660" y="500379"/>
                  </a:lnTo>
                  <a:lnTo>
                    <a:pt x="120350" y="500379"/>
                  </a:lnTo>
                  <a:lnTo>
                    <a:pt x="126618" y="480187"/>
                  </a:lnTo>
                  <a:close/>
                </a:path>
                <a:path w="127000" h="561975">
                  <a:moveTo>
                    <a:pt x="18795" y="0"/>
                  </a:moveTo>
                  <a:lnTo>
                    <a:pt x="0" y="3048"/>
                  </a:lnTo>
                  <a:lnTo>
                    <a:pt x="79610" y="487889"/>
                  </a:lnTo>
                  <a:lnTo>
                    <a:pt x="98401" y="484810"/>
                  </a:lnTo>
                  <a:lnTo>
                    <a:pt x="18795" y="0"/>
                  </a:lnTo>
                  <a:close/>
                </a:path>
              </a:pathLst>
            </a:custGeom>
            <a:solidFill>
              <a:srgbClr val="A33829"/>
            </a:solidFill>
          </p:spPr>
          <p:txBody>
            <a:bodyPr wrap="square" lIns="0" tIns="0" rIns="0" bIns="0" rtlCol="0"/>
            <a:lstStyle/>
            <a:p>
              <a:endParaRPr/>
            </a:p>
          </p:txBody>
        </p:sp>
      </p:grpSp>
      <p:sp>
        <p:nvSpPr>
          <p:cNvPr id="11" name="object 11"/>
          <p:cNvSpPr txBox="1"/>
          <p:nvPr/>
        </p:nvSpPr>
        <p:spPr>
          <a:xfrm>
            <a:off x="2648839" y="1489709"/>
            <a:ext cx="1144905" cy="57467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302C2A"/>
                </a:solidFill>
                <a:latin typeface="Verdana"/>
                <a:cs typeface="Verdana"/>
              </a:rPr>
              <a:t>3.84TB</a:t>
            </a:r>
            <a:endParaRPr sz="1800">
              <a:latin typeface="Verdana"/>
              <a:cs typeface="Verdana"/>
            </a:endParaRPr>
          </a:p>
          <a:p>
            <a:pPr marL="12700">
              <a:lnSpc>
                <a:spcPct val="100000"/>
              </a:lnSpc>
            </a:pPr>
            <a:r>
              <a:rPr sz="1800" spc="-40" dirty="0">
                <a:solidFill>
                  <a:srgbClr val="302C2A"/>
                </a:solidFill>
                <a:latin typeface="Verdana"/>
                <a:cs typeface="Verdana"/>
              </a:rPr>
              <a:t>NVMe</a:t>
            </a:r>
            <a:r>
              <a:rPr sz="1800" spc="-175" dirty="0">
                <a:solidFill>
                  <a:srgbClr val="302C2A"/>
                </a:solidFill>
                <a:latin typeface="Verdana"/>
                <a:cs typeface="Verdana"/>
              </a:rPr>
              <a:t> </a:t>
            </a:r>
            <a:r>
              <a:rPr sz="1800" spc="-160" dirty="0">
                <a:solidFill>
                  <a:srgbClr val="302C2A"/>
                </a:solidFill>
                <a:latin typeface="Verdana"/>
                <a:cs typeface="Verdana"/>
              </a:rPr>
              <a:t>SSD</a:t>
            </a:r>
            <a:endParaRPr sz="1800">
              <a:latin typeface="Verdana"/>
              <a:cs typeface="Verdana"/>
            </a:endParaRPr>
          </a:p>
        </p:txBody>
      </p:sp>
      <p:sp>
        <p:nvSpPr>
          <p:cNvPr id="12" name="object 12"/>
          <p:cNvSpPr txBox="1"/>
          <p:nvPr/>
        </p:nvSpPr>
        <p:spPr>
          <a:xfrm>
            <a:off x="2075814" y="4010025"/>
            <a:ext cx="3536315" cy="1424940"/>
          </a:xfrm>
          <a:prstGeom prst="rect">
            <a:avLst/>
          </a:prstGeom>
        </p:spPr>
        <p:txBody>
          <a:bodyPr vert="horz" wrap="square" lIns="0" tIns="12700" rIns="0" bIns="0" rtlCol="0">
            <a:spAutoFit/>
          </a:bodyPr>
          <a:lstStyle/>
          <a:p>
            <a:pPr marL="1954530">
              <a:lnSpc>
                <a:spcPct val="100000"/>
              </a:lnSpc>
              <a:spcBef>
                <a:spcPts val="100"/>
              </a:spcBef>
            </a:pPr>
            <a:r>
              <a:rPr sz="1800" spc="-114" dirty="0">
                <a:solidFill>
                  <a:srgbClr val="302C2A"/>
                </a:solidFill>
                <a:latin typeface="Verdana"/>
                <a:cs typeface="Verdana"/>
              </a:rPr>
              <a:t>CX5</a:t>
            </a:r>
            <a:r>
              <a:rPr sz="1800" spc="-170" dirty="0">
                <a:solidFill>
                  <a:srgbClr val="302C2A"/>
                </a:solidFill>
                <a:latin typeface="Verdana"/>
                <a:cs typeface="Verdana"/>
              </a:rPr>
              <a:t> </a:t>
            </a:r>
            <a:r>
              <a:rPr sz="1800" spc="-90" dirty="0">
                <a:solidFill>
                  <a:srgbClr val="302C2A"/>
                </a:solidFill>
                <a:latin typeface="Verdana"/>
                <a:cs typeface="Verdana"/>
              </a:rPr>
              <a:t>2x100GbE</a:t>
            </a:r>
            <a:endParaRPr sz="1800">
              <a:latin typeface="Verdana"/>
              <a:cs typeface="Verdana"/>
            </a:endParaRPr>
          </a:p>
          <a:p>
            <a:pPr marL="12700">
              <a:lnSpc>
                <a:spcPct val="100000"/>
              </a:lnSpc>
              <a:spcBef>
                <a:spcPts val="1390"/>
              </a:spcBef>
            </a:pPr>
            <a:r>
              <a:rPr sz="1800" spc="-120" dirty="0">
                <a:solidFill>
                  <a:srgbClr val="302C2A"/>
                </a:solidFill>
                <a:latin typeface="Verdana"/>
                <a:cs typeface="Verdana"/>
              </a:rPr>
              <a:t>2x</a:t>
            </a:r>
            <a:r>
              <a:rPr sz="1800" spc="-180" dirty="0">
                <a:solidFill>
                  <a:srgbClr val="302C2A"/>
                </a:solidFill>
                <a:latin typeface="Verdana"/>
                <a:cs typeface="Verdana"/>
              </a:rPr>
              <a:t> </a:t>
            </a:r>
            <a:r>
              <a:rPr sz="1800" spc="-175" dirty="0">
                <a:solidFill>
                  <a:srgbClr val="302C2A"/>
                </a:solidFill>
                <a:latin typeface="Verdana"/>
                <a:cs typeface="Verdana"/>
              </a:rPr>
              <a:t>Ice</a:t>
            </a:r>
            <a:r>
              <a:rPr sz="1800" spc="-170" dirty="0">
                <a:solidFill>
                  <a:srgbClr val="302C2A"/>
                </a:solidFill>
                <a:latin typeface="Verdana"/>
                <a:cs typeface="Verdana"/>
              </a:rPr>
              <a:t> </a:t>
            </a:r>
            <a:r>
              <a:rPr sz="1800" spc="-110" dirty="0">
                <a:solidFill>
                  <a:srgbClr val="302C2A"/>
                </a:solidFill>
                <a:latin typeface="Verdana"/>
                <a:cs typeface="Verdana"/>
              </a:rPr>
              <a:t>Lake</a:t>
            </a:r>
            <a:r>
              <a:rPr sz="1800" spc="-180" dirty="0">
                <a:solidFill>
                  <a:srgbClr val="302C2A"/>
                </a:solidFill>
                <a:latin typeface="Verdana"/>
                <a:cs typeface="Verdana"/>
              </a:rPr>
              <a:t> </a:t>
            </a:r>
            <a:r>
              <a:rPr sz="1800" spc="-10" dirty="0">
                <a:solidFill>
                  <a:srgbClr val="302C2A"/>
                </a:solidFill>
                <a:latin typeface="Verdana"/>
                <a:cs typeface="Verdana"/>
              </a:rPr>
              <a:t>24C/2.0GHz/165W</a:t>
            </a:r>
            <a:endParaRPr sz="1800">
              <a:latin typeface="Verdana"/>
              <a:cs typeface="Verdana"/>
            </a:endParaRPr>
          </a:p>
          <a:p>
            <a:pPr marL="12700">
              <a:lnSpc>
                <a:spcPct val="100000"/>
              </a:lnSpc>
              <a:spcBef>
                <a:spcPts val="490"/>
              </a:spcBef>
            </a:pPr>
            <a:r>
              <a:rPr sz="1800" spc="-110" dirty="0">
                <a:solidFill>
                  <a:srgbClr val="302C2A"/>
                </a:solidFill>
                <a:latin typeface="Verdana"/>
                <a:cs typeface="Verdana"/>
              </a:rPr>
              <a:t>1TB,</a:t>
            </a:r>
            <a:r>
              <a:rPr sz="1800" spc="-190" dirty="0">
                <a:solidFill>
                  <a:srgbClr val="302C2A"/>
                </a:solidFill>
                <a:latin typeface="Verdana"/>
                <a:cs typeface="Verdana"/>
              </a:rPr>
              <a:t> </a:t>
            </a:r>
            <a:r>
              <a:rPr sz="1800" spc="-95" dirty="0">
                <a:solidFill>
                  <a:srgbClr val="302C2A"/>
                </a:solidFill>
                <a:latin typeface="Verdana"/>
                <a:cs typeface="Verdana"/>
              </a:rPr>
              <a:t>16x</a:t>
            </a:r>
            <a:r>
              <a:rPr sz="1800" spc="-170" dirty="0">
                <a:solidFill>
                  <a:srgbClr val="302C2A"/>
                </a:solidFill>
                <a:latin typeface="Verdana"/>
                <a:cs typeface="Verdana"/>
              </a:rPr>
              <a:t> </a:t>
            </a:r>
            <a:r>
              <a:rPr sz="1800" spc="-105" dirty="0">
                <a:solidFill>
                  <a:srgbClr val="302C2A"/>
                </a:solidFill>
                <a:latin typeface="Verdana"/>
                <a:cs typeface="Verdana"/>
              </a:rPr>
              <a:t>64GB</a:t>
            </a:r>
            <a:r>
              <a:rPr sz="1800" spc="-165" dirty="0">
                <a:solidFill>
                  <a:srgbClr val="302C2A"/>
                </a:solidFill>
                <a:latin typeface="Verdana"/>
                <a:cs typeface="Verdana"/>
              </a:rPr>
              <a:t> </a:t>
            </a:r>
            <a:r>
              <a:rPr sz="1800" spc="-114" dirty="0">
                <a:solidFill>
                  <a:srgbClr val="302C2A"/>
                </a:solidFill>
                <a:latin typeface="Verdana"/>
                <a:cs typeface="Verdana"/>
              </a:rPr>
              <a:t>DDR4-</a:t>
            </a:r>
            <a:r>
              <a:rPr sz="1800" spc="-20" dirty="0">
                <a:solidFill>
                  <a:srgbClr val="302C2A"/>
                </a:solidFill>
                <a:latin typeface="Verdana"/>
                <a:cs typeface="Verdana"/>
              </a:rPr>
              <a:t>3200</a:t>
            </a:r>
            <a:endParaRPr sz="1800">
              <a:latin typeface="Verdana"/>
              <a:cs typeface="Verdana"/>
            </a:endParaRPr>
          </a:p>
          <a:p>
            <a:pPr marL="12700">
              <a:lnSpc>
                <a:spcPct val="100000"/>
              </a:lnSpc>
              <a:spcBef>
                <a:spcPts val="495"/>
              </a:spcBef>
            </a:pPr>
            <a:r>
              <a:rPr sz="1800" spc="-120" dirty="0">
                <a:solidFill>
                  <a:srgbClr val="302C2A"/>
                </a:solidFill>
                <a:latin typeface="Verdana"/>
                <a:cs typeface="Verdana"/>
              </a:rPr>
              <a:t>2x</a:t>
            </a:r>
            <a:r>
              <a:rPr sz="1800" spc="-185" dirty="0">
                <a:solidFill>
                  <a:srgbClr val="302C2A"/>
                </a:solidFill>
                <a:latin typeface="Verdana"/>
                <a:cs typeface="Verdana"/>
              </a:rPr>
              <a:t> </a:t>
            </a:r>
            <a:r>
              <a:rPr sz="1800" spc="-75" dirty="0">
                <a:solidFill>
                  <a:srgbClr val="302C2A"/>
                </a:solidFill>
                <a:latin typeface="Verdana"/>
                <a:cs typeface="Verdana"/>
              </a:rPr>
              <a:t>M.2</a:t>
            </a:r>
            <a:r>
              <a:rPr sz="1800" spc="-180" dirty="0">
                <a:solidFill>
                  <a:srgbClr val="302C2A"/>
                </a:solidFill>
                <a:latin typeface="Verdana"/>
                <a:cs typeface="Verdana"/>
              </a:rPr>
              <a:t> </a:t>
            </a:r>
            <a:r>
              <a:rPr sz="1800" spc="-165" dirty="0">
                <a:solidFill>
                  <a:srgbClr val="302C2A"/>
                </a:solidFill>
                <a:latin typeface="Verdana"/>
                <a:cs typeface="Verdana"/>
              </a:rPr>
              <a:t>SATA</a:t>
            </a:r>
            <a:r>
              <a:rPr sz="1800" spc="-170" dirty="0">
                <a:solidFill>
                  <a:srgbClr val="302C2A"/>
                </a:solidFill>
                <a:latin typeface="Verdana"/>
                <a:cs typeface="Verdana"/>
              </a:rPr>
              <a:t> </a:t>
            </a:r>
            <a:r>
              <a:rPr sz="1800" spc="-10" dirty="0">
                <a:solidFill>
                  <a:srgbClr val="302C2A"/>
                </a:solidFill>
                <a:latin typeface="Verdana"/>
                <a:cs typeface="Verdana"/>
              </a:rPr>
              <a:t>240GB</a:t>
            </a:r>
            <a:endParaRPr sz="1800">
              <a:latin typeface="Verdana"/>
              <a:cs typeface="Verdana"/>
            </a:endParaRPr>
          </a:p>
        </p:txBody>
      </p:sp>
      <p:sp>
        <p:nvSpPr>
          <p:cNvPr id="13" name="object 13"/>
          <p:cNvSpPr/>
          <p:nvPr/>
        </p:nvSpPr>
        <p:spPr>
          <a:xfrm>
            <a:off x="5270119" y="3665982"/>
            <a:ext cx="320675" cy="323215"/>
          </a:xfrm>
          <a:custGeom>
            <a:avLst/>
            <a:gdLst/>
            <a:ahLst/>
            <a:cxnLst/>
            <a:rect l="l" t="t" r="r" b="b"/>
            <a:pathLst>
              <a:path w="320675" h="323214">
                <a:moveTo>
                  <a:pt x="260100" y="47438"/>
                </a:moveTo>
                <a:lnTo>
                  <a:pt x="0" y="309626"/>
                </a:lnTo>
                <a:lnTo>
                  <a:pt x="13461" y="323088"/>
                </a:lnTo>
                <a:lnTo>
                  <a:pt x="273625" y="60836"/>
                </a:lnTo>
                <a:lnTo>
                  <a:pt x="260100" y="47438"/>
                </a:lnTo>
                <a:close/>
              </a:path>
              <a:path w="320675" h="323214">
                <a:moveTo>
                  <a:pt x="307903" y="38354"/>
                </a:moveTo>
                <a:lnTo>
                  <a:pt x="269113" y="38354"/>
                </a:lnTo>
                <a:lnTo>
                  <a:pt x="282575" y="51816"/>
                </a:lnTo>
                <a:lnTo>
                  <a:pt x="273625" y="60836"/>
                </a:lnTo>
                <a:lnTo>
                  <a:pt x="293877" y="80899"/>
                </a:lnTo>
                <a:lnTo>
                  <a:pt x="307903" y="38354"/>
                </a:lnTo>
                <a:close/>
              </a:path>
              <a:path w="320675" h="323214">
                <a:moveTo>
                  <a:pt x="269113" y="38354"/>
                </a:moveTo>
                <a:lnTo>
                  <a:pt x="260100" y="47438"/>
                </a:lnTo>
                <a:lnTo>
                  <a:pt x="273625" y="60836"/>
                </a:lnTo>
                <a:lnTo>
                  <a:pt x="282575" y="51816"/>
                </a:lnTo>
                <a:lnTo>
                  <a:pt x="269113" y="38354"/>
                </a:lnTo>
                <a:close/>
              </a:path>
              <a:path w="320675" h="323214">
                <a:moveTo>
                  <a:pt x="320547" y="0"/>
                </a:moveTo>
                <a:lnTo>
                  <a:pt x="239775" y="27305"/>
                </a:lnTo>
                <a:lnTo>
                  <a:pt x="260100" y="47438"/>
                </a:lnTo>
                <a:lnTo>
                  <a:pt x="269113" y="38354"/>
                </a:lnTo>
                <a:lnTo>
                  <a:pt x="307903" y="38354"/>
                </a:lnTo>
                <a:lnTo>
                  <a:pt x="320547" y="0"/>
                </a:lnTo>
                <a:close/>
              </a:path>
            </a:pathLst>
          </a:custGeom>
          <a:solidFill>
            <a:srgbClr val="A33829"/>
          </a:solidFill>
        </p:spPr>
        <p:txBody>
          <a:bodyPr wrap="square" lIns="0" tIns="0" rIns="0" bIns="0" rtlCol="0"/>
          <a:lstStyle/>
          <a:p>
            <a:endParaRPr/>
          </a:p>
        </p:txBody>
      </p:sp>
      <p:sp>
        <p:nvSpPr>
          <p:cNvPr id="14" name="object 14"/>
          <p:cNvSpPr txBox="1"/>
          <p:nvPr/>
        </p:nvSpPr>
        <p:spPr>
          <a:xfrm>
            <a:off x="723900" y="6509664"/>
            <a:ext cx="241300" cy="190500"/>
          </a:xfrm>
          <a:prstGeom prst="rect">
            <a:avLst/>
          </a:prstGeom>
        </p:spPr>
        <p:txBody>
          <a:bodyPr vert="horz" wrap="square" lIns="0" tIns="18415" rIns="0" bIns="0" rtlCol="0">
            <a:spAutoFit/>
          </a:bodyPr>
          <a:lstStyle/>
          <a:p>
            <a:pPr marL="38100">
              <a:lnSpc>
                <a:spcPct val="100000"/>
              </a:lnSpc>
              <a:spcBef>
                <a:spcPts val="145"/>
              </a:spcBef>
            </a:pPr>
            <a:fld id="{81D60167-4931-47E6-BA6A-407CBD079E47}" type="slidenum">
              <a:rPr sz="1000" spc="-25" dirty="0">
                <a:solidFill>
                  <a:srgbClr val="8A8580"/>
                </a:solidFill>
                <a:latin typeface="Verdana"/>
                <a:cs typeface="Verdana"/>
              </a:rPr>
              <a:t>10</a:t>
            </a:fld>
            <a:endParaRPr sz="1000">
              <a:latin typeface="Verdana"/>
              <a:cs typeface="Verdana"/>
            </a:endParaRPr>
          </a:p>
        </p:txBody>
      </p:sp>
      <p:sp>
        <p:nvSpPr>
          <p:cNvPr id="15" name="object 15"/>
          <p:cNvSpPr txBox="1"/>
          <p:nvPr/>
        </p:nvSpPr>
        <p:spPr>
          <a:xfrm>
            <a:off x="1115364" y="6509664"/>
            <a:ext cx="5268668" cy="172483"/>
          </a:xfrm>
          <a:prstGeom prst="rect">
            <a:avLst/>
          </a:prstGeom>
        </p:spPr>
        <p:txBody>
          <a:bodyPr vert="horz" wrap="square" lIns="0" tIns="18415" rIns="0" bIns="0" rtlCol="0">
            <a:spAutoFit/>
          </a:bodyPr>
          <a:lstStyle/>
          <a:p>
            <a:pPr marL="12700">
              <a:lnSpc>
                <a:spcPct val="100000"/>
              </a:lnSpc>
              <a:spcBef>
                <a:spcPts val="145"/>
              </a:spcBef>
            </a:pPr>
            <a:r>
              <a:rPr lang="pt-BR" sz="1000" spc="-60" dirty="0" smtClean="0">
                <a:solidFill>
                  <a:srgbClr val="8A8580"/>
                </a:solidFill>
                <a:latin typeface="Verdana"/>
                <a:cs typeface="Verdana"/>
              </a:rPr>
              <a:t>Copyright © 2023, </a:t>
            </a:r>
            <a:r>
              <a:rPr sz="1000" spc="-65" dirty="0" smtClean="0">
                <a:solidFill>
                  <a:srgbClr val="8A8580"/>
                </a:solidFill>
                <a:latin typeface="Verdana"/>
                <a:cs typeface="Verdana"/>
              </a:rPr>
              <a:t>Oracle </a:t>
            </a:r>
            <a:r>
              <a:rPr sz="1000" spc="-40" dirty="0">
                <a:solidFill>
                  <a:srgbClr val="8A8580"/>
                </a:solidFill>
                <a:latin typeface="Verdana"/>
                <a:cs typeface="Verdana"/>
              </a:rPr>
              <a:t>and/or</a:t>
            </a:r>
            <a:r>
              <a:rPr sz="1000" spc="-75" dirty="0">
                <a:solidFill>
                  <a:srgbClr val="8A8580"/>
                </a:solidFill>
                <a:latin typeface="Verdana"/>
                <a:cs typeface="Verdana"/>
              </a:rPr>
              <a:t> </a:t>
            </a:r>
            <a:r>
              <a:rPr sz="1000" spc="-55" dirty="0">
                <a:solidFill>
                  <a:srgbClr val="8A8580"/>
                </a:solidFill>
                <a:latin typeface="Verdana"/>
                <a:cs typeface="Verdana"/>
              </a:rPr>
              <a:t>its</a:t>
            </a:r>
            <a:r>
              <a:rPr sz="1000" spc="-85" dirty="0">
                <a:solidFill>
                  <a:srgbClr val="8A8580"/>
                </a:solidFill>
                <a:latin typeface="Verdana"/>
                <a:cs typeface="Verdana"/>
              </a:rPr>
              <a:t> </a:t>
            </a:r>
            <a:r>
              <a:rPr sz="1000" spc="-35" dirty="0">
                <a:solidFill>
                  <a:srgbClr val="8A8580"/>
                </a:solidFill>
                <a:latin typeface="Verdana"/>
                <a:cs typeface="Verdana"/>
              </a:rPr>
              <a:t>affiliates</a:t>
            </a:r>
            <a:r>
              <a:rPr sz="1000" spc="200" dirty="0">
                <a:solidFill>
                  <a:srgbClr val="8A8580"/>
                </a:solidFill>
                <a:latin typeface="Verdana"/>
                <a:cs typeface="Verdana"/>
              </a:rPr>
              <a:t> </a:t>
            </a:r>
            <a:r>
              <a:rPr sz="1000" dirty="0">
                <a:solidFill>
                  <a:srgbClr val="8A8580"/>
                </a:solidFill>
                <a:latin typeface="Verdana"/>
                <a:cs typeface="Verdana"/>
              </a:rPr>
              <a:t>|</a:t>
            </a:r>
            <a:r>
              <a:rPr sz="1000" spc="175" dirty="0">
                <a:solidFill>
                  <a:srgbClr val="8A8580"/>
                </a:solidFill>
                <a:latin typeface="Verdana"/>
                <a:cs typeface="Verdana"/>
              </a:rPr>
              <a:t> </a:t>
            </a:r>
            <a:r>
              <a:rPr sz="1000" spc="-65" dirty="0">
                <a:solidFill>
                  <a:srgbClr val="8A8580"/>
                </a:solidFill>
                <a:latin typeface="Verdana"/>
                <a:cs typeface="Verdana"/>
              </a:rPr>
              <a:t>Confidential:</a:t>
            </a:r>
            <a:r>
              <a:rPr sz="1000" spc="-70" dirty="0">
                <a:solidFill>
                  <a:srgbClr val="8A8580"/>
                </a:solidFill>
                <a:latin typeface="Verdana"/>
                <a:cs typeface="Verdana"/>
              </a:rPr>
              <a:t> </a:t>
            </a:r>
            <a:r>
              <a:rPr sz="1000" spc="-50" dirty="0">
                <a:solidFill>
                  <a:srgbClr val="8A8580"/>
                </a:solidFill>
                <a:latin typeface="Verdana"/>
                <a:cs typeface="Verdana"/>
              </a:rPr>
              <a:t>Internal/Restricted</a:t>
            </a:r>
            <a:endParaRPr sz="1000" dirty="0">
              <a:latin typeface="Verdana"/>
              <a:cs typeface="Verdana"/>
            </a:endParaRPr>
          </a:p>
        </p:txBody>
      </p:sp>
    </p:spTree>
    <p:extLst>
      <p:ext uri="{BB962C8B-B14F-4D97-AF65-F5344CB8AC3E}">
        <p14:creationId xmlns:p14="http://schemas.microsoft.com/office/powerpoint/2010/main" val="11478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FAF9"/>
          </a:solidFill>
        </p:spPr>
        <p:txBody>
          <a:bodyPr wrap="square" lIns="0" tIns="0" rIns="0" bIns="0" rtlCol="0"/>
          <a:lstStyle/>
          <a:p>
            <a:endParaRPr/>
          </a:p>
        </p:txBody>
      </p:sp>
      <p:pic>
        <p:nvPicPr>
          <p:cNvPr id="3" name="object 3"/>
          <p:cNvPicPr/>
          <p:nvPr/>
        </p:nvPicPr>
        <p:blipFill>
          <a:blip r:embed="rId2" cstate="print"/>
          <a:stretch>
            <a:fillRect/>
          </a:stretch>
        </p:blipFill>
        <p:spPr>
          <a:xfrm>
            <a:off x="9881616" y="521208"/>
            <a:ext cx="2310383" cy="1700784"/>
          </a:xfrm>
          <a:prstGeom prst="rect">
            <a:avLst/>
          </a:prstGeom>
        </p:spPr>
      </p:pic>
      <p:grpSp>
        <p:nvGrpSpPr>
          <p:cNvPr id="4" name="object 4"/>
          <p:cNvGrpSpPr/>
          <p:nvPr/>
        </p:nvGrpSpPr>
        <p:grpSpPr>
          <a:xfrm>
            <a:off x="11183111" y="6353193"/>
            <a:ext cx="505459" cy="504825"/>
            <a:chOff x="11183111" y="6353193"/>
            <a:chExt cx="505459" cy="504825"/>
          </a:xfrm>
        </p:grpSpPr>
        <p:sp>
          <p:nvSpPr>
            <p:cNvPr id="5" name="object 5"/>
            <p:cNvSpPr/>
            <p:nvPr/>
          </p:nvSpPr>
          <p:spPr>
            <a:xfrm>
              <a:off x="11183111" y="6353193"/>
              <a:ext cx="505459" cy="504825"/>
            </a:xfrm>
            <a:custGeom>
              <a:avLst/>
              <a:gdLst/>
              <a:ahLst/>
              <a:cxnLst/>
              <a:rect l="l" t="t" r="r" b="b"/>
              <a:pathLst>
                <a:path w="505459" h="504825">
                  <a:moveTo>
                    <a:pt x="504973" y="0"/>
                  </a:moveTo>
                  <a:lnTo>
                    <a:pt x="0" y="0"/>
                  </a:lnTo>
                  <a:lnTo>
                    <a:pt x="0" y="504263"/>
                  </a:lnTo>
                  <a:lnTo>
                    <a:pt x="504973" y="504263"/>
                  </a:lnTo>
                  <a:lnTo>
                    <a:pt x="504973" y="0"/>
                  </a:lnTo>
                  <a:close/>
                </a:path>
              </a:pathLst>
            </a:custGeom>
            <a:solidFill>
              <a:srgbClr val="C7352F"/>
            </a:solidFill>
          </p:spPr>
          <p:txBody>
            <a:bodyPr wrap="square" lIns="0" tIns="0" rIns="0" bIns="0" rtlCol="0"/>
            <a:lstStyle/>
            <a:p>
              <a:endParaRPr/>
            </a:p>
          </p:txBody>
        </p:sp>
        <p:sp>
          <p:nvSpPr>
            <p:cNvPr id="6" name="object 6"/>
            <p:cNvSpPr/>
            <p:nvPr/>
          </p:nvSpPr>
          <p:spPr>
            <a:xfrm>
              <a:off x="11294343" y="6514967"/>
              <a:ext cx="282575" cy="180340"/>
            </a:xfrm>
            <a:custGeom>
              <a:avLst/>
              <a:gdLst/>
              <a:ahLst/>
              <a:cxnLst/>
              <a:rect l="l" t="t" r="r" b="b"/>
              <a:pathLst>
                <a:path w="282575" h="180340">
                  <a:moveTo>
                    <a:pt x="193394" y="0"/>
                  </a:moveTo>
                  <a:lnTo>
                    <a:pt x="89116" y="0"/>
                  </a:lnTo>
                  <a:lnTo>
                    <a:pt x="54394" y="7089"/>
                  </a:lnTo>
                  <a:lnTo>
                    <a:pt x="26071" y="26381"/>
                  </a:lnTo>
                  <a:lnTo>
                    <a:pt x="6991" y="54914"/>
                  </a:lnTo>
                  <a:lnTo>
                    <a:pt x="0" y="89724"/>
                  </a:lnTo>
                  <a:lnTo>
                    <a:pt x="6991" y="124904"/>
                  </a:lnTo>
                  <a:lnTo>
                    <a:pt x="26071" y="153626"/>
                  </a:lnTo>
                  <a:lnTo>
                    <a:pt x="54394" y="172989"/>
                  </a:lnTo>
                  <a:lnTo>
                    <a:pt x="89116" y="180088"/>
                  </a:lnTo>
                  <a:lnTo>
                    <a:pt x="193394" y="180088"/>
                  </a:lnTo>
                  <a:lnTo>
                    <a:pt x="228115" y="172989"/>
                  </a:lnTo>
                  <a:lnTo>
                    <a:pt x="256438" y="153626"/>
                  </a:lnTo>
                  <a:lnTo>
                    <a:pt x="260269" y="147860"/>
                  </a:lnTo>
                  <a:lnTo>
                    <a:pt x="91641" y="147860"/>
                  </a:lnTo>
                  <a:lnTo>
                    <a:pt x="68958" y="143308"/>
                  </a:lnTo>
                  <a:lnTo>
                    <a:pt x="50481" y="130877"/>
                  </a:lnTo>
                  <a:lnTo>
                    <a:pt x="38048" y="112404"/>
                  </a:lnTo>
                  <a:lnTo>
                    <a:pt x="33496" y="89724"/>
                  </a:lnTo>
                  <a:lnTo>
                    <a:pt x="38048" y="67315"/>
                  </a:lnTo>
                  <a:lnTo>
                    <a:pt x="50481" y="48815"/>
                  </a:lnTo>
                  <a:lnTo>
                    <a:pt x="68958" y="36237"/>
                  </a:lnTo>
                  <a:lnTo>
                    <a:pt x="91641" y="31597"/>
                  </a:lnTo>
                  <a:lnTo>
                    <a:pt x="259926" y="31597"/>
                  </a:lnTo>
                  <a:lnTo>
                    <a:pt x="256438" y="26381"/>
                  </a:lnTo>
                  <a:lnTo>
                    <a:pt x="228115" y="7089"/>
                  </a:lnTo>
                  <a:lnTo>
                    <a:pt x="193394" y="0"/>
                  </a:lnTo>
                  <a:close/>
                </a:path>
                <a:path w="282575" h="180340">
                  <a:moveTo>
                    <a:pt x="259926" y="31597"/>
                  </a:moveTo>
                  <a:lnTo>
                    <a:pt x="190868" y="31597"/>
                  </a:lnTo>
                  <a:lnTo>
                    <a:pt x="213552" y="36237"/>
                  </a:lnTo>
                  <a:lnTo>
                    <a:pt x="232028" y="48815"/>
                  </a:lnTo>
                  <a:lnTo>
                    <a:pt x="244461" y="67315"/>
                  </a:lnTo>
                  <a:lnTo>
                    <a:pt x="249013" y="89724"/>
                  </a:lnTo>
                  <a:lnTo>
                    <a:pt x="244461" y="112404"/>
                  </a:lnTo>
                  <a:lnTo>
                    <a:pt x="232028" y="130877"/>
                  </a:lnTo>
                  <a:lnTo>
                    <a:pt x="213552" y="143308"/>
                  </a:lnTo>
                  <a:lnTo>
                    <a:pt x="190868" y="147860"/>
                  </a:lnTo>
                  <a:lnTo>
                    <a:pt x="260269" y="147860"/>
                  </a:lnTo>
                  <a:lnTo>
                    <a:pt x="275518" y="124904"/>
                  </a:lnTo>
                  <a:lnTo>
                    <a:pt x="282510" y="89724"/>
                  </a:lnTo>
                  <a:lnTo>
                    <a:pt x="275518" y="54914"/>
                  </a:lnTo>
                  <a:lnTo>
                    <a:pt x="259926" y="31597"/>
                  </a:lnTo>
                  <a:close/>
                </a:path>
              </a:pathLst>
            </a:custGeom>
            <a:solidFill>
              <a:srgbClr val="FDFDFD"/>
            </a:solidFill>
          </p:spPr>
          <p:txBody>
            <a:bodyPr wrap="square" lIns="0" tIns="0" rIns="0" bIns="0" rtlCol="0"/>
            <a:lstStyle/>
            <a:p>
              <a:endParaRPr/>
            </a:p>
          </p:txBody>
        </p:sp>
      </p:grpSp>
      <p:pic>
        <p:nvPicPr>
          <p:cNvPr id="7" name="object 7"/>
          <p:cNvPicPr/>
          <p:nvPr/>
        </p:nvPicPr>
        <p:blipFill>
          <a:blip r:embed="rId3" cstate="print"/>
          <a:stretch>
            <a:fillRect/>
          </a:stretch>
        </p:blipFill>
        <p:spPr>
          <a:xfrm>
            <a:off x="0" y="0"/>
            <a:ext cx="12191999" cy="254507"/>
          </a:xfrm>
          <a:prstGeom prst="rect">
            <a:avLst/>
          </a:prstGeom>
        </p:spPr>
      </p:pic>
      <p:grpSp>
        <p:nvGrpSpPr>
          <p:cNvPr id="8" name="object 8"/>
          <p:cNvGrpSpPr/>
          <p:nvPr/>
        </p:nvGrpSpPr>
        <p:grpSpPr>
          <a:xfrm>
            <a:off x="9410382" y="1516062"/>
            <a:ext cx="2442210" cy="4595495"/>
            <a:chOff x="9410382" y="1516062"/>
            <a:chExt cx="2442210" cy="4595495"/>
          </a:xfrm>
        </p:grpSpPr>
        <p:sp>
          <p:nvSpPr>
            <p:cNvPr id="9" name="object 9"/>
            <p:cNvSpPr/>
            <p:nvPr/>
          </p:nvSpPr>
          <p:spPr>
            <a:xfrm>
              <a:off x="9418319" y="1524000"/>
              <a:ext cx="2426335" cy="4579620"/>
            </a:xfrm>
            <a:custGeom>
              <a:avLst/>
              <a:gdLst/>
              <a:ahLst/>
              <a:cxnLst/>
              <a:rect l="l" t="t" r="r" b="b"/>
              <a:pathLst>
                <a:path w="2426334" h="4579620">
                  <a:moveTo>
                    <a:pt x="2021839" y="0"/>
                  </a:moveTo>
                  <a:lnTo>
                    <a:pt x="404368" y="0"/>
                  </a:lnTo>
                  <a:lnTo>
                    <a:pt x="357221" y="2721"/>
                  </a:lnTo>
                  <a:lnTo>
                    <a:pt x="311669" y="10682"/>
                  </a:lnTo>
                  <a:lnTo>
                    <a:pt x="268015" y="23580"/>
                  </a:lnTo>
                  <a:lnTo>
                    <a:pt x="226563" y="41110"/>
                  </a:lnTo>
                  <a:lnTo>
                    <a:pt x="187617" y="62970"/>
                  </a:lnTo>
                  <a:lnTo>
                    <a:pt x="151481" y="88854"/>
                  </a:lnTo>
                  <a:lnTo>
                    <a:pt x="118459" y="118459"/>
                  </a:lnTo>
                  <a:lnTo>
                    <a:pt x="88854" y="151481"/>
                  </a:lnTo>
                  <a:lnTo>
                    <a:pt x="62970" y="187617"/>
                  </a:lnTo>
                  <a:lnTo>
                    <a:pt x="41110" y="226563"/>
                  </a:lnTo>
                  <a:lnTo>
                    <a:pt x="23580" y="268015"/>
                  </a:lnTo>
                  <a:lnTo>
                    <a:pt x="10682" y="311669"/>
                  </a:lnTo>
                  <a:lnTo>
                    <a:pt x="2721" y="357221"/>
                  </a:lnTo>
                  <a:lnTo>
                    <a:pt x="0" y="404367"/>
                  </a:lnTo>
                  <a:lnTo>
                    <a:pt x="0" y="4175239"/>
                  </a:lnTo>
                  <a:lnTo>
                    <a:pt x="2721" y="4222397"/>
                  </a:lnTo>
                  <a:lnTo>
                    <a:pt x="10682" y="4267958"/>
                  </a:lnTo>
                  <a:lnTo>
                    <a:pt x="23580" y="4311618"/>
                  </a:lnTo>
                  <a:lnTo>
                    <a:pt x="41110" y="4353074"/>
                  </a:lnTo>
                  <a:lnTo>
                    <a:pt x="62970" y="4392021"/>
                  </a:lnTo>
                  <a:lnTo>
                    <a:pt x="88854" y="4428157"/>
                  </a:lnTo>
                  <a:lnTo>
                    <a:pt x="118459" y="4461178"/>
                  </a:lnTo>
                  <a:lnTo>
                    <a:pt x="151481" y="4490780"/>
                  </a:lnTo>
                  <a:lnTo>
                    <a:pt x="187617" y="4516661"/>
                  </a:lnTo>
                  <a:lnTo>
                    <a:pt x="226563" y="4538517"/>
                  </a:lnTo>
                  <a:lnTo>
                    <a:pt x="268015" y="4556044"/>
                  </a:lnTo>
                  <a:lnTo>
                    <a:pt x="311669" y="4568939"/>
                  </a:lnTo>
                  <a:lnTo>
                    <a:pt x="357221" y="4576899"/>
                  </a:lnTo>
                  <a:lnTo>
                    <a:pt x="404368" y="4579620"/>
                  </a:lnTo>
                  <a:lnTo>
                    <a:pt x="2021839" y="4579620"/>
                  </a:lnTo>
                  <a:lnTo>
                    <a:pt x="2068986" y="4576899"/>
                  </a:lnTo>
                  <a:lnTo>
                    <a:pt x="2114538" y="4568939"/>
                  </a:lnTo>
                  <a:lnTo>
                    <a:pt x="2158192" y="4556044"/>
                  </a:lnTo>
                  <a:lnTo>
                    <a:pt x="2199644" y="4538517"/>
                  </a:lnTo>
                  <a:lnTo>
                    <a:pt x="2238590" y="4516661"/>
                  </a:lnTo>
                  <a:lnTo>
                    <a:pt x="2274726" y="4490780"/>
                  </a:lnTo>
                  <a:lnTo>
                    <a:pt x="2307748" y="4461178"/>
                  </a:lnTo>
                  <a:lnTo>
                    <a:pt x="2337353" y="4428157"/>
                  </a:lnTo>
                  <a:lnTo>
                    <a:pt x="2363237" y="4392021"/>
                  </a:lnTo>
                  <a:lnTo>
                    <a:pt x="2385097" y="4353074"/>
                  </a:lnTo>
                  <a:lnTo>
                    <a:pt x="2402627" y="4311618"/>
                  </a:lnTo>
                  <a:lnTo>
                    <a:pt x="2415525" y="4267958"/>
                  </a:lnTo>
                  <a:lnTo>
                    <a:pt x="2423486" y="4222397"/>
                  </a:lnTo>
                  <a:lnTo>
                    <a:pt x="2426207" y="4175239"/>
                  </a:lnTo>
                  <a:lnTo>
                    <a:pt x="2426207" y="404367"/>
                  </a:lnTo>
                  <a:lnTo>
                    <a:pt x="2423486" y="357221"/>
                  </a:lnTo>
                  <a:lnTo>
                    <a:pt x="2415525" y="311669"/>
                  </a:lnTo>
                  <a:lnTo>
                    <a:pt x="2402627" y="268015"/>
                  </a:lnTo>
                  <a:lnTo>
                    <a:pt x="2385097" y="226563"/>
                  </a:lnTo>
                  <a:lnTo>
                    <a:pt x="2363237" y="187617"/>
                  </a:lnTo>
                  <a:lnTo>
                    <a:pt x="2337353" y="151481"/>
                  </a:lnTo>
                  <a:lnTo>
                    <a:pt x="2307748" y="118459"/>
                  </a:lnTo>
                  <a:lnTo>
                    <a:pt x="2274726" y="88854"/>
                  </a:lnTo>
                  <a:lnTo>
                    <a:pt x="2238590" y="62970"/>
                  </a:lnTo>
                  <a:lnTo>
                    <a:pt x="2199644" y="41110"/>
                  </a:lnTo>
                  <a:lnTo>
                    <a:pt x="2158192" y="23580"/>
                  </a:lnTo>
                  <a:lnTo>
                    <a:pt x="2114538" y="10682"/>
                  </a:lnTo>
                  <a:lnTo>
                    <a:pt x="2068986" y="2721"/>
                  </a:lnTo>
                  <a:lnTo>
                    <a:pt x="2021839" y="0"/>
                  </a:lnTo>
                  <a:close/>
                </a:path>
              </a:pathLst>
            </a:custGeom>
            <a:solidFill>
              <a:srgbClr val="FBFAF9"/>
            </a:solidFill>
          </p:spPr>
          <p:txBody>
            <a:bodyPr wrap="square" lIns="0" tIns="0" rIns="0" bIns="0" rtlCol="0"/>
            <a:lstStyle/>
            <a:p>
              <a:endParaRPr/>
            </a:p>
          </p:txBody>
        </p:sp>
        <p:sp>
          <p:nvSpPr>
            <p:cNvPr id="10" name="object 10"/>
            <p:cNvSpPr/>
            <p:nvPr/>
          </p:nvSpPr>
          <p:spPr>
            <a:xfrm>
              <a:off x="9418319" y="1524000"/>
              <a:ext cx="2426335" cy="4579620"/>
            </a:xfrm>
            <a:custGeom>
              <a:avLst/>
              <a:gdLst/>
              <a:ahLst/>
              <a:cxnLst/>
              <a:rect l="l" t="t" r="r" b="b"/>
              <a:pathLst>
                <a:path w="2426334" h="4579620">
                  <a:moveTo>
                    <a:pt x="0" y="404367"/>
                  </a:moveTo>
                  <a:lnTo>
                    <a:pt x="2721" y="357221"/>
                  </a:lnTo>
                  <a:lnTo>
                    <a:pt x="10682" y="311669"/>
                  </a:lnTo>
                  <a:lnTo>
                    <a:pt x="23580" y="268015"/>
                  </a:lnTo>
                  <a:lnTo>
                    <a:pt x="41110" y="226563"/>
                  </a:lnTo>
                  <a:lnTo>
                    <a:pt x="62970" y="187617"/>
                  </a:lnTo>
                  <a:lnTo>
                    <a:pt x="88854" y="151481"/>
                  </a:lnTo>
                  <a:lnTo>
                    <a:pt x="118459" y="118459"/>
                  </a:lnTo>
                  <a:lnTo>
                    <a:pt x="151481" y="88854"/>
                  </a:lnTo>
                  <a:lnTo>
                    <a:pt x="187617" y="62970"/>
                  </a:lnTo>
                  <a:lnTo>
                    <a:pt x="226563" y="41110"/>
                  </a:lnTo>
                  <a:lnTo>
                    <a:pt x="268015" y="23580"/>
                  </a:lnTo>
                  <a:lnTo>
                    <a:pt x="311669" y="10682"/>
                  </a:lnTo>
                  <a:lnTo>
                    <a:pt x="357221" y="2721"/>
                  </a:lnTo>
                  <a:lnTo>
                    <a:pt x="404368" y="0"/>
                  </a:lnTo>
                  <a:lnTo>
                    <a:pt x="2021839" y="0"/>
                  </a:lnTo>
                  <a:lnTo>
                    <a:pt x="2068986" y="2721"/>
                  </a:lnTo>
                  <a:lnTo>
                    <a:pt x="2114538" y="10682"/>
                  </a:lnTo>
                  <a:lnTo>
                    <a:pt x="2158192" y="23580"/>
                  </a:lnTo>
                  <a:lnTo>
                    <a:pt x="2199644" y="41110"/>
                  </a:lnTo>
                  <a:lnTo>
                    <a:pt x="2238590" y="62970"/>
                  </a:lnTo>
                  <a:lnTo>
                    <a:pt x="2274726" y="88854"/>
                  </a:lnTo>
                  <a:lnTo>
                    <a:pt x="2307748" y="118459"/>
                  </a:lnTo>
                  <a:lnTo>
                    <a:pt x="2337353" y="151481"/>
                  </a:lnTo>
                  <a:lnTo>
                    <a:pt x="2363237" y="187617"/>
                  </a:lnTo>
                  <a:lnTo>
                    <a:pt x="2385097" y="226563"/>
                  </a:lnTo>
                  <a:lnTo>
                    <a:pt x="2402627" y="268015"/>
                  </a:lnTo>
                  <a:lnTo>
                    <a:pt x="2415525" y="311669"/>
                  </a:lnTo>
                  <a:lnTo>
                    <a:pt x="2423486" y="357221"/>
                  </a:lnTo>
                  <a:lnTo>
                    <a:pt x="2426207" y="404367"/>
                  </a:lnTo>
                  <a:lnTo>
                    <a:pt x="2426207" y="4175239"/>
                  </a:lnTo>
                  <a:lnTo>
                    <a:pt x="2423486" y="4222397"/>
                  </a:lnTo>
                  <a:lnTo>
                    <a:pt x="2415525" y="4267958"/>
                  </a:lnTo>
                  <a:lnTo>
                    <a:pt x="2402627" y="4311618"/>
                  </a:lnTo>
                  <a:lnTo>
                    <a:pt x="2385097" y="4353074"/>
                  </a:lnTo>
                  <a:lnTo>
                    <a:pt x="2363237" y="4392021"/>
                  </a:lnTo>
                  <a:lnTo>
                    <a:pt x="2337353" y="4428157"/>
                  </a:lnTo>
                  <a:lnTo>
                    <a:pt x="2307748" y="4461178"/>
                  </a:lnTo>
                  <a:lnTo>
                    <a:pt x="2274726" y="4490780"/>
                  </a:lnTo>
                  <a:lnTo>
                    <a:pt x="2238590" y="4516661"/>
                  </a:lnTo>
                  <a:lnTo>
                    <a:pt x="2199644" y="4538517"/>
                  </a:lnTo>
                  <a:lnTo>
                    <a:pt x="2158192" y="4556044"/>
                  </a:lnTo>
                  <a:lnTo>
                    <a:pt x="2114538" y="4568939"/>
                  </a:lnTo>
                  <a:lnTo>
                    <a:pt x="2068986" y="4576899"/>
                  </a:lnTo>
                  <a:lnTo>
                    <a:pt x="2021839" y="4579620"/>
                  </a:lnTo>
                  <a:lnTo>
                    <a:pt x="404368" y="4579620"/>
                  </a:lnTo>
                  <a:lnTo>
                    <a:pt x="357221" y="4576899"/>
                  </a:lnTo>
                  <a:lnTo>
                    <a:pt x="311669" y="4568939"/>
                  </a:lnTo>
                  <a:lnTo>
                    <a:pt x="268015" y="4556044"/>
                  </a:lnTo>
                  <a:lnTo>
                    <a:pt x="226563" y="4538517"/>
                  </a:lnTo>
                  <a:lnTo>
                    <a:pt x="187617" y="4516661"/>
                  </a:lnTo>
                  <a:lnTo>
                    <a:pt x="151481" y="4490780"/>
                  </a:lnTo>
                  <a:lnTo>
                    <a:pt x="118459" y="4461178"/>
                  </a:lnTo>
                  <a:lnTo>
                    <a:pt x="88854" y="4428157"/>
                  </a:lnTo>
                  <a:lnTo>
                    <a:pt x="62970" y="4392021"/>
                  </a:lnTo>
                  <a:lnTo>
                    <a:pt x="41110" y="4353074"/>
                  </a:lnTo>
                  <a:lnTo>
                    <a:pt x="23580" y="4311618"/>
                  </a:lnTo>
                  <a:lnTo>
                    <a:pt x="10682" y="4267958"/>
                  </a:lnTo>
                  <a:lnTo>
                    <a:pt x="2721" y="4222397"/>
                  </a:lnTo>
                  <a:lnTo>
                    <a:pt x="0" y="4175239"/>
                  </a:lnTo>
                  <a:lnTo>
                    <a:pt x="0" y="404367"/>
                  </a:lnTo>
                  <a:close/>
                </a:path>
              </a:pathLst>
            </a:custGeom>
            <a:ln w="15875">
              <a:solidFill>
                <a:srgbClr val="F9CD61"/>
              </a:solidFill>
            </a:ln>
          </p:spPr>
          <p:txBody>
            <a:bodyPr wrap="square" lIns="0" tIns="0" rIns="0" bIns="0" rtlCol="0"/>
            <a:lstStyle/>
            <a:p>
              <a:endParaRPr/>
            </a:p>
          </p:txBody>
        </p:sp>
      </p:grpSp>
      <p:sp>
        <p:nvSpPr>
          <p:cNvPr id="11" name="object 11"/>
          <p:cNvSpPr txBox="1"/>
          <p:nvPr/>
        </p:nvSpPr>
        <p:spPr>
          <a:xfrm>
            <a:off x="9649714" y="1642364"/>
            <a:ext cx="1965960" cy="531556"/>
          </a:xfrm>
          <a:prstGeom prst="rect">
            <a:avLst/>
          </a:prstGeom>
        </p:spPr>
        <p:txBody>
          <a:bodyPr vert="horz" wrap="square" lIns="0" tIns="43815" rIns="0" bIns="0" rtlCol="0">
            <a:spAutoFit/>
          </a:bodyPr>
          <a:lstStyle/>
          <a:p>
            <a:pPr marL="666115" marR="5080" indent="-654050">
              <a:lnSpc>
                <a:spcPts val="1939"/>
              </a:lnSpc>
              <a:spcBef>
                <a:spcPts val="345"/>
              </a:spcBef>
            </a:pPr>
            <a:r>
              <a:rPr sz="1800" spc="-114" dirty="0">
                <a:solidFill>
                  <a:srgbClr val="302C2A"/>
                </a:solidFill>
                <a:latin typeface="Verdana"/>
                <a:cs typeface="Verdana"/>
              </a:rPr>
              <a:t>Customer</a:t>
            </a:r>
            <a:r>
              <a:rPr sz="1800" spc="-120" dirty="0">
                <a:solidFill>
                  <a:srgbClr val="302C2A"/>
                </a:solidFill>
                <a:latin typeface="Verdana"/>
                <a:cs typeface="Verdana"/>
              </a:rPr>
              <a:t> </a:t>
            </a:r>
            <a:r>
              <a:rPr lang="pt-BR" sz="1800" spc="-120" dirty="0" smtClean="0">
                <a:solidFill>
                  <a:srgbClr val="302C2A"/>
                </a:solidFill>
                <a:latin typeface="Verdana"/>
                <a:cs typeface="Verdana"/>
              </a:rPr>
              <a:t>Network </a:t>
            </a:r>
            <a:r>
              <a:rPr sz="1800" spc="-445" dirty="0" smtClean="0">
                <a:solidFill>
                  <a:srgbClr val="302C2A"/>
                </a:solidFill>
                <a:latin typeface="Verdana"/>
                <a:cs typeface="Verdana"/>
              </a:rPr>
              <a:t>&amp;</a:t>
            </a:r>
            <a:r>
              <a:rPr sz="1800" spc="-25" dirty="0" smtClean="0">
                <a:solidFill>
                  <a:srgbClr val="302C2A"/>
                </a:solidFill>
                <a:latin typeface="Verdana"/>
                <a:cs typeface="Verdana"/>
              </a:rPr>
              <a:t> </a:t>
            </a:r>
            <a:r>
              <a:rPr sz="1800" spc="-25" dirty="0">
                <a:solidFill>
                  <a:srgbClr val="302C2A"/>
                </a:solidFill>
                <a:latin typeface="Verdana"/>
                <a:cs typeface="Verdana"/>
              </a:rPr>
              <a:t>CPE</a:t>
            </a:r>
            <a:endParaRPr sz="1800" dirty="0">
              <a:latin typeface="Verdana"/>
              <a:cs typeface="Verdana"/>
            </a:endParaRPr>
          </a:p>
        </p:txBody>
      </p:sp>
      <p:sp>
        <p:nvSpPr>
          <p:cNvPr id="12" name="object 12"/>
          <p:cNvSpPr txBox="1"/>
          <p:nvPr/>
        </p:nvSpPr>
        <p:spPr>
          <a:xfrm>
            <a:off x="749300" y="6516116"/>
            <a:ext cx="2591435" cy="177800"/>
          </a:xfrm>
          <a:prstGeom prst="rect">
            <a:avLst/>
          </a:prstGeom>
        </p:spPr>
        <p:txBody>
          <a:bodyPr vert="horz" wrap="square" lIns="0" tIns="12065" rIns="0" bIns="0" rtlCol="0">
            <a:spAutoFit/>
          </a:bodyPr>
          <a:lstStyle/>
          <a:p>
            <a:pPr marL="12700">
              <a:lnSpc>
                <a:spcPct val="100000"/>
              </a:lnSpc>
              <a:spcBef>
                <a:spcPts val="95"/>
              </a:spcBef>
              <a:tabLst>
                <a:tab pos="378460" algn="l"/>
              </a:tabLst>
            </a:pPr>
            <a:r>
              <a:rPr sz="1000" spc="-25" dirty="0">
                <a:solidFill>
                  <a:srgbClr val="8A8580"/>
                </a:solidFill>
                <a:latin typeface="Verdana"/>
                <a:cs typeface="Verdana"/>
              </a:rPr>
              <a:t>37</a:t>
            </a:r>
            <a:r>
              <a:rPr sz="1000" dirty="0">
                <a:solidFill>
                  <a:srgbClr val="8A8580"/>
                </a:solidFill>
                <a:latin typeface="Verdana"/>
                <a:cs typeface="Verdana"/>
              </a:rPr>
              <a:t>	</a:t>
            </a:r>
            <a:r>
              <a:rPr sz="1000" spc="-50" dirty="0">
                <a:solidFill>
                  <a:srgbClr val="8A8580"/>
                </a:solidFill>
                <a:latin typeface="Verdana"/>
                <a:cs typeface="Verdana"/>
              </a:rPr>
              <a:t>Confidential</a:t>
            </a:r>
            <a:r>
              <a:rPr sz="1000" spc="-45" dirty="0">
                <a:solidFill>
                  <a:srgbClr val="8A8580"/>
                </a:solidFill>
                <a:latin typeface="Verdana"/>
                <a:cs typeface="Verdana"/>
              </a:rPr>
              <a:t> </a:t>
            </a:r>
            <a:r>
              <a:rPr sz="1000" spc="-145" dirty="0">
                <a:solidFill>
                  <a:srgbClr val="8A8580"/>
                </a:solidFill>
                <a:latin typeface="Verdana"/>
                <a:cs typeface="Verdana"/>
              </a:rPr>
              <a:t>–</a:t>
            </a:r>
            <a:r>
              <a:rPr sz="1000" spc="-55" dirty="0">
                <a:solidFill>
                  <a:srgbClr val="8A8580"/>
                </a:solidFill>
                <a:latin typeface="Verdana"/>
                <a:cs typeface="Verdana"/>
              </a:rPr>
              <a:t> </a:t>
            </a:r>
            <a:r>
              <a:rPr sz="1000" spc="-65" dirty="0">
                <a:solidFill>
                  <a:srgbClr val="8A8580"/>
                </a:solidFill>
                <a:latin typeface="Verdana"/>
                <a:cs typeface="Verdana"/>
              </a:rPr>
              <a:t>Oracle</a:t>
            </a:r>
            <a:r>
              <a:rPr sz="1000" spc="-50" dirty="0">
                <a:solidFill>
                  <a:srgbClr val="8A8580"/>
                </a:solidFill>
                <a:latin typeface="Verdana"/>
                <a:cs typeface="Verdana"/>
              </a:rPr>
              <a:t> Highly</a:t>
            </a:r>
            <a:r>
              <a:rPr sz="1000" spc="-60" dirty="0">
                <a:solidFill>
                  <a:srgbClr val="8A8580"/>
                </a:solidFill>
                <a:latin typeface="Verdana"/>
                <a:cs typeface="Verdana"/>
              </a:rPr>
              <a:t> </a:t>
            </a:r>
            <a:r>
              <a:rPr sz="1000" spc="-45" dirty="0">
                <a:solidFill>
                  <a:srgbClr val="8A8580"/>
                </a:solidFill>
                <a:latin typeface="Verdana"/>
                <a:cs typeface="Verdana"/>
              </a:rPr>
              <a:t>Restricted</a:t>
            </a:r>
            <a:endParaRPr sz="1000">
              <a:latin typeface="Verdana"/>
              <a:cs typeface="Verdana"/>
            </a:endParaRPr>
          </a:p>
        </p:txBody>
      </p:sp>
      <p:sp>
        <p:nvSpPr>
          <p:cNvPr id="13" name="object 13"/>
          <p:cNvSpPr txBox="1"/>
          <p:nvPr/>
        </p:nvSpPr>
        <p:spPr>
          <a:xfrm>
            <a:off x="749300" y="894489"/>
            <a:ext cx="4805680" cy="5129530"/>
          </a:xfrm>
          <a:prstGeom prst="rect">
            <a:avLst/>
          </a:prstGeom>
        </p:spPr>
        <p:txBody>
          <a:bodyPr vert="horz" wrap="square" lIns="0" tIns="83820" rIns="0" bIns="0" rtlCol="0">
            <a:spAutoFit/>
          </a:bodyPr>
          <a:lstStyle/>
          <a:p>
            <a:pPr marL="12700">
              <a:lnSpc>
                <a:spcPct val="100000"/>
              </a:lnSpc>
              <a:spcBef>
                <a:spcPts val="660"/>
              </a:spcBef>
            </a:pPr>
            <a:r>
              <a:rPr sz="2000" b="1" spc="-10" dirty="0">
                <a:solidFill>
                  <a:srgbClr val="302C2A"/>
                </a:solidFill>
                <a:latin typeface="Century Gothic"/>
                <a:cs typeface="Century Gothic"/>
              </a:rPr>
              <a:t>Customer</a:t>
            </a:r>
            <a:r>
              <a:rPr sz="2000" b="1" spc="-100" dirty="0">
                <a:solidFill>
                  <a:srgbClr val="302C2A"/>
                </a:solidFill>
                <a:latin typeface="Century Gothic"/>
                <a:cs typeface="Century Gothic"/>
              </a:rPr>
              <a:t> </a:t>
            </a:r>
            <a:r>
              <a:rPr sz="2000" b="1" spc="-10" dirty="0">
                <a:solidFill>
                  <a:srgbClr val="302C2A"/>
                </a:solidFill>
                <a:latin typeface="Century Gothic"/>
                <a:cs typeface="Century Gothic"/>
              </a:rPr>
              <a:t>Interface</a:t>
            </a:r>
            <a:endParaRPr sz="2000">
              <a:latin typeface="Century Gothic"/>
              <a:cs typeface="Century Gothic"/>
            </a:endParaRPr>
          </a:p>
          <a:p>
            <a:pPr marL="19050">
              <a:lnSpc>
                <a:spcPct val="100000"/>
              </a:lnSpc>
              <a:spcBef>
                <a:spcPts val="500"/>
              </a:spcBef>
            </a:pPr>
            <a:r>
              <a:rPr sz="1800" u="heavy" spc="229" dirty="0">
                <a:solidFill>
                  <a:srgbClr val="302C2A"/>
                </a:solidFill>
                <a:uFill>
                  <a:solidFill>
                    <a:srgbClr val="F9CD61"/>
                  </a:solidFill>
                </a:uFill>
                <a:latin typeface="Times New Roman"/>
                <a:cs typeface="Times New Roman"/>
              </a:rPr>
              <a:t>  </a:t>
            </a:r>
            <a:r>
              <a:rPr sz="1800" u="heavy" dirty="0">
                <a:solidFill>
                  <a:srgbClr val="302C2A"/>
                </a:solidFill>
                <a:uFill>
                  <a:solidFill>
                    <a:srgbClr val="F9CD61"/>
                  </a:solidFill>
                </a:uFill>
                <a:latin typeface="Arial"/>
                <a:cs typeface="Arial"/>
              </a:rPr>
              <a:t>•</a:t>
            </a:r>
            <a:r>
              <a:rPr sz="1800" u="heavy" spc="5" dirty="0">
                <a:solidFill>
                  <a:srgbClr val="302C2A"/>
                </a:solidFill>
                <a:uFill>
                  <a:solidFill>
                    <a:srgbClr val="F9CD61"/>
                  </a:solidFill>
                </a:uFill>
                <a:latin typeface="Arial"/>
                <a:cs typeface="Arial"/>
              </a:rPr>
              <a:t> </a:t>
            </a:r>
            <a:r>
              <a:rPr sz="1800" spc="-195" dirty="0">
                <a:solidFill>
                  <a:srgbClr val="302C2A"/>
                </a:solidFill>
                <a:latin typeface="Arial"/>
                <a:cs typeface="Arial"/>
              </a:rPr>
              <a:t> </a:t>
            </a:r>
            <a:r>
              <a:rPr sz="1800" spc="-10" dirty="0">
                <a:solidFill>
                  <a:srgbClr val="302C2A"/>
                </a:solidFill>
                <a:latin typeface="Verdana"/>
                <a:cs typeface="Verdana"/>
              </a:rPr>
              <a:t>Application</a:t>
            </a:r>
            <a:endParaRPr sz="1800">
              <a:latin typeface="Verdana"/>
              <a:cs typeface="Verdana"/>
            </a:endParaRPr>
          </a:p>
          <a:p>
            <a:pPr marL="378460" indent="-183515">
              <a:lnSpc>
                <a:spcPct val="100000"/>
              </a:lnSpc>
              <a:spcBef>
                <a:spcPts val="495"/>
              </a:spcBef>
              <a:buFont typeface="Arial"/>
              <a:buChar char="•"/>
              <a:tabLst>
                <a:tab pos="379095" algn="l"/>
              </a:tabLst>
            </a:pPr>
            <a:r>
              <a:rPr sz="1800" spc="-10" dirty="0">
                <a:solidFill>
                  <a:srgbClr val="302C2A"/>
                </a:solidFill>
                <a:latin typeface="Verdana"/>
                <a:cs typeface="Verdana"/>
              </a:rPr>
              <a:t>Client/User</a:t>
            </a:r>
            <a:endParaRPr sz="1800">
              <a:latin typeface="Verdana"/>
              <a:cs typeface="Verdana"/>
            </a:endParaRPr>
          </a:p>
          <a:p>
            <a:pPr marL="378460" indent="-183515">
              <a:lnSpc>
                <a:spcPct val="100000"/>
              </a:lnSpc>
              <a:spcBef>
                <a:spcPts val="490"/>
              </a:spcBef>
              <a:buFont typeface="Arial"/>
              <a:buChar char="•"/>
              <a:tabLst>
                <a:tab pos="379095" algn="l"/>
              </a:tabLst>
            </a:pPr>
            <a:r>
              <a:rPr sz="1800" spc="-125" dirty="0">
                <a:solidFill>
                  <a:srgbClr val="302C2A"/>
                </a:solidFill>
                <a:latin typeface="Verdana"/>
                <a:cs typeface="Verdana"/>
              </a:rPr>
              <a:t>Data</a:t>
            </a:r>
            <a:r>
              <a:rPr sz="1800" spc="-150" dirty="0">
                <a:solidFill>
                  <a:srgbClr val="302C2A"/>
                </a:solidFill>
                <a:latin typeface="Verdana"/>
                <a:cs typeface="Verdana"/>
              </a:rPr>
              <a:t> </a:t>
            </a:r>
            <a:r>
              <a:rPr sz="1800" spc="-20" dirty="0">
                <a:solidFill>
                  <a:srgbClr val="302C2A"/>
                </a:solidFill>
                <a:latin typeface="Verdana"/>
                <a:cs typeface="Verdana"/>
              </a:rPr>
              <a:t>load</a:t>
            </a:r>
            <a:endParaRPr sz="1800">
              <a:latin typeface="Verdana"/>
              <a:cs typeface="Verdana"/>
            </a:endParaRPr>
          </a:p>
          <a:p>
            <a:pPr marL="378460" indent="-183515">
              <a:lnSpc>
                <a:spcPct val="100000"/>
              </a:lnSpc>
              <a:spcBef>
                <a:spcPts val="490"/>
              </a:spcBef>
              <a:buFont typeface="Arial"/>
              <a:buChar char="•"/>
              <a:tabLst>
                <a:tab pos="379095" algn="l"/>
              </a:tabLst>
            </a:pPr>
            <a:r>
              <a:rPr sz="1800" spc="-75" dirty="0">
                <a:solidFill>
                  <a:srgbClr val="302C2A"/>
                </a:solidFill>
                <a:latin typeface="Verdana"/>
                <a:cs typeface="Verdana"/>
              </a:rPr>
              <a:t>Local</a:t>
            </a:r>
            <a:r>
              <a:rPr sz="1800" spc="-160" dirty="0">
                <a:solidFill>
                  <a:srgbClr val="302C2A"/>
                </a:solidFill>
                <a:latin typeface="Verdana"/>
                <a:cs typeface="Verdana"/>
              </a:rPr>
              <a:t> </a:t>
            </a:r>
            <a:r>
              <a:rPr sz="1800" spc="-10" dirty="0">
                <a:solidFill>
                  <a:srgbClr val="302C2A"/>
                </a:solidFill>
                <a:latin typeface="Verdana"/>
                <a:cs typeface="Verdana"/>
              </a:rPr>
              <a:t>Archive</a:t>
            </a:r>
            <a:endParaRPr sz="1800">
              <a:latin typeface="Verdana"/>
              <a:cs typeface="Verdana"/>
            </a:endParaRPr>
          </a:p>
          <a:p>
            <a:pPr marL="12700">
              <a:lnSpc>
                <a:spcPct val="100000"/>
              </a:lnSpc>
              <a:spcBef>
                <a:spcPts val="475"/>
              </a:spcBef>
            </a:pPr>
            <a:r>
              <a:rPr sz="2000" b="1" dirty="0">
                <a:solidFill>
                  <a:srgbClr val="302C2A"/>
                </a:solidFill>
                <a:latin typeface="Century Gothic"/>
                <a:cs typeface="Century Gothic"/>
              </a:rPr>
              <a:t>Intra-region</a:t>
            </a:r>
            <a:r>
              <a:rPr sz="2000" b="1" spc="105" dirty="0">
                <a:solidFill>
                  <a:srgbClr val="302C2A"/>
                </a:solidFill>
                <a:latin typeface="Century Gothic"/>
                <a:cs typeface="Century Gothic"/>
              </a:rPr>
              <a:t> </a:t>
            </a:r>
            <a:r>
              <a:rPr sz="2000" b="1" spc="-10" dirty="0">
                <a:solidFill>
                  <a:srgbClr val="302C2A"/>
                </a:solidFill>
                <a:latin typeface="Century Gothic"/>
                <a:cs typeface="Century Gothic"/>
              </a:rPr>
              <a:t>Interface</a:t>
            </a:r>
            <a:endParaRPr sz="2000">
              <a:latin typeface="Century Gothic"/>
              <a:cs typeface="Century Gothic"/>
            </a:endParaRPr>
          </a:p>
          <a:p>
            <a:pPr marL="378460" indent="-183515">
              <a:lnSpc>
                <a:spcPct val="100000"/>
              </a:lnSpc>
              <a:spcBef>
                <a:spcPts val="500"/>
              </a:spcBef>
              <a:buFont typeface="Arial"/>
              <a:buChar char="•"/>
              <a:tabLst>
                <a:tab pos="379095" algn="l"/>
              </a:tabLst>
            </a:pPr>
            <a:r>
              <a:rPr sz="1800" spc="-120" dirty="0">
                <a:solidFill>
                  <a:srgbClr val="302C2A"/>
                </a:solidFill>
                <a:latin typeface="Verdana"/>
                <a:cs typeface="Verdana"/>
              </a:rPr>
              <a:t>Backup,</a:t>
            </a:r>
            <a:r>
              <a:rPr sz="1800" spc="-175" dirty="0">
                <a:solidFill>
                  <a:srgbClr val="302C2A"/>
                </a:solidFill>
                <a:latin typeface="Verdana"/>
                <a:cs typeface="Verdana"/>
              </a:rPr>
              <a:t> </a:t>
            </a:r>
            <a:r>
              <a:rPr sz="1800" spc="-114" dirty="0">
                <a:solidFill>
                  <a:srgbClr val="302C2A"/>
                </a:solidFill>
                <a:latin typeface="Verdana"/>
                <a:cs typeface="Verdana"/>
              </a:rPr>
              <a:t>Disaster</a:t>
            </a:r>
            <a:r>
              <a:rPr sz="1800" spc="-160" dirty="0">
                <a:solidFill>
                  <a:srgbClr val="302C2A"/>
                </a:solidFill>
                <a:latin typeface="Verdana"/>
                <a:cs typeface="Verdana"/>
              </a:rPr>
              <a:t> </a:t>
            </a:r>
            <a:r>
              <a:rPr sz="1800" spc="-10" dirty="0">
                <a:solidFill>
                  <a:srgbClr val="302C2A"/>
                </a:solidFill>
                <a:latin typeface="Verdana"/>
                <a:cs typeface="Verdana"/>
              </a:rPr>
              <a:t>Recovery</a:t>
            </a:r>
            <a:endParaRPr sz="1800">
              <a:latin typeface="Verdana"/>
              <a:cs typeface="Verdana"/>
            </a:endParaRPr>
          </a:p>
          <a:p>
            <a:pPr marL="378460" indent="-183515">
              <a:lnSpc>
                <a:spcPct val="100000"/>
              </a:lnSpc>
              <a:spcBef>
                <a:spcPts val="495"/>
              </a:spcBef>
              <a:buFont typeface="Arial"/>
              <a:buChar char="•"/>
              <a:tabLst>
                <a:tab pos="379095" algn="l"/>
              </a:tabLst>
            </a:pPr>
            <a:r>
              <a:rPr sz="1800" spc="-90" dirty="0">
                <a:solidFill>
                  <a:srgbClr val="302C2A"/>
                </a:solidFill>
                <a:latin typeface="Verdana"/>
                <a:cs typeface="Verdana"/>
              </a:rPr>
              <a:t>AD</a:t>
            </a:r>
            <a:r>
              <a:rPr sz="1800" spc="-175" dirty="0">
                <a:solidFill>
                  <a:srgbClr val="302C2A"/>
                </a:solidFill>
                <a:latin typeface="Verdana"/>
                <a:cs typeface="Verdana"/>
              </a:rPr>
              <a:t> </a:t>
            </a:r>
            <a:r>
              <a:rPr sz="1800" spc="-254" dirty="0">
                <a:solidFill>
                  <a:srgbClr val="302C2A"/>
                </a:solidFill>
                <a:latin typeface="Verdana"/>
                <a:cs typeface="Verdana"/>
              </a:rPr>
              <a:t>–</a:t>
            </a:r>
            <a:r>
              <a:rPr sz="1800" spc="-185" dirty="0">
                <a:solidFill>
                  <a:srgbClr val="302C2A"/>
                </a:solidFill>
                <a:latin typeface="Verdana"/>
                <a:cs typeface="Verdana"/>
              </a:rPr>
              <a:t> </a:t>
            </a:r>
            <a:r>
              <a:rPr sz="1800" spc="-85" dirty="0">
                <a:solidFill>
                  <a:srgbClr val="302C2A"/>
                </a:solidFill>
                <a:latin typeface="Verdana"/>
                <a:cs typeface="Verdana"/>
              </a:rPr>
              <a:t>AD</a:t>
            </a:r>
            <a:r>
              <a:rPr sz="1800" spc="-175" dirty="0">
                <a:solidFill>
                  <a:srgbClr val="302C2A"/>
                </a:solidFill>
                <a:latin typeface="Verdana"/>
                <a:cs typeface="Verdana"/>
              </a:rPr>
              <a:t> </a:t>
            </a:r>
            <a:r>
              <a:rPr sz="1800" spc="-105" dirty="0">
                <a:solidFill>
                  <a:srgbClr val="302C2A"/>
                </a:solidFill>
                <a:latin typeface="Verdana"/>
                <a:cs typeface="Verdana"/>
              </a:rPr>
              <a:t>service</a:t>
            </a:r>
            <a:r>
              <a:rPr sz="1800" spc="-160" dirty="0">
                <a:solidFill>
                  <a:srgbClr val="302C2A"/>
                </a:solidFill>
                <a:latin typeface="Verdana"/>
                <a:cs typeface="Verdana"/>
              </a:rPr>
              <a:t> </a:t>
            </a:r>
            <a:r>
              <a:rPr sz="1800" spc="-10" dirty="0">
                <a:solidFill>
                  <a:srgbClr val="302C2A"/>
                </a:solidFill>
                <a:latin typeface="Verdana"/>
                <a:cs typeface="Verdana"/>
              </a:rPr>
              <a:t>communication</a:t>
            </a:r>
            <a:endParaRPr sz="1800">
              <a:latin typeface="Verdana"/>
              <a:cs typeface="Verdana"/>
            </a:endParaRPr>
          </a:p>
          <a:p>
            <a:pPr marL="12700">
              <a:lnSpc>
                <a:spcPct val="100000"/>
              </a:lnSpc>
              <a:spcBef>
                <a:spcPts val="470"/>
              </a:spcBef>
            </a:pPr>
            <a:r>
              <a:rPr sz="2000" b="1" dirty="0">
                <a:solidFill>
                  <a:srgbClr val="302C2A"/>
                </a:solidFill>
                <a:latin typeface="Century Gothic"/>
                <a:cs typeface="Century Gothic"/>
              </a:rPr>
              <a:t>Availability</a:t>
            </a:r>
            <a:r>
              <a:rPr sz="2000" b="1" spc="-125" dirty="0">
                <a:solidFill>
                  <a:srgbClr val="302C2A"/>
                </a:solidFill>
                <a:latin typeface="Century Gothic"/>
                <a:cs typeface="Century Gothic"/>
              </a:rPr>
              <a:t> </a:t>
            </a:r>
            <a:r>
              <a:rPr sz="2000" b="1" spc="-25" dirty="0">
                <a:solidFill>
                  <a:srgbClr val="302C2A"/>
                </a:solidFill>
                <a:latin typeface="Century Gothic"/>
                <a:cs typeface="Century Gothic"/>
              </a:rPr>
              <a:t>Domain</a:t>
            </a:r>
            <a:r>
              <a:rPr sz="2000" b="1" spc="-105" dirty="0">
                <a:solidFill>
                  <a:srgbClr val="302C2A"/>
                </a:solidFill>
                <a:latin typeface="Century Gothic"/>
                <a:cs typeface="Century Gothic"/>
              </a:rPr>
              <a:t> </a:t>
            </a:r>
            <a:r>
              <a:rPr sz="2000" b="1" spc="-10" dirty="0">
                <a:solidFill>
                  <a:srgbClr val="302C2A"/>
                </a:solidFill>
                <a:latin typeface="Century Gothic"/>
                <a:cs typeface="Century Gothic"/>
              </a:rPr>
              <a:t>scaling</a:t>
            </a:r>
            <a:endParaRPr sz="2000">
              <a:latin typeface="Century Gothic"/>
              <a:cs typeface="Century Gothic"/>
            </a:endParaRPr>
          </a:p>
          <a:p>
            <a:pPr marL="378460" indent="-183515">
              <a:lnSpc>
                <a:spcPts val="2105"/>
              </a:lnSpc>
              <a:spcBef>
                <a:spcPts val="500"/>
              </a:spcBef>
              <a:buFont typeface="Arial"/>
              <a:buChar char="•"/>
              <a:tabLst>
                <a:tab pos="379095" algn="l"/>
              </a:tabLst>
            </a:pPr>
            <a:r>
              <a:rPr sz="1800" spc="-105" dirty="0">
                <a:solidFill>
                  <a:srgbClr val="302C2A"/>
                </a:solidFill>
                <a:latin typeface="Verdana"/>
                <a:cs typeface="Verdana"/>
              </a:rPr>
              <a:t>Scaling</a:t>
            </a:r>
            <a:r>
              <a:rPr sz="1800" spc="-85" dirty="0">
                <a:solidFill>
                  <a:srgbClr val="302C2A"/>
                </a:solidFill>
                <a:latin typeface="Verdana"/>
                <a:cs typeface="Verdana"/>
              </a:rPr>
              <a:t> AD</a:t>
            </a:r>
            <a:r>
              <a:rPr sz="1800" spc="-105" dirty="0">
                <a:solidFill>
                  <a:srgbClr val="302C2A"/>
                </a:solidFill>
                <a:latin typeface="Verdana"/>
                <a:cs typeface="Verdana"/>
              </a:rPr>
              <a:t> </a:t>
            </a:r>
            <a:r>
              <a:rPr sz="1800" spc="-95" dirty="0">
                <a:solidFill>
                  <a:srgbClr val="302C2A"/>
                </a:solidFill>
                <a:latin typeface="Verdana"/>
                <a:cs typeface="Verdana"/>
              </a:rPr>
              <a:t>compute/storage/services</a:t>
            </a:r>
            <a:r>
              <a:rPr sz="1800" spc="-55" dirty="0">
                <a:solidFill>
                  <a:srgbClr val="302C2A"/>
                </a:solidFill>
                <a:latin typeface="Verdana"/>
                <a:cs typeface="Verdana"/>
              </a:rPr>
              <a:t> </a:t>
            </a:r>
            <a:r>
              <a:rPr sz="1800" spc="-35" dirty="0">
                <a:solidFill>
                  <a:srgbClr val="302C2A"/>
                </a:solidFill>
                <a:latin typeface="Verdana"/>
                <a:cs typeface="Verdana"/>
              </a:rPr>
              <a:t>with</a:t>
            </a:r>
            <a:endParaRPr sz="1800">
              <a:latin typeface="Verdana"/>
              <a:cs typeface="Verdana"/>
            </a:endParaRPr>
          </a:p>
          <a:p>
            <a:pPr marR="1327150" algn="r">
              <a:lnSpc>
                <a:spcPts val="2105"/>
              </a:lnSpc>
            </a:pPr>
            <a:r>
              <a:rPr sz="1800" spc="-90" dirty="0">
                <a:solidFill>
                  <a:srgbClr val="302C2A"/>
                </a:solidFill>
                <a:latin typeface="Verdana"/>
                <a:cs typeface="Verdana"/>
              </a:rPr>
              <a:t>additional</a:t>
            </a:r>
            <a:r>
              <a:rPr sz="1800" spc="-60" dirty="0">
                <a:solidFill>
                  <a:srgbClr val="302C2A"/>
                </a:solidFill>
                <a:latin typeface="Verdana"/>
                <a:cs typeface="Verdana"/>
              </a:rPr>
              <a:t> </a:t>
            </a:r>
            <a:r>
              <a:rPr sz="1800" spc="-100" dirty="0">
                <a:solidFill>
                  <a:srgbClr val="302C2A"/>
                </a:solidFill>
                <a:latin typeface="Verdana"/>
                <a:cs typeface="Verdana"/>
              </a:rPr>
              <a:t>infrastructure</a:t>
            </a:r>
            <a:r>
              <a:rPr sz="1800" spc="-85" dirty="0">
                <a:solidFill>
                  <a:srgbClr val="302C2A"/>
                </a:solidFill>
                <a:latin typeface="Verdana"/>
                <a:cs typeface="Verdana"/>
              </a:rPr>
              <a:t> </a:t>
            </a:r>
            <a:r>
              <a:rPr sz="1800" spc="-20" dirty="0">
                <a:solidFill>
                  <a:srgbClr val="302C2A"/>
                </a:solidFill>
                <a:latin typeface="Verdana"/>
                <a:cs typeface="Verdana"/>
              </a:rPr>
              <a:t>racks</a:t>
            </a:r>
            <a:endParaRPr sz="1800">
              <a:latin typeface="Verdana"/>
              <a:cs typeface="Verdana"/>
            </a:endParaRPr>
          </a:p>
          <a:p>
            <a:pPr marL="378460" marR="1389380" indent="-379095" algn="r">
              <a:lnSpc>
                <a:spcPct val="100000"/>
              </a:lnSpc>
              <a:spcBef>
                <a:spcPts val="495"/>
              </a:spcBef>
              <a:buFont typeface="Arial"/>
              <a:buChar char="•"/>
              <a:tabLst>
                <a:tab pos="379095" algn="l"/>
              </a:tabLst>
            </a:pPr>
            <a:r>
              <a:rPr sz="1800" spc="-100" dirty="0">
                <a:solidFill>
                  <a:srgbClr val="302C2A"/>
                </a:solidFill>
                <a:latin typeface="Verdana"/>
                <a:cs typeface="Verdana"/>
              </a:rPr>
              <a:t>Exadata/Exa-</a:t>
            </a:r>
            <a:r>
              <a:rPr sz="1800" spc="-140" dirty="0">
                <a:solidFill>
                  <a:srgbClr val="302C2A"/>
                </a:solidFill>
                <a:latin typeface="Verdana"/>
                <a:cs typeface="Verdana"/>
              </a:rPr>
              <a:t>CC</a:t>
            </a:r>
            <a:r>
              <a:rPr sz="1800" spc="-25" dirty="0">
                <a:solidFill>
                  <a:srgbClr val="302C2A"/>
                </a:solidFill>
                <a:latin typeface="Verdana"/>
                <a:cs typeface="Verdana"/>
              </a:rPr>
              <a:t> </a:t>
            </a:r>
            <a:r>
              <a:rPr sz="1800" spc="-80" dirty="0">
                <a:solidFill>
                  <a:srgbClr val="302C2A"/>
                </a:solidFill>
                <a:latin typeface="Verdana"/>
                <a:cs typeface="Verdana"/>
              </a:rPr>
              <a:t>connectivity</a:t>
            </a:r>
            <a:endParaRPr sz="1800">
              <a:latin typeface="Verdana"/>
              <a:cs typeface="Verdana"/>
            </a:endParaRPr>
          </a:p>
          <a:p>
            <a:pPr marL="12700">
              <a:lnSpc>
                <a:spcPct val="100000"/>
              </a:lnSpc>
              <a:spcBef>
                <a:spcPts val="470"/>
              </a:spcBef>
            </a:pPr>
            <a:r>
              <a:rPr sz="2000" b="1" spc="-100" dirty="0">
                <a:solidFill>
                  <a:srgbClr val="302C2A"/>
                </a:solidFill>
                <a:latin typeface="Century Gothic"/>
                <a:cs typeface="Century Gothic"/>
              </a:rPr>
              <a:t>Oracle</a:t>
            </a:r>
            <a:r>
              <a:rPr sz="2000" b="1" spc="-30" dirty="0">
                <a:solidFill>
                  <a:srgbClr val="302C2A"/>
                </a:solidFill>
                <a:latin typeface="Century Gothic"/>
                <a:cs typeface="Century Gothic"/>
              </a:rPr>
              <a:t> </a:t>
            </a:r>
            <a:r>
              <a:rPr sz="2000" b="1" spc="-75" dirty="0">
                <a:solidFill>
                  <a:srgbClr val="302C2A"/>
                </a:solidFill>
                <a:latin typeface="Century Gothic"/>
                <a:cs typeface="Century Gothic"/>
              </a:rPr>
              <a:t>Cloud</a:t>
            </a:r>
            <a:r>
              <a:rPr sz="2000" b="1" spc="-45" dirty="0">
                <a:solidFill>
                  <a:srgbClr val="302C2A"/>
                </a:solidFill>
                <a:latin typeface="Century Gothic"/>
                <a:cs typeface="Century Gothic"/>
              </a:rPr>
              <a:t> </a:t>
            </a:r>
            <a:r>
              <a:rPr sz="2000" b="1" spc="-10" dirty="0">
                <a:solidFill>
                  <a:srgbClr val="302C2A"/>
                </a:solidFill>
                <a:latin typeface="Century Gothic"/>
                <a:cs typeface="Century Gothic"/>
              </a:rPr>
              <a:t>Interface</a:t>
            </a:r>
            <a:endParaRPr sz="2000">
              <a:latin typeface="Century Gothic"/>
              <a:cs typeface="Century Gothic"/>
            </a:endParaRPr>
          </a:p>
          <a:p>
            <a:pPr marL="378460" indent="-183515">
              <a:lnSpc>
                <a:spcPct val="100000"/>
              </a:lnSpc>
              <a:spcBef>
                <a:spcPts val="500"/>
              </a:spcBef>
              <a:buFont typeface="Arial"/>
              <a:buChar char="•"/>
              <a:tabLst>
                <a:tab pos="379095" algn="l"/>
              </a:tabLst>
            </a:pPr>
            <a:r>
              <a:rPr sz="1800" spc="-120" dirty="0">
                <a:solidFill>
                  <a:srgbClr val="302C2A"/>
                </a:solidFill>
                <a:latin typeface="Verdana"/>
                <a:cs typeface="Verdana"/>
              </a:rPr>
              <a:t>Service</a:t>
            </a:r>
            <a:r>
              <a:rPr sz="1800" spc="-135" dirty="0">
                <a:solidFill>
                  <a:srgbClr val="302C2A"/>
                </a:solidFill>
                <a:latin typeface="Verdana"/>
                <a:cs typeface="Verdana"/>
              </a:rPr>
              <a:t> </a:t>
            </a:r>
            <a:r>
              <a:rPr sz="1800" spc="-10" dirty="0">
                <a:solidFill>
                  <a:srgbClr val="302C2A"/>
                </a:solidFill>
                <a:latin typeface="Verdana"/>
                <a:cs typeface="Verdana"/>
              </a:rPr>
              <a:t>delivery</a:t>
            </a:r>
            <a:endParaRPr sz="1800">
              <a:latin typeface="Verdana"/>
              <a:cs typeface="Verdana"/>
            </a:endParaRPr>
          </a:p>
          <a:p>
            <a:pPr marL="378460" indent="-183515">
              <a:lnSpc>
                <a:spcPct val="100000"/>
              </a:lnSpc>
              <a:spcBef>
                <a:spcPts val="495"/>
              </a:spcBef>
              <a:buFont typeface="Arial"/>
              <a:buChar char="•"/>
              <a:tabLst>
                <a:tab pos="379095" algn="l"/>
              </a:tabLst>
            </a:pPr>
            <a:r>
              <a:rPr sz="1800" spc="-110" dirty="0">
                <a:solidFill>
                  <a:srgbClr val="302C2A"/>
                </a:solidFill>
                <a:latin typeface="Verdana"/>
                <a:cs typeface="Verdana"/>
              </a:rPr>
              <a:t>Management,</a:t>
            </a:r>
            <a:r>
              <a:rPr sz="1800" spc="-100" dirty="0">
                <a:solidFill>
                  <a:srgbClr val="302C2A"/>
                </a:solidFill>
                <a:latin typeface="Verdana"/>
                <a:cs typeface="Verdana"/>
              </a:rPr>
              <a:t> monitoring,</a:t>
            </a:r>
            <a:r>
              <a:rPr sz="1800" spc="-65" dirty="0">
                <a:solidFill>
                  <a:srgbClr val="302C2A"/>
                </a:solidFill>
                <a:latin typeface="Verdana"/>
                <a:cs typeface="Verdana"/>
              </a:rPr>
              <a:t> </a:t>
            </a:r>
            <a:r>
              <a:rPr sz="1800" spc="-10" dirty="0">
                <a:solidFill>
                  <a:srgbClr val="302C2A"/>
                </a:solidFill>
                <a:latin typeface="Verdana"/>
                <a:cs typeface="Verdana"/>
              </a:rPr>
              <a:t>maintenance</a:t>
            </a:r>
            <a:endParaRPr sz="1800">
              <a:latin typeface="Verdana"/>
              <a:cs typeface="Verdana"/>
            </a:endParaRPr>
          </a:p>
        </p:txBody>
      </p:sp>
      <p:sp>
        <p:nvSpPr>
          <p:cNvPr id="14" name="object 14"/>
          <p:cNvSpPr txBox="1">
            <a:spLocks noGrp="1"/>
          </p:cNvSpPr>
          <p:nvPr>
            <p:ph type="title"/>
          </p:nvPr>
        </p:nvSpPr>
        <p:spPr>
          <a:xfrm>
            <a:off x="722172" y="338073"/>
            <a:ext cx="4608830"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Century Gothic"/>
                <a:cs typeface="Century Gothic"/>
              </a:rPr>
              <a:t>System</a:t>
            </a:r>
            <a:r>
              <a:rPr sz="2800" b="1" spc="80" dirty="0">
                <a:latin typeface="Century Gothic"/>
                <a:cs typeface="Century Gothic"/>
              </a:rPr>
              <a:t> </a:t>
            </a:r>
            <a:r>
              <a:rPr sz="2800" b="1" dirty="0">
                <a:latin typeface="Century Gothic"/>
                <a:cs typeface="Century Gothic"/>
              </a:rPr>
              <a:t>Network</a:t>
            </a:r>
            <a:r>
              <a:rPr sz="2800" b="1" spc="80" dirty="0">
                <a:latin typeface="Century Gothic"/>
                <a:cs typeface="Century Gothic"/>
              </a:rPr>
              <a:t> </a:t>
            </a:r>
            <a:r>
              <a:rPr sz="2800" b="1" spc="-10" dirty="0">
                <a:latin typeface="Century Gothic"/>
                <a:cs typeface="Century Gothic"/>
              </a:rPr>
              <a:t>Interfaces</a:t>
            </a:r>
            <a:endParaRPr sz="2800">
              <a:latin typeface="Century Gothic"/>
              <a:cs typeface="Century Gothic"/>
            </a:endParaRPr>
          </a:p>
        </p:txBody>
      </p:sp>
      <p:grpSp>
        <p:nvGrpSpPr>
          <p:cNvPr id="15" name="object 15"/>
          <p:cNvGrpSpPr/>
          <p:nvPr/>
        </p:nvGrpSpPr>
        <p:grpSpPr>
          <a:xfrm>
            <a:off x="7264907" y="1470660"/>
            <a:ext cx="4579620" cy="4739640"/>
            <a:chOff x="7264907" y="1470660"/>
            <a:chExt cx="4579620" cy="4739640"/>
          </a:xfrm>
        </p:grpSpPr>
        <p:pic>
          <p:nvPicPr>
            <p:cNvPr id="16" name="object 16"/>
            <p:cNvPicPr/>
            <p:nvPr/>
          </p:nvPicPr>
          <p:blipFill>
            <a:blip r:embed="rId4" cstate="print"/>
            <a:stretch>
              <a:fillRect/>
            </a:stretch>
          </p:blipFill>
          <p:spPr>
            <a:xfrm>
              <a:off x="9840467" y="1714500"/>
              <a:ext cx="1828800" cy="1828800"/>
            </a:xfrm>
            <a:prstGeom prst="rect">
              <a:avLst/>
            </a:prstGeom>
          </p:spPr>
        </p:pic>
        <p:pic>
          <p:nvPicPr>
            <p:cNvPr id="17" name="object 17"/>
            <p:cNvPicPr/>
            <p:nvPr/>
          </p:nvPicPr>
          <p:blipFill>
            <a:blip r:embed="rId5" cstate="print"/>
            <a:stretch>
              <a:fillRect/>
            </a:stretch>
          </p:blipFill>
          <p:spPr>
            <a:xfrm>
              <a:off x="9710927" y="2569463"/>
              <a:ext cx="1828800" cy="1828800"/>
            </a:xfrm>
            <a:prstGeom prst="rect">
              <a:avLst/>
            </a:prstGeom>
          </p:spPr>
        </p:pic>
        <p:pic>
          <p:nvPicPr>
            <p:cNvPr id="18" name="object 18"/>
            <p:cNvPicPr/>
            <p:nvPr/>
          </p:nvPicPr>
          <p:blipFill>
            <a:blip r:embed="rId5" cstate="print"/>
            <a:stretch>
              <a:fillRect/>
            </a:stretch>
          </p:blipFill>
          <p:spPr>
            <a:xfrm>
              <a:off x="9863327" y="2721863"/>
              <a:ext cx="1828800" cy="1828800"/>
            </a:xfrm>
            <a:prstGeom prst="rect">
              <a:avLst/>
            </a:prstGeom>
          </p:spPr>
        </p:pic>
        <p:pic>
          <p:nvPicPr>
            <p:cNvPr id="19" name="object 19"/>
            <p:cNvPicPr/>
            <p:nvPr/>
          </p:nvPicPr>
          <p:blipFill>
            <a:blip r:embed="rId5" cstate="print"/>
            <a:stretch>
              <a:fillRect/>
            </a:stretch>
          </p:blipFill>
          <p:spPr>
            <a:xfrm>
              <a:off x="10015727" y="2874263"/>
              <a:ext cx="1828800" cy="1828800"/>
            </a:xfrm>
            <a:prstGeom prst="rect">
              <a:avLst/>
            </a:prstGeom>
          </p:spPr>
        </p:pic>
        <p:sp>
          <p:nvSpPr>
            <p:cNvPr id="20" name="object 20"/>
            <p:cNvSpPr/>
            <p:nvPr/>
          </p:nvSpPr>
          <p:spPr>
            <a:xfrm>
              <a:off x="10105643" y="5088636"/>
              <a:ext cx="1299845" cy="731520"/>
            </a:xfrm>
            <a:custGeom>
              <a:avLst/>
              <a:gdLst/>
              <a:ahLst/>
              <a:cxnLst/>
              <a:rect l="l" t="t" r="r" b="b"/>
              <a:pathLst>
                <a:path w="1299845" h="731520">
                  <a:moveTo>
                    <a:pt x="528065" y="0"/>
                  </a:moveTo>
                  <a:lnTo>
                    <a:pt x="475412" y="5124"/>
                  </a:lnTo>
                  <a:lnTo>
                    <a:pt x="426625" y="19843"/>
                  </a:lnTo>
                  <a:lnTo>
                    <a:pt x="382511" y="43177"/>
                  </a:lnTo>
                  <a:lnTo>
                    <a:pt x="343873" y="74147"/>
                  </a:lnTo>
                  <a:lnTo>
                    <a:pt x="311516" y="111772"/>
                  </a:lnTo>
                  <a:lnTo>
                    <a:pt x="286243" y="155074"/>
                  </a:lnTo>
                  <a:lnTo>
                    <a:pt x="268858" y="203072"/>
                  </a:lnTo>
                  <a:lnTo>
                    <a:pt x="264032" y="203072"/>
                  </a:lnTo>
                  <a:lnTo>
                    <a:pt x="216178" y="207449"/>
                  </a:lnTo>
                  <a:lnTo>
                    <a:pt x="171298" y="220018"/>
                  </a:lnTo>
                  <a:lnTo>
                    <a:pt x="130104" y="239945"/>
                  </a:lnTo>
                  <a:lnTo>
                    <a:pt x="93303" y="266391"/>
                  </a:lnTo>
                  <a:lnTo>
                    <a:pt x="61603" y="298518"/>
                  </a:lnTo>
                  <a:lnTo>
                    <a:pt x="35715" y="335491"/>
                  </a:lnTo>
                  <a:lnTo>
                    <a:pt x="16345" y="376471"/>
                  </a:lnTo>
                  <a:lnTo>
                    <a:pt x="4204" y="420622"/>
                  </a:lnTo>
                  <a:lnTo>
                    <a:pt x="0" y="467105"/>
                  </a:lnTo>
                  <a:lnTo>
                    <a:pt x="4204" y="514958"/>
                  </a:lnTo>
                  <a:lnTo>
                    <a:pt x="16345" y="559832"/>
                  </a:lnTo>
                  <a:lnTo>
                    <a:pt x="35715" y="601018"/>
                  </a:lnTo>
                  <a:lnTo>
                    <a:pt x="61603" y="637809"/>
                  </a:lnTo>
                  <a:lnTo>
                    <a:pt x="93303" y="669498"/>
                  </a:lnTo>
                  <a:lnTo>
                    <a:pt x="130104" y="695376"/>
                  </a:lnTo>
                  <a:lnTo>
                    <a:pt x="171298" y="714737"/>
                  </a:lnTo>
                  <a:lnTo>
                    <a:pt x="216178" y="726873"/>
                  </a:lnTo>
                  <a:lnTo>
                    <a:pt x="264032" y="731075"/>
                  </a:lnTo>
                  <a:lnTo>
                    <a:pt x="1065783" y="731075"/>
                  </a:lnTo>
                  <a:lnTo>
                    <a:pt x="1112329" y="726464"/>
                  </a:lnTo>
                  <a:lnTo>
                    <a:pt x="1155948" y="713182"/>
                  </a:lnTo>
                  <a:lnTo>
                    <a:pt x="1195628" y="692057"/>
                  </a:lnTo>
                  <a:lnTo>
                    <a:pt x="1230360" y="663914"/>
                  </a:lnTo>
                  <a:lnTo>
                    <a:pt x="1259132" y="629582"/>
                  </a:lnTo>
                  <a:lnTo>
                    <a:pt x="1280935" y="589886"/>
                  </a:lnTo>
                  <a:lnTo>
                    <a:pt x="1294758" y="545654"/>
                  </a:lnTo>
                  <a:lnTo>
                    <a:pt x="1299590" y="497713"/>
                  </a:lnTo>
                  <a:lnTo>
                    <a:pt x="1294758" y="451282"/>
                  </a:lnTo>
                  <a:lnTo>
                    <a:pt x="1280935" y="407729"/>
                  </a:lnTo>
                  <a:lnTo>
                    <a:pt x="1259132" y="368076"/>
                  </a:lnTo>
                  <a:lnTo>
                    <a:pt x="1230360" y="333343"/>
                  </a:lnTo>
                  <a:lnTo>
                    <a:pt x="1195628" y="304551"/>
                  </a:lnTo>
                  <a:lnTo>
                    <a:pt x="1155948" y="282721"/>
                  </a:lnTo>
                  <a:lnTo>
                    <a:pt x="1112329" y="268875"/>
                  </a:lnTo>
                  <a:lnTo>
                    <a:pt x="1065783" y="264032"/>
                  </a:lnTo>
                  <a:lnTo>
                    <a:pt x="1045590" y="269239"/>
                  </a:lnTo>
                  <a:lnTo>
                    <a:pt x="1025818" y="223361"/>
                  </a:lnTo>
                  <a:lnTo>
                    <a:pt x="997857" y="182969"/>
                  </a:lnTo>
                  <a:lnTo>
                    <a:pt x="962644" y="149336"/>
                  </a:lnTo>
                  <a:lnTo>
                    <a:pt x="921112" y="123735"/>
                  </a:lnTo>
                  <a:lnTo>
                    <a:pt x="874196" y="107441"/>
                  </a:lnTo>
                  <a:lnTo>
                    <a:pt x="822832" y="101726"/>
                  </a:lnTo>
                  <a:lnTo>
                    <a:pt x="803548" y="102717"/>
                  </a:lnTo>
                  <a:lnTo>
                    <a:pt x="784478" y="105648"/>
                  </a:lnTo>
                  <a:lnTo>
                    <a:pt x="765504" y="110460"/>
                  </a:lnTo>
                  <a:lnTo>
                    <a:pt x="746505" y="117093"/>
                  </a:lnTo>
                  <a:lnTo>
                    <a:pt x="713034" y="77654"/>
                  </a:lnTo>
                  <a:lnTo>
                    <a:pt x="674022" y="45207"/>
                  </a:lnTo>
                  <a:lnTo>
                    <a:pt x="629901" y="20771"/>
                  </a:lnTo>
                  <a:lnTo>
                    <a:pt x="581105" y="5362"/>
                  </a:lnTo>
                  <a:lnTo>
                    <a:pt x="528065" y="0"/>
                  </a:lnTo>
                  <a:close/>
                </a:path>
              </a:pathLst>
            </a:custGeom>
            <a:solidFill>
              <a:srgbClr val="C64634"/>
            </a:solidFill>
          </p:spPr>
          <p:txBody>
            <a:bodyPr wrap="square" lIns="0" tIns="0" rIns="0" bIns="0" rtlCol="0"/>
            <a:lstStyle/>
            <a:p>
              <a:endParaRPr/>
            </a:p>
          </p:txBody>
        </p:sp>
        <p:pic>
          <p:nvPicPr>
            <p:cNvPr id="21" name="object 21"/>
            <p:cNvPicPr/>
            <p:nvPr/>
          </p:nvPicPr>
          <p:blipFill>
            <a:blip r:embed="rId6" cstate="print"/>
            <a:stretch>
              <a:fillRect/>
            </a:stretch>
          </p:blipFill>
          <p:spPr>
            <a:xfrm>
              <a:off x="10663427" y="4223004"/>
              <a:ext cx="239268" cy="731519"/>
            </a:xfrm>
            <a:prstGeom prst="rect">
              <a:avLst/>
            </a:prstGeom>
          </p:spPr>
        </p:pic>
        <p:pic>
          <p:nvPicPr>
            <p:cNvPr id="22" name="object 22"/>
            <p:cNvPicPr/>
            <p:nvPr/>
          </p:nvPicPr>
          <p:blipFill>
            <a:blip r:embed="rId7" cstate="print"/>
            <a:stretch>
              <a:fillRect/>
            </a:stretch>
          </p:blipFill>
          <p:spPr>
            <a:xfrm>
              <a:off x="7264907" y="1470660"/>
              <a:ext cx="1554479" cy="4739640"/>
            </a:xfrm>
            <a:prstGeom prst="rect">
              <a:avLst/>
            </a:prstGeom>
          </p:spPr>
        </p:pic>
        <p:sp>
          <p:nvSpPr>
            <p:cNvPr id="23" name="object 23"/>
            <p:cNvSpPr/>
            <p:nvPr/>
          </p:nvSpPr>
          <p:spPr>
            <a:xfrm>
              <a:off x="8116823" y="3425952"/>
              <a:ext cx="2472055" cy="440690"/>
            </a:xfrm>
            <a:custGeom>
              <a:avLst/>
              <a:gdLst/>
              <a:ahLst/>
              <a:cxnLst/>
              <a:rect l="l" t="t" r="r" b="b"/>
              <a:pathLst>
                <a:path w="2472054" h="440689">
                  <a:moveTo>
                    <a:pt x="2251709" y="0"/>
                  </a:moveTo>
                  <a:lnTo>
                    <a:pt x="2251709" y="110109"/>
                  </a:lnTo>
                  <a:lnTo>
                    <a:pt x="220218" y="110109"/>
                  </a:lnTo>
                  <a:lnTo>
                    <a:pt x="220218" y="0"/>
                  </a:lnTo>
                  <a:lnTo>
                    <a:pt x="0" y="220218"/>
                  </a:lnTo>
                  <a:lnTo>
                    <a:pt x="220218" y="440436"/>
                  </a:lnTo>
                  <a:lnTo>
                    <a:pt x="220218" y="330327"/>
                  </a:lnTo>
                  <a:lnTo>
                    <a:pt x="2251709" y="330327"/>
                  </a:lnTo>
                  <a:lnTo>
                    <a:pt x="2251709" y="440436"/>
                  </a:lnTo>
                  <a:lnTo>
                    <a:pt x="2471928" y="220218"/>
                  </a:lnTo>
                  <a:lnTo>
                    <a:pt x="2251709" y="0"/>
                  </a:lnTo>
                  <a:close/>
                </a:path>
              </a:pathLst>
            </a:custGeom>
            <a:solidFill>
              <a:srgbClr val="93AEAE"/>
            </a:solidFill>
          </p:spPr>
          <p:txBody>
            <a:bodyPr wrap="square" lIns="0" tIns="0" rIns="0" bIns="0" rtlCol="0"/>
            <a:lstStyle/>
            <a:p>
              <a:endParaRPr/>
            </a:p>
          </p:txBody>
        </p:sp>
      </p:grpSp>
      <p:sp>
        <p:nvSpPr>
          <p:cNvPr id="24" name="object 24"/>
          <p:cNvSpPr txBox="1"/>
          <p:nvPr/>
        </p:nvSpPr>
        <p:spPr>
          <a:xfrm>
            <a:off x="8794750" y="3494023"/>
            <a:ext cx="1118235" cy="269240"/>
          </a:xfrm>
          <a:prstGeom prst="rect">
            <a:avLst/>
          </a:prstGeom>
        </p:spPr>
        <p:txBody>
          <a:bodyPr vert="horz" wrap="square" lIns="0" tIns="12065" rIns="0" bIns="0" rtlCol="0">
            <a:spAutoFit/>
          </a:bodyPr>
          <a:lstStyle/>
          <a:p>
            <a:pPr marL="12700">
              <a:lnSpc>
                <a:spcPct val="100000"/>
              </a:lnSpc>
              <a:spcBef>
                <a:spcPts val="95"/>
              </a:spcBef>
            </a:pPr>
            <a:r>
              <a:rPr sz="1600" spc="-130" dirty="0">
                <a:solidFill>
                  <a:srgbClr val="FBFAF9"/>
                </a:solidFill>
                <a:latin typeface="Verdana"/>
                <a:cs typeface="Verdana"/>
              </a:rPr>
              <a:t>Intra-</a:t>
            </a:r>
            <a:r>
              <a:rPr sz="1600" spc="-65" dirty="0">
                <a:solidFill>
                  <a:srgbClr val="FBFAF9"/>
                </a:solidFill>
                <a:latin typeface="Verdana"/>
                <a:cs typeface="Verdana"/>
              </a:rPr>
              <a:t>region</a:t>
            </a:r>
            <a:endParaRPr sz="1600">
              <a:latin typeface="Verdana"/>
              <a:cs typeface="Verdana"/>
            </a:endParaRPr>
          </a:p>
        </p:txBody>
      </p:sp>
      <p:grpSp>
        <p:nvGrpSpPr>
          <p:cNvPr id="25" name="object 25"/>
          <p:cNvGrpSpPr/>
          <p:nvPr/>
        </p:nvGrpSpPr>
        <p:grpSpPr>
          <a:xfrm>
            <a:off x="8197278" y="5287962"/>
            <a:ext cx="2425700" cy="503555"/>
            <a:chOff x="8197278" y="5287962"/>
            <a:chExt cx="2425700" cy="503555"/>
          </a:xfrm>
        </p:grpSpPr>
        <p:sp>
          <p:nvSpPr>
            <p:cNvPr id="26" name="object 26"/>
            <p:cNvSpPr/>
            <p:nvPr/>
          </p:nvSpPr>
          <p:spPr>
            <a:xfrm>
              <a:off x="8205216" y="5295900"/>
              <a:ext cx="2409825" cy="487680"/>
            </a:xfrm>
            <a:custGeom>
              <a:avLst/>
              <a:gdLst/>
              <a:ahLst/>
              <a:cxnLst/>
              <a:rect l="l" t="t" r="r" b="b"/>
              <a:pathLst>
                <a:path w="2409825" h="487679">
                  <a:moveTo>
                    <a:pt x="2165604" y="0"/>
                  </a:moveTo>
                  <a:lnTo>
                    <a:pt x="2165604" y="121919"/>
                  </a:lnTo>
                  <a:lnTo>
                    <a:pt x="243839" y="121919"/>
                  </a:lnTo>
                  <a:lnTo>
                    <a:pt x="243839" y="0"/>
                  </a:lnTo>
                  <a:lnTo>
                    <a:pt x="0" y="243840"/>
                  </a:lnTo>
                  <a:lnTo>
                    <a:pt x="243839" y="487680"/>
                  </a:lnTo>
                  <a:lnTo>
                    <a:pt x="243839" y="365759"/>
                  </a:lnTo>
                  <a:lnTo>
                    <a:pt x="2165604" y="365759"/>
                  </a:lnTo>
                  <a:lnTo>
                    <a:pt x="2165604" y="487680"/>
                  </a:lnTo>
                  <a:lnTo>
                    <a:pt x="2409443" y="243840"/>
                  </a:lnTo>
                  <a:lnTo>
                    <a:pt x="2165604" y="0"/>
                  </a:lnTo>
                  <a:close/>
                </a:path>
              </a:pathLst>
            </a:custGeom>
            <a:solidFill>
              <a:srgbClr val="FBFAF9"/>
            </a:solidFill>
          </p:spPr>
          <p:txBody>
            <a:bodyPr wrap="square" lIns="0" tIns="0" rIns="0" bIns="0" rtlCol="0"/>
            <a:lstStyle/>
            <a:p>
              <a:endParaRPr/>
            </a:p>
          </p:txBody>
        </p:sp>
        <p:sp>
          <p:nvSpPr>
            <p:cNvPr id="27" name="object 27"/>
            <p:cNvSpPr/>
            <p:nvPr/>
          </p:nvSpPr>
          <p:spPr>
            <a:xfrm>
              <a:off x="8205216" y="5295900"/>
              <a:ext cx="2409825" cy="487680"/>
            </a:xfrm>
            <a:custGeom>
              <a:avLst/>
              <a:gdLst/>
              <a:ahLst/>
              <a:cxnLst/>
              <a:rect l="l" t="t" r="r" b="b"/>
              <a:pathLst>
                <a:path w="2409825" h="487679">
                  <a:moveTo>
                    <a:pt x="0" y="243840"/>
                  </a:moveTo>
                  <a:lnTo>
                    <a:pt x="243839" y="0"/>
                  </a:lnTo>
                  <a:lnTo>
                    <a:pt x="243839" y="121919"/>
                  </a:lnTo>
                  <a:lnTo>
                    <a:pt x="2165604" y="121919"/>
                  </a:lnTo>
                  <a:lnTo>
                    <a:pt x="2165604" y="0"/>
                  </a:lnTo>
                  <a:lnTo>
                    <a:pt x="2409443" y="243840"/>
                  </a:lnTo>
                  <a:lnTo>
                    <a:pt x="2165604" y="487680"/>
                  </a:lnTo>
                  <a:lnTo>
                    <a:pt x="2165604" y="365759"/>
                  </a:lnTo>
                  <a:lnTo>
                    <a:pt x="243839" y="365759"/>
                  </a:lnTo>
                  <a:lnTo>
                    <a:pt x="243839" y="487680"/>
                  </a:lnTo>
                  <a:lnTo>
                    <a:pt x="0" y="243840"/>
                  </a:lnTo>
                  <a:close/>
                </a:path>
              </a:pathLst>
            </a:custGeom>
            <a:ln w="15875">
              <a:solidFill>
                <a:srgbClr val="B1AAA4"/>
              </a:solidFill>
            </a:ln>
          </p:spPr>
          <p:txBody>
            <a:bodyPr wrap="square" lIns="0" tIns="0" rIns="0" bIns="0" rtlCol="0"/>
            <a:lstStyle/>
            <a:p>
              <a:endParaRPr/>
            </a:p>
          </p:txBody>
        </p:sp>
      </p:grpSp>
      <p:sp>
        <p:nvSpPr>
          <p:cNvPr id="28" name="object 28"/>
          <p:cNvSpPr txBox="1"/>
          <p:nvPr/>
        </p:nvSpPr>
        <p:spPr>
          <a:xfrm>
            <a:off x="8814561" y="5388051"/>
            <a:ext cx="1193165" cy="269240"/>
          </a:xfrm>
          <a:prstGeom prst="rect">
            <a:avLst/>
          </a:prstGeom>
        </p:spPr>
        <p:txBody>
          <a:bodyPr vert="horz" wrap="square" lIns="0" tIns="12065" rIns="0" bIns="0" rtlCol="0">
            <a:spAutoFit/>
          </a:bodyPr>
          <a:lstStyle/>
          <a:p>
            <a:pPr marL="12700">
              <a:lnSpc>
                <a:spcPct val="100000"/>
              </a:lnSpc>
              <a:spcBef>
                <a:spcPts val="95"/>
              </a:spcBef>
            </a:pPr>
            <a:r>
              <a:rPr sz="1600" spc="-100" dirty="0">
                <a:solidFill>
                  <a:srgbClr val="302C2A"/>
                </a:solidFill>
                <a:latin typeface="Verdana"/>
                <a:cs typeface="Verdana"/>
              </a:rPr>
              <a:t>Oracle</a:t>
            </a:r>
            <a:r>
              <a:rPr sz="1600" spc="-145" dirty="0">
                <a:solidFill>
                  <a:srgbClr val="302C2A"/>
                </a:solidFill>
                <a:latin typeface="Verdana"/>
                <a:cs typeface="Verdana"/>
              </a:rPr>
              <a:t> </a:t>
            </a:r>
            <a:r>
              <a:rPr sz="1600" spc="-55" dirty="0">
                <a:solidFill>
                  <a:srgbClr val="302C2A"/>
                </a:solidFill>
                <a:latin typeface="Verdana"/>
                <a:cs typeface="Verdana"/>
              </a:rPr>
              <a:t>Cloud</a:t>
            </a:r>
            <a:endParaRPr sz="1600">
              <a:latin typeface="Verdana"/>
              <a:cs typeface="Verdana"/>
            </a:endParaRPr>
          </a:p>
        </p:txBody>
      </p:sp>
      <p:sp>
        <p:nvSpPr>
          <p:cNvPr id="29" name="object 29"/>
          <p:cNvSpPr/>
          <p:nvPr/>
        </p:nvSpPr>
        <p:spPr>
          <a:xfrm>
            <a:off x="8142731" y="2305811"/>
            <a:ext cx="2472055" cy="624840"/>
          </a:xfrm>
          <a:custGeom>
            <a:avLst/>
            <a:gdLst/>
            <a:ahLst/>
            <a:cxnLst/>
            <a:rect l="l" t="t" r="r" b="b"/>
            <a:pathLst>
              <a:path w="2472054" h="624839">
                <a:moveTo>
                  <a:pt x="2159508" y="0"/>
                </a:moveTo>
                <a:lnTo>
                  <a:pt x="2159508" y="156210"/>
                </a:lnTo>
                <a:lnTo>
                  <a:pt x="312420" y="156210"/>
                </a:lnTo>
                <a:lnTo>
                  <a:pt x="312420" y="0"/>
                </a:lnTo>
                <a:lnTo>
                  <a:pt x="0" y="312420"/>
                </a:lnTo>
                <a:lnTo>
                  <a:pt x="312420" y="624839"/>
                </a:lnTo>
                <a:lnTo>
                  <a:pt x="312420" y="468629"/>
                </a:lnTo>
                <a:lnTo>
                  <a:pt x="2159508" y="468629"/>
                </a:lnTo>
                <a:lnTo>
                  <a:pt x="2159508" y="624839"/>
                </a:lnTo>
                <a:lnTo>
                  <a:pt x="2471928" y="312420"/>
                </a:lnTo>
                <a:lnTo>
                  <a:pt x="2159508" y="0"/>
                </a:lnTo>
                <a:close/>
              </a:path>
            </a:pathLst>
          </a:custGeom>
          <a:solidFill>
            <a:srgbClr val="C64634"/>
          </a:solidFill>
        </p:spPr>
        <p:txBody>
          <a:bodyPr wrap="square" lIns="0" tIns="0" rIns="0" bIns="0" rtlCol="0"/>
          <a:lstStyle/>
          <a:p>
            <a:endParaRPr/>
          </a:p>
        </p:txBody>
      </p:sp>
      <p:sp>
        <p:nvSpPr>
          <p:cNvPr id="30" name="object 30"/>
          <p:cNvSpPr txBox="1"/>
          <p:nvPr/>
        </p:nvSpPr>
        <p:spPr>
          <a:xfrm>
            <a:off x="8919464" y="2465958"/>
            <a:ext cx="919480" cy="269240"/>
          </a:xfrm>
          <a:prstGeom prst="rect">
            <a:avLst/>
          </a:prstGeom>
        </p:spPr>
        <p:txBody>
          <a:bodyPr vert="horz" wrap="square" lIns="0" tIns="12065" rIns="0" bIns="0" rtlCol="0">
            <a:spAutoFit/>
          </a:bodyPr>
          <a:lstStyle/>
          <a:p>
            <a:pPr marL="12700">
              <a:lnSpc>
                <a:spcPct val="100000"/>
              </a:lnSpc>
              <a:spcBef>
                <a:spcPts val="95"/>
              </a:spcBef>
            </a:pPr>
            <a:r>
              <a:rPr sz="1600" spc="-90" dirty="0">
                <a:solidFill>
                  <a:srgbClr val="FBFAF9"/>
                </a:solidFill>
                <a:latin typeface="Verdana"/>
                <a:cs typeface="Verdana"/>
              </a:rPr>
              <a:t>Customer</a:t>
            </a:r>
            <a:endParaRPr sz="1600">
              <a:latin typeface="Verdana"/>
              <a:cs typeface="Verdana"/>
            </a:endParaRPr>
          </a:p>
        </p:txBody>
      </p:sp>
      <p:sp>
        <p:nvSpPr>
          <p:cNvPr id="31" name="object 31"/>
          <p:cNvSpPr/>
          <p:nvPr/>
        </p:nvSpPr>
        <p:spPr>
          <a:xfrm>
            <a:off x="8205216" y="4361688"/>
            <a:ext cx="2472055" cy="439420"/>
          </a:xfrm>
          <a:custGeom>
            <a:avLst/>
            <a:gdLst/>
            <a:ahLst/>
            <a:cxnLst/>
            <a:rect l="l" t="t" r="r" b="b"/>
            <a:pathLst>
              <a:path w="2472054" h="439420">
                <a:moveTo>
                  <a:pt x="2252472" y="0"/>
                </a:moveTo>
                <a:lnTo>
                  <a:pt x="2252472" y="109728"/>
                </a:lnTo>
                <a:lnTo>
                  <a:pt x="219455" y="109728"/>
                </a:lnTo>
                <a:lnTo>
                  <a:pt x="219455" y="0"/>
                </a:lnTo>
                <a:lnTo>
                  <a:pt x="0" y="219456"/>
                </a:lnTo>
                <a:lnTo>
                  <a:pt x="219455" y="438912"/>
                </a:lnTo>
                <a:lnTo>
                  <a:pt x="219455" y="329184"/>
                </a:lnTo>
                <a:lnTo>
                  <a:pt x="2252472" y="329184"/>
                </a:lnTo>
                <a:lnTo>
                  <a:pt x="2252472" y="438912"/>
                </a:lnTo>
                <a:lnTo>
                  <a:pt x="2471928" y="219456"/>
                </a:lnTo>
                <a:lnTo>
                  <a:pt x="2252472" y="0"/>
                </a:lnTo>
                <a:close/>
              </a:path>
            </a:pathLst>
          </a:custGeom>
          <a:solidFill>
            <a:srgbClr val="302C2A"/>
          </a:solidFill>
        </p:spPr>
        <p:txBody>
          <a:bodyPr wrap="square" lIns="0" tIns="0" rIns="0" bIns="0" rtlCol="0"/>
          <a:lstStyle/>
          <a:p>
            <a:endParaRPr/>
          </a:p>
        </p:txBody>
      </p:sp>
      <p:sp>
        <p:nvSpPr>
          <p:cNvPr id="32" name="object 32"/>
          <p:cNvSpPr txBox="1"/>
          <p:nvPr/>
        </p:nvSpPr>
        <p:spPr>
          <a:xfrm>
            <a:off x="8935593" y="4429125"/>
            <a:ext cx="1013460" cy="269240"/>
          </a:xfrm>
          <a:prstGeom prst="rect">
            <a:avLst/>
          </a:prstGeom>
        </p:spPr>
        <p:txBody>
          <a:bodyPr vert="horz" wrap="square" lIns="0" tIns="12065" rIns="0" bIns="0" rtlCol="0">
            <a:spAutoFit/>
          </a:bodyPr>
          <a:lstStyle/>
          <a:p>
            <a:pPr marL="12700">
              <a:lnSpc>
                <a:spcPct val="100000"/>
              </a:lnSpc>
              <a:spcBef>
                <a:spcPts val="95"/>
              </a:spcBef>
            </a:pPr>
            <a:r>
              <a:rPr sz="1600" spc="-75" dirty="0">
                <a:solidFill>
                  <a:srgbClr val="FBFAF9"/>
                </a:solidFill>
                <a:latin typeface="Verdana"/>
                <a:cs typeface="Verdana"/>
              </a:rPr>
              <a:t>AD</a:t>
            </a:r>
            <a:r>
              <a:rPr sz="1600" spc="-160" dirty="0">
                <a:solidFill>
                  <a:srgbClr val="FBFAF9"/>
                </a:solidFill>
                <a:latin typeface="Verdana"/>
                <a:cs typeface="Verdana"/>
              </a:rPr>
              <a:t> </a:t>
            </a:r>
            <a:r>
              <a:rPr sz="1600" spc="-85" dirty="0">
                <a:solidFill>
                  <a:srgbClr val="FBFAF9"/>
                </a:solidFill>
                <a:latin typeface="Verdana"/>
                <a:cs typeface="Verdana"/>
              </a:rPr>
              <a:t>Scaling</a:t>
            </a:r>
            <a:endParaRPr sz="1600">
              <a:latin typeface="Verdana"/>
              <a:cs typeface="Verdana"/>
            </a:endParaRPr>
          </a:p>
        </p:txBody>
      </p:sp>
      <p:grpSp>
        <p:nvGrpSpPr>
          <p:cNvPr id="33" name="object 33"/>
          <p:cNvGrpSpPr/>
          <p:nvPr/>
        </p:nvGrpSpPr>
        <p:grpSpPr>
          <a:xfrm>
            <a:off x="10517123" y="3217164"/>
            <a:ext cx="515620" cy="944880"/>
            <a:chOff x="10517123" y="3217164"/>
            <a:chExt cx="515620" cy="944880"/>
          </a:xfrm>
        </p:grpSpPr>
        <p:pic>
          <p:nvPicPr>
            <p:cNvPr id="34" name="object 34"/>
            <p:cNvPicPr/>
            <p:nvPr/>
          </p:nvPicPr>
          <p:blipFill>
            <a:blip r:embed="rId8" cstate="print"/>
            <a:stretch>
              <a:fillRect/>
            </a:stretch>
          </p:blipFill>
          <p:spPr>
            <a:xfrm>
              <a:off x="10517123" y="3217164"/>
              <a:ext cx="210311" cy="640080"/>
            </a:xfrm>
            <a:prstGeom prst="rect">
              <a:avLst/>
            </a:prstGeom>
          </p:spPr>
        </p:pic>
        <p:pic>
          <p:nvPicPr>
            <p:cNvPr id="35" name="object 35"/>
            <p:cNvPicPr/>
            <p:nvPr/>
          </p:nvPicPr>
          <p:blipFill>
            <a:blip r:embed="rId8" cstate="print"/>
            <a:stretch>
              <a:fillRect/>
            </a:stretch>
          </p:blipFill>
          <p:spPr>
            <a:xfrm>
              <a:off x="10669523" y="3369564"/>
              <a:ext cx="210311" cy="640080"/>
            </a:xfrm>
            <a:prstGeom prst="rect">
              <a:avLst/>
            </a:prstGeom>
          </p:spPr>
        </p:pic>
        <p:pic>
          <p:nvPicPr>
            <p:cNvPr id="36" name="object 36"/>
            <p:cNvPicPr/>
            <p:nvPr/>
          </p:nvPicPr>
          <p:blipFill>
            <a:blip r:embed="rId8" cstate="print"/>
            <a:stretch>
              <a:fillRect/>
            </a:stretch>
          </p:blipFill>
          <p:spPr>
            <a:xfrm>
              <a:off x="10821923" y="3521964"/>
              <a:ext cx="210311" cy="640080"/>
            </a:xfrm>
            <a:prstGeom prst="rect">
              <a:avLst/>
            </a:prstGeom>
          </p:spPr>
        </p:pic>
      </p:grpSp>
    </p:spTree>
    <p:extLst>
      <p:ext uri="{BB962C8B-B14F-4D97-AF65-F5344CB8AC3E}">
        <p14:creationId xmlns:p14="http://schemas.microsoft.com/office/powerpoint/2010/main" val="382535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4691798"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System</a:t>
            </a:r>
            <a:r>
              <a:rPr sz="4000" spc="11" dirty="0">
                <a:solidFill>
                  <a:srgbClr val="312D2A"/>
                </a:solidFill>
                <a:latin typeface="WOFOHS+Georgia"/>
                <a:cs typeface="WOFOHS+Georgia"/>
              </a:rPr>
              <a:t> </a:t>
            </a:r>
            <a:r>
              <a:rPr sz="4000" dirty="0">
                <a:solidFill>
                  <a:srgbClr val="312D2A"/>
                </a:solidFill>
                <a:latin typeface="WOFOHS+Georgia"/>
                <a:cs typeface="WOFOHS+Georgia"/>
              </a:rPr>
              <a:t>Architecture</a:t>
            </a:r>
          </a:p>
        </p:txBody>
      </p:sp>
      <p:sp>
        <p:nvSpPr>
          <p:cNvPr id="4" name="object 4"/>
          <p:cNvSpPr txBox="1"/>
          <p:nvPr/>
        </p:nvSpPr>
        <p:spPr>
          <a:xfrm>
            <a:off x="776935" y="4113580"/>
            <a:ext cx="1161339" cy="295145"/>
          </a:xfrm>
          <a:prstGeom prst="rect">
            <a:avLst/>
          </a:prstGeom>
        </p:spPr>
        <p:txBody>
          <a:bodyPr vert="horz" wrap="square" lIns="0" tIns="0" rIns="0" bIns="0" rtlCol="0">
            <a:spAutoFit/>
          </a:bodyPr>
          <a:lstStyle/>
          <a:p>
            <a:pPr marL="0" marR="0">
              <a:lnSpc>
                <a:spcPts val="2372"/>
              </a:lnSpc>
              <a:spcBef>
                <a:spcPts val="0"/>
              </a:spcBef>
              <a:spcAft>
                <a:spcPts val="0"/>
              </a:spcAft>
            </a:pPr>
            <a:r>
              <a:rPr sz="1800" spc="17" dirty="0">
                <a:solidFill>
                  <a:srgbClr val="AE562C"/>
                </a:solidFill>
                <a:latin typeface="VRRWNG+Oracle Sans Tab Regular"/>
                <a:cs typeface="VRRWNG+Oracle Sans Tab Regular"/>
              </a:rPr>
              <a:t>PCA</a:t>
            </a:r>
            <a:r>
              <a:rPr sz="1800" dirty="0">
                <a:solidFill>
                  <a:srgbClr val="AE562C"/>
                </a:solidFill>
                <a:latin typeface="VRRWNG+Oracle Sans Tab Regular"/>
                <a:cs typeface="VRRWNG+Oracle Sans Tab Regular"/>
              </a:rPr>
              <a:t> </a:t>
            </a:r>
            <a:r>
              <a:rPr sz="1800" dirty="0" smtClean="0">
                <a:solidFill>
                  <a:srgbClr val="AE562C"/>
                </a:solidFill>
                <a:latin typeface="VRRWNG+Oracle Sans Tab Regular"/>
                <a:cs typeface="VRRWNG+Oracle Sans Tab Regular"/>
              </a:rPr>
              <a:t>X9</a:t>
            </a:r>
            <a:endParaRPr sz="1800" dirty="0">
              <a:solidFill>
                <a:srgbClr val="AE562C"/>
              </a:solidFill>
              <a:latin typeface="VRRWNG+Oracle Sans Tab Regular"/>
              <a:cs typeface="VRRWNG+Oracle Sans Tab Regular"/>
            </a:endParaRPr>
          </a:p>
        </p:txBody>
      </p:sp>
      <p:sp>
        <p:nvSpPr>
          <p:cNvPr id="5" name="object 5"/>
          <p:cNvSpPr txBox="1"/>
          <p:nvPr/>
        </p:nvSpPr>
        <p:spPr>
          <a:xfrm>
            <a:off x="1128064" y="6535064"/>
            <a:ext cx="1586979" cy="153888"/>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627024"/>
            <a:ext cx="3354933"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Software Architecture</a:t>
            </a:r>
          </a:p>
        </p:txBody>
      </p:sp>
      <p:sp>
        <p:nvSpPr>
          <p:cNvPr id="4" name="object 4"/>
          <p:cNvSpPr txBox="1"/>
          <p:nvPr/>
        </p:nvSpPr>
        <p:spPr>
          <a:xfrm>
            <a:off x="6367018" y="1586535"/>
            <a:ext cx="3743425" cy="1349900"/>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Microservices-based</a:t>
            </a:r>
            <a:r>
              <a:rPr sz="1800" spc="5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architecture</a:t>
            </a:r>
          </a:p>
          <a:p>
            <a:pPr marL="0" marR="0">
              <a:lnSpc>
                <a:spcPts val="2372"/>
              </a:lnSpc>
              <a:spcBef>
                <a:spcPts val="229"/>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Maximizes</a:t>
            </a:r>
            <a:r>
              <a:rPr sz="1800" spc="1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Availability</a:t>
            </a:r>
          </a:p>
          <a:p>
            <a:pPr marL="0" marR="0">
              <a:lnSpc>
                <a:spcPts val="2372"/>
              </a:lnSpc>
              <a:spcBef>
                <a:spcPts val="279"/>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Enables</a:t>
            </a:r>
            <a:r>
              <a:rPr sz="1800" spc="1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non-disruptive</a:t>
            </a:r>
            <a:r>
              <a:rPr sz="1800" spc="26" dirty="0">
                <a:solidFill>
                  <a:srgbClr val="312D2A"/>
                </a:solidFill>
                <a:latin typeface="VRRWNG+Oracle Sans Tab Regular"/>
                <a:cs typeface="VRRWNG+Oracle Sans Tab Regular"/>
              </a:rPr>
              <a:t> </a:t>
            </a:r>
            <a:r>
              <a:rPr sz="1800" spc="-11" dirty="0">
                <a:solidFill>
                  <a:srgbClr val="312D2A"/>
                </a:solidFill>
                <a:latin typeface="VRRWNG+Oracle Sans Tab Regular"/>
                <a:cs typeface="VRRWNG+Oracle Sans Tab Regular"/>
              </a:rPr>
              <a:t>upgrade</a:t>
            </a:r>
          </a:p>
          <a:p>
            <a:pPr marL="0" marR="0">
              <a:lnSpc>
                <a:spcPts val="2375"/>
              </a:lnSpc>
              <a:spcBef>
                <a:spcPts val="227"/>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spc="-11" dirty="0">
                <a:solidFill>
                  <a:srgbClr val="312D2A"/>
                </a:solidFill>
                <a:latin typeface="VRRWNG+Oracle Sans Tab Regular"/>
                <a:cs typeface="VRRWNG+Oracle Sans Tab Regular"/>
              </a:rPr>
              <a:t>Hardware</a:t>
            </a:r>
            <a:r>
              <a:rPr sz="1800" spc="13"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independent</a:t>
            </a:r>
          </a:p>
        </p:txBody>
      </p:sp>
      <p:sp>
        <p:nvSpPr>
          <p:cNvPr id="5" name="object 5"/>
          <p:cNvSpPr txBox="1"/>
          <p:nvPr/>
        </p:nvSpPr>
        <p:spPr>
          <a:xfrm>
            <a:off x="1128064" y="6535064"/>
            <a:ext cx="1586979" cy="153888"/>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627024"/>
            <a:ext cx="3354933"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Software Architecture</a:t>
            </a:r>
          </a:p>
        </p:txBody>
      </p:sp>
      <p:sp>
        <p:nvSpPr>
          <p:cNvPr id="4" name="object 4"/>
          <p:cNvSpPr txBox="1"/>
          <p:nvPr/>
        </p:nvSpPr>
        <p:spPr>
          <a:xfrm>
            <a:off x="154838" y="1215282"/>
            <a:ext cx="940699"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Customer</a:t>
            </a:r>
          </a:p>
        </p:txBody>
      </p:sp>
      <p:sp>
        <p:nvSpPr>
          <p:cNvPr id="5" name="object 5"/>
          <p:cNvSpPr txBox="1"/>
          <p:nvPr/>
        </p:nvSpPr>
        <p:spPr>
          <a:xfrm>
            <a:off x="6151753" y="1232433"/>
            <a:ext cx="186461"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I</a:t>
            </a:r>
          </a:p>
        </p:txBody>
      </p:sp>
      <p:sp>
        <p:nvSpPr>
          <p:cNvPr id="6" name="object 6"/>
          <p:cNvSpPr txBox="1"/>
          <p:nvPr/>
        </p:nvSpPr>
        <p:spPr>
          <a:xfrm>
            <a:off x="6214237" y="1232433"/>
            <a:ext cx="546506" cy="325907"/>
          </a:xfrm>
          <a:prstGeom prst="rect">
            <a:avLst/>
          </a:prstGeom>
        </p:spPr>
        <p:txBody>
          <a:bodyPr vert="horz" wrap="square" lIns="0" tIns="0" rIns="0" bIns="0" rtlCol="0">
            <a:spAutoFit/>
          </a:bodyPr>
          <a:lstStyle/>
          <a:p>
            <a:pPr marL="91440" marR="0">
              <a:lnSpc>
                <a:spcPts val="1186"/>
              </a:lnSpc>
              <a:spcBef>
                <a:spcPts val="0"/>
              </a:spcBef>
              <a:spcAft>
                <a:spcPts val="0"/>
              </a:spcAft>
            </a:pPr>
            <a:r>
              <a:rPr sz="900" b="1" dirty="0">
                <a:solidFill>
                  <a:srgbClr val="FCFBFA"/>
                </a:solidFill>
                <a:latin typeface="FBQLWK+Oracle Sans Tab Bold"/>
                <a:cs typeface="FBQLWK+Oracle Sans Tab Bold"/>
              </a:rPr>
              <a:t>guest</a:t>
            </a:r>
          </a:p>
          <a:p>
            <a:pPr marL="0" marR="0">
              <a:lnSpc>
                <a:spcPts val="1080"/>
              </a:lnSpc>
              <a:spcBef>
                <a:spcPts val="0"/>
              </a:spcBef>
              <a:spcAft>
                <a:spcPts val="0"/>
              </a:spcAft>
            </a:pPr>
            <a:r>
              <a:rPr sz="900" b="1" dirty="0">
                <a:solidFill>
                  <a:srgbClr val="FCFBFA"/>
                </a:solidFill>
                <a:latin typeface="FBQLWK+Oracle Sans Tab Bold"/>
                <a:cs typeface="FBQLWK+Oracle Sans Tab Bold"/>
              </a:rPr>
              <a:t>Agent</a:t>
            </a:r>
          </a:p>
        </p:txBody>
      </p:sp>
      <p:sp>
        <p:nvSpPr>
          <p:cNvPr id="7" name="object 7"/>
          <p:cNvSpPr txBox="1"/>
          <p:nvPr/>
        </p:nvSpPr>
        <p:spPr>
          <a:xfrm>
            <a:off x="119481" y="1428642"/>
            <a:ext cx="869071" cy="815653"/>
          </a:xfrm>
          <a:prstGeom prst="rect">
            <a:avLst/>
          </a:prstGeom>
        </p:spPr>
        <p:txBody>
          <a:bodyPr vert="horz" wrap="square" lIns="0" tIns="0" rIns="0" bIns="0" rtlCol="0">
            <a:spAutoFit/>
          </a:bodyPr>
          <a:lstStyle/>
          <a:p>
            <a:pPr marL="35356" marR="0">
              <a:lnSpc>
                <a:spcPts val="1850"/>
              </a:lnSpc>
              <a:spcBef>
                <a:spcPts val="0"/>
              </a:spcBef>
              <a:spcAft>
                <a:spcPts val="0"/>
              </a:spcAft>
            </a:pPr>
            <a:r>
              <a:rPr sz="1400" dirty="0">
                <a:solidFill>
                  <a:srgbClr val="312D2A"/>
                </a:solidFill>
                <a:latin typeface="VRRWNG+Oracle Sans Tab Regular"/>
                <a:cs typeface="VRRWNG+Oracle Sans Tab Regular"/>
              </a:rPr>
              <a:t>Instance</a:t>
            </a:r>
          </a:p>
          <a:p>
            <a:pPr marL="0" marR="0">
              <a:lnSpc>
                <a:spcPts val="1850"/>
              </a:lnSpc>
              <a:spcBef>
                <a:spcPts val="2371"/>
              </a:spcBef>
              <a:spcAft>
                <a:spcPts val="0"/>
              </a:spcAft>
            </a:pPr>
            <a:r>
              <a:rPr sz="1400" dirty="0">
                <a:solidFill>
                  <a:srgbClr val="312D2A"/>
                </a:solidFill>
                <a:latin typeface="VRRWNG+Oracle Sans Tab Regular"/>
                <a:cs typeface="VRRWNG+Oracle Sans Tab Regular"/>
              </a:rPr>
              <a:t>API</a:t>
            </a:r>
          </a:p>
        </p:txBody>
      </p:sp>
      <p:sp>
        <p:nvSpPr>
          <p:cNvPr id="8" name="object 8"/>
          <p:cNvSpPr txBox="1"/>
          <p:nvPr/>
        </p:nvSpPr>
        <p:spPr>
          <a:xfrm>
            <a:off x="1463294" y="1929790"/>
            <a:ext cx="374599"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IAM</a:t>
            </a:r>
          </a:p>
          <a:p>
            <a:pPr marL="16763"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9" name="object 9"/>
          <p:cNvSpPr txBox="1"/>
          <p:nvPr/>
        </p:nvSpPr>
        <p:spPr>
          <a:xfrm>
            <a:off x="2270125" y="1929790"/>
            <a:ext cx="602970"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Tagging</a:t>
            </a:r>
          </a:p>
          <a:p>
            <a:pPr marL="131064"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0" name="object 10"/>
          <p:cNvSpPr txBox="1"/>
          <p:nvPr/>
        </p:nvSpPr>
        <p:spPr>
          <a:xfrm>
            <a:off x="3298190" y="1929790"/>
            <a:ext cx="388277"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OKE</a:t>
            </a:r>
          </a:p>
          <a:p>
            <a:pPr marL="24383"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1" name="object 11"/>
          <p:cNvSpPr txBox="1"/>
          <p:nvPr/>
        </p:nvSpPr>
        <p:spPr>
          <a:xfrm>
            <a:off x="4090162" y="1929790"/>
            <a:ext cx="650176"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Compute</a:t>
            </a:r>
          </a:p>
          <a:p>
            <a:pPr marL="153923"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2" name="object 12"/>
          <p:cNvSpPr txBox="1"/>
          <p:nvPr/>
        </p:nvSpPr>
        <p:spPr>
          <a:xfrm>
            <a:off x="6067044" y="1929790"/>
            <a:ext cx="379285"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PCA</a:t>
            </a:r>
          </a:p>
          <a:p>
            <a:pPr marL="56388" marR="0">
              <a:lnSpc>
                <a:spcPts val="1079"/>
              </a:lnSpc>
              <a:spcBef>
                <a:spcPts val="0"/>
              </a:spcBef>
              <a:spcAft>
                <a:spcPts val="0"/>
              </a:spcAft>
            </a:pPr>
            <a:r>
              <a:rPr sz="900" b="1" dirty="0">
                <a:solidFill>
                  <a:srgbClr val="FCFBFA"/>
                </a:solidFill>
                <a:latin typeface="FBQLWK+Oracle Sans Tab Bold"/>
                <a:cs typeface="FBQLWK+Oracle Sans Tab Bold"/>
              </a:rPr>
              <a:t>UI</a:t>
            </a:r>
          </a:p>
        </p:txBody>
      </p:sp>
      <p:sp>
        <p:nvSpPr>
          <p:cNvPr id="13" name="object 13"/>
          <p:cNvSpPr txBox="1"/>
          <p:nvPr/>
        </p:nvSpPr>
        <p:spPr>
          <a:xfrm>
            <a:off x="6924421" y="1929790"/>
            <a:ext cx="508901"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Object</a:t>
            </a:r>
          </a:p>
          <a:p>
            <a:pPr marL="83820"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4" name="object 14"/>
          <p:cNvSpPr txBox="1"/>
          <p:nvPr/>
        </p:nvSpPr>
        <p:spPr>
          <a:xfrm>
            <a:off x="7845806" y="1929790"/>
            <a:ext cx="508901"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Object</a:t>
            </a:r>
          </a:p>
          <a:p>
            <a:pPr marL="83819"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5" name="object 15"/>
          <p:cNvSpPr txBox="1"/>
          <p:nvPr/>
        </p:nvSpPr>
        <p:spPr>
          <a:xfrm>
            <a:off x="8796274" y="1929790"/>
            <a:ext cx="451751"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Block</a:t>
            </a:r>
          </a:p>
          <a:p>
            <a:pPr marL="54864"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6" name="object 16"/>
          <p:cNvSpPr txBox="1"/>
          <p:nvPr/>
        </p:nvSpPr>
        <p:spPr>
          <a:xfrm>
            <a:off x="9633839" y="1929790"/>
            <a:ext cx="619315"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Network</a:t>
            </a:r>
          </a:p>
          <a:p>
            <a:pPr marL="138683"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7" name="object 17"/>
          <p:cNvSpPr txBox="1"/>
          <p:nvPr/>
        </p:nvSpPr>
        <p:spPr>
          <a:xfrm>
            <a:off x="10588752" y="1929790"/>
            <a:ext cx="550392" cy="325907"/>
          </a:xfrm>
          <a:prstGeom prst="rect">
            <a:avLst/>
          </a:prstGeom>
        </p:spPr>
        <p:txBody>
          <a:bodyPr vert="horz" wrap="square" lIns="0" tIns="0" rIns="0" bIns="0" rtlCol="0">
            <a:spAutoFit/>
          </a:bodyPr>
          <a:lstStyle/>
          <a:p>
            <a:pPr marL="105155" marR="0">
              <a:lnSpc>
                <a:spcPts val="1186"/>
              </a:lnSpc>
              <a:spcBef>
                <a:spcPts val="0"/>
              </a:spcBef>
              <a:spcAft>
                <a:spcPts val="0"/>
              </a:spcAft>
            </a:pPr>
            <a:r>
              <a:rPr sz="900" b="1" dirty="0">
                <a:solidFill>
                  <a:srgbClr val="FCFBFA"/>
                </a:solidFill>
                <a:latin typeface="FBQLWK+Oracle Sans Tab Bold"/>
                <a:cs typeface="FBQLWK+Oracle Sans Tab Bold"/>
              </a:rPr>
              <a:t>API</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18" name="object 18"/>
          <p:cNvSpPr txBox="1"/>
          <p:nvPr/>
        </p:nvSpPr>
        <p:spPr>
          <a:xfrm>
            <a:off x="11541887" y="1929790"/>
            <a:ext cx="489927"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Image</a:t>
            </a:r>
          </a:p>
          <a:p>
            <a:pPr marL="73152" marR="0">
              <a:lnSpc>
                <a:spcPts val="1079"/>
              </a:lnSpc>
              <a:spcBef>
                <a:spcPts val="0"/>
              </a:spcBef>
              <a:spcAft>
                <a:spcPts val="0"/>
              </a:spcAft>
            </a:pPr>
            <a:r>
              <a:rPr sz="900" b="1" dirty="0">
                <a:solidFill>
                  <a:srgbClr val="FCFBFA"/>
                </a:solidFill>
                <a:latin typeface="FBQLWK+Oracle Sans Tab Bold"/>
                <a:cs typeface="FBQLWK+Oracle Sans Tab Bold"/>
              </a:rPr>
              <a:t>API</a:t>
            </a:r>
          </a:p>
        </p:txBody>
      </p:sp>
      <p:sp>
        <p:nvSpPr>
          <p:cNvPr id="19" name="object 19"/>
          <p:cNvSpPr txBox="1"/>
          <p:nvPr/>
        </p:nvSpPr>
        <p:spPr>
          <a:xfrm>
            <a:off x="5093843" y="1998370"/>
            <a:ext cx="482270"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FSaaS</a:t>
            </a:r>
          </a:p>
        </p:txBody>
      </p:sp>
      <p:sp>
        <p:nvSpPr>
          <p:cNvPr id="20" name="object 20"/>
          <p:cNvSpPr txBox="1"/>
          <p:nvPr/>
        </p:nvSpPr>
        <p:spPr>
          <a:xfrm>
            <a:off x="119481" y="2582310"/>
            <a:ext cx="1034311"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Controllers</a:t>
            </a:r>
          </a:p>
        </p:txBody>
      </p:sp>
      <p:sp>
        <p:nvSpPr>
          <p:cNvPr id="21" name="object 21"/>
          <p:cNvSpPr txBox="1"/>
          <p:nvPr/>
        </p:nvSpPr>
        <p:spPr>
          <a:xfrm>
            <a:off x="2924302" y="2591206"/>
            <a:ext cx="704697" cy="325907"/>
          </a:xfrm>
          <a:prstGeom prst="rect">
            <a:avLst/>
          </a:prstGeom>
        </p:spPr>
        <p:txBody>
          <a:bodyPr vert="horz" wrap="square" lIns="0" tIns="0" rIns="0" bIns="0" rtlCol="0">
            <a:spAutoFit/>
          </a:bodyPr>
          <a:lstStyle/>
          <a:p>
            <a:pPr marL="44196" marR="0">
              <a:lnSpc>
                <a:spcPts val="1186"/>
              </a:lnSpc>
              <a:spcBef>
                <a:spcPts val="0"/>
              </a:spcBef>
              <a:spcAft>
                <a:spcPts val="0"/>
              </a:spcAft>
            </a:pPr>
            <a:r>
              <a:rPr sz="900" b="1" dirty="0">
                <a:solidFill>
                  <a:srgbClr val="FCFBFA"/>
                </a:solidFill>
                <a:latin typeface="FBQLWK+Oracle Sans Tab Bold"/>
                <a:cs typeface="FBQLWK+Oracle Sans Tab Bold"/>
              </a:rPr>
              <a:t>Network</a:t>
            </a:r>
          </a:p>
          <a:p>
            <a:pPr marL="0" marR="0">
              <a:lnSpc>
                <a:spcPts val="1079"/>
              </a:lnSpc>
              <a:spcBef>
                <a:spcPts val="0"/>
              </a:spcBef>
              <a:spcAft>
                <a:spcPts val="0"/>
              </a:spcAft>
            </a:pPr>
            <a:r>
              <a:rPr sz="900" b="1" dirty="0">
                <a:solidFill>
                  <a:srgbClr val="FCFBFA"/>
                </a:solidFill>
                <a:latin typeface="FBQLWK+Oracle Sans Tab Bold"/>
                <a:cs typeface="FBQLWK+Oracle Sans Tab Bold"/>
              </a:rPr>
              <a:t>Controller</a:t>
            </a:r>
          </a:p>
        </p:txBody>
      </p:sp>
      <p:sp>
        <p:nvSpPr>
          <p:cNvPr id="22" name="object 22"/>
          <p:cNvSpPr txBox="1"/>
          <p:nvPr/>
        </p:nvSpPr>
        <p:spPr>
          <a:xfrm>
            <a:off x="4044442" y="2591206"/>
            <a:ext cx="550392" cy="325907"/>
          </a:xfrm>
          <a:prstGeom prst="rect">
            <a:avLst/>
          </a:prstGeom>
        </p:spPr>
        <p:txBody>
          <a:bodyPr vert="horz" wrap="square" lIns="0" tIns="0" rIns="0" bIns="0" rtlCol="0">
            <a:spAutoFit/>
          </a:bodyPr>
          <a:lstStyle/>
          <a:p>
            <a:pPr marL="105155" marR="0">
              <a:lnSpc>
                <a:spcPts val="1186"/>
              </a:lnSpc>
              <a:spcBef>
                <a:spcPts val="0"/>
              </a:spcBef>
              <a:spcAft>
                <a:spcPts val="0"/>
              </a:spcAft>
            </a:pPr>
            <a:r>
              <a:rPr sz="900" b="1" dirty="0">
                <a:solidFill>
                  <a:srgbClr val="FCFBFA"/>
                </a:solidFill>
                <a:latin typeface="FBQLWK+Oracle Sans Tab Bold"/>
                <a:cs typeface="FBQLWK+Oracle Sans Tab Bold"/>
              </a:rPr>
              <a:t>API</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23" name="object 23"/>
          <p:cNvSpPr txBox="1"/>
          <p:nvPr/>
        </p:nvSpPr>
        <p:spPr>
          <a:xfrm>
            <a:off x="5009134" y="2591206"/>
            <a:ext cx="704697" cy="325907"/>
          </a:xfrm>
          <a:prstGeom prst="rect">
            <a:avLst/>
          </a:prstGeom>
        </p:spPr>
        <p:txBody>
          <a:bodyPr vert="horz" wrap="square" lIns="0" tIns="0" rIns="0" bIns="0" rtlCol="0">
            <a:spAutoFit/>
          </a:bodyPr>
          <a:lstStyle/>
          <a:p>
            <a:pPr marL="28955" marR="0">
              <a:lnSpc>
                <a:spcPts val="1186"/>
              </a:lnSpc>
              <a:spcBef>
                <a:spcPts val="0"/>
              </a:spcBef>
              <a:spcAft>
                <a:spcPts val="0"/>
              </a:spcAft>
            </a:pPr>
            <a:r>
              <a:rPr sz="900" b="1" dirty="0">
                <a:solidFill>
                  <a:srgbClr val="FCFBFA"/>
                </a:solidFill>
                <a:latin typeface="FBQLWK+Oracle Sans Tab Bold"/>
                <a:cs typeface="FBQLWK+Oracle Sans Tab Bold"/>
              </a:rPr>
              <a:t>Compute</a:t>
            </a:r>
          </a:p>
          <a:p>
            <a:pPr marL="0" marR="0">
              <a:lnSpc>
                <a:spcPts val="1079"/>
              </a:lnSpc>
              <a:spcBef>
                <a:spcPts val="0"/>
              </a:spcBef>
              <a:spcAft>
                <a:spcPts val="0"/>
              </a:spcAft>
            </a:pPr>
            <a:r>
              <a:rPr sz="900" b="1" dirty="0">
                <a:solidFill>
                  <a:srgbClr val="FCFBFA"/>
                </a:solidFill>
                <a:latin typeface="FBQLWK+Oracle Sans Tab Bold"/>
                <a:cs typeface="FBQLWK+Oracle Sans Tab Bold"/>
              </a:rPr>
              <a:t>Controller</a:t>
            </a:r>
          </a:p>
        </p:txBody>
      </p:sp>
      <p:sp>
        <p:nvSpPr>
          <p:cNvPr id="24" name="object 24"/>
          <p:cNvSpPr txBox="1"/>
          <p:nvPr/>
        </p:nvSpPr>
        <p:spPr>
          <a:xfrm>
            <a:off x="6223381" y="2591206"/>
            <a:ext cx="466496" cy="325907"/>
          </a:xfrm>
          <a:prstGeom prst="rect">
            <a:avLst/>
          </a:prstGeom>
        </p:spPr>
        <p:txBody>
          <a:bodyPr vert="horz" wrap="square" lIns="0" tIns="0" rIns="0" bIns="0" rtlCol="0">
            <a:spAutoFit/>
          </a:bodyPr>
          <a:lstStyle/>
          <a:p>
            <a:pPr marL="38100" marR="0">
              <a:lnSpc>
                <a:spcPts val="1186"/>
              </a:lnSpc>
              <a:spcBef>
                <a:spcPts val="0"/>
              </a:spcBef>
              <a:spcAft>
                <a:spcPts val="0"/>
              </a:spcAft>
            </a:pPr>
            <a:r>
              <a:rPr sz="900" b="1" dirty="0">
                <a:solidFill>
                  <a:srgbClr val="FCFBFA"/>
                </a:solidFill>
                <a:latin typeface="FBQLWK+Oracle Sans Tab Bold"/>
                <a:cs typeface="FBQLWK+Oracle Sans Tab Bold"/>
              </a:rPr>
              <a:t>ov</a:t>
            </a:r>
            <a:r>
              <a:rPr sz="900" b="1" spc="215" dirty="0">
                <a:solidFill>
                  <a:srgbClr val="FCFBFA"/>
                </a:solidFill>
                <a:latin typeface="FBQLWK+Oracle Sans Tab Bold"/>
                <a:cs typeface="FBQLWK+Oracle Sans Tab Bold"/>
              </a:rPr>
              <a:t> </a:t>
            </a:r>
            <a:r>
              <a:rPr sz="900" b="1" dirty="0">
                <a:solidFill>
                  <a:srgbClr val="FCFBFA"/>
                </a:solidFill>
                <a:latin typeface="FBQLWK+Oracle Sans Tab Bold"/>
                <a:cs typeface="FBQLWK+Oracle Sans Tab Bold"/>
              </a:rPr>
              <a:t>-</a:t>
            </a:r>
          </a:p>
          <a:p>
            <a:pPr marL="0" marR="0">
              <a:lnSpc>
                <a:spcPts val="1079"/>
              </a:lnSpc>
              <a:spcBef>
                <a:spcPts val="0"/>
              </a:spcBef>
              <a:spcAft>
                <a:spcPts val="0"/>
              </a:spcAft>
            </a:pPr>
            <a:r>
              <a:rPr sz="900" b="1" dirty="0">
                <a:solidFill>
                  <a:srgbClr val="FCFBFA"/>
                </a:solidFill>
                <a:latin typeface="FBQLWK+Oracle Sans Tab Bold"/>
                <a:cs typeface="FBQLWK+Oracle Sans Tab Bold"/>
              </a:rPr>
              <a:t>agent</a:t>
            </a:r>
          </a:p>
        </p:txBody>
      </p:sp>
      <p:sp>
        <p:nvSpPr>
          <p:cNvPr id="25" name="object 25"/>
          <p:cNvSpPr txBox="1"/>
          <p:nvPr/>
        </p:nvSpPr>
        <p:spPr>
          <a:xfrm>
            <a:off x="7171690" y="2591206"/>
            <a:ext cx="550392" cy="325907"/>
          </a:xfrm>
          <a:prstGeom prst="rect">
            <a:avLst/>
          </a:prstGeom>
        </p:spPr>
        <p:txBody>
          <a:bodyPr vert="horz" wrap="square" lIns="0" tIns="0" rIns="0" bIns="0" rtlCol="0">
            <a:spAutoFit/>
          </a:bodyPr>
          <a:lstStyle/>
          <a:p>
            <a:pPr marL="88645" marR="0">
              <a:lnSpc>
                <a:spcPts val="1186"/>
              </a:lnSpc>
              <a:spcBef>
                <a:spcPts val="0"/>
              </a:spcBef>
              <a:spcAft>
                <a:spcPts val="0"/>
              </a:spcAft>
            </a:pPr>
            <a:r>
              <a:rPr sz="900" b="1" dirty="0">
                <a:solidFill>
                  <a:srgbClr val="FCFBFA"/>
                </a:solidFill>
                <a:latin typeface="FBQLWK+Oracle Sans Tab Bold"/>
                <a:cs typeface="FBQLWK+Oracle Sans Tab Bold"/>
              </a:rPr>
              <a:t>IAM</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26" name="object 26"/>
          <p:cNvSpPr txBox="1"/>
          <p:nvPr/>
        </p:nvSpPr>
        <p:spPr>
          <a:xfrm>
            <a:off x="8214360" y="2591206"/>
            <a:ext cx="550392" cy="325907"/>
          </a:xfrm>
          <a:prstGeom prst="rect">
            <a:avLst/>
          </a:prstGeom>
        </p:spPr>
        <p:txBody>
          <a:bodyPr vert="horz" wrap="square" lIns="0" tIns="0" rIns="0" bIns="0" rtlCol="0">
            <a:spAutoFit/>
          </a:bodyPr>
          <a:lstStyle/>
          <a:p>
            <a:pPr marL="36576" marR="0">
              <a:lnSpc>
                <a:spcPts val="1186"/>
              </a:lnSpc>
              <a:spcBef>
                <a:spcPts val="0"/>
              </a:spcBef>
              <a:spcAft>
                <a:spcPts val="0"/>
              </a:spcAft>
            </a:pPr>
            <a:r>
              <a:rPr sz="900" b="1" dirty="0">
                <a:solidFill>
                  <a:srgbClr val="FCFBFA"/>
                </a:solidFill>
                <a:latin typeface="FBQLWK+Oracle Sans Tab Bold"/>
                <a:cs typeface="FBQLWK+Oracle Sans Tab Bold"/>
              </a:rPr>
              <a:t>Mgmt</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27" name="object 27"/>
          <p:cNvSpPr txBox="1"/>
          <p:nvPr/>
        </p:nvSpPr>
        <p:spPr>
          <a:xfrm>
            <a:off x="9243060" y="2591206"/>
            <a:ext cx="579425"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Storage</a:t>
            </a:r>
          </a:p>
          <a:p>
            <a:pPr marL="13716"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28" name="object 28"/>
          <p:cNvSpPr txBox="1"/>
          <p:nvPr/>
        </p:nvSpPr>
        <p:spPr>
          <a:xfrm>
            <a:off x="119481" y="3120790"/>
            <a:ext cx="901650" cy="486470"/>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Common</a:t>
            </a:r>
          </a:p>
          <a:p>
            <a:pPr marL="0" marR="0">
              <a:lnSpc>
                <a:spcPts val="1679"/>
              </a:lnSpc>
              <a:spcBef>
                <a:spcPts val="0"/>
              </a:spcBef>
              <a:spcAft>
                <a:spcPts val="0"/>
              </a:spcAft>
            </a:pPr>
            <a:r>
              <a:rPr sz="1400" dirty="0">
                <a:solidFill>
                  <a:srgbClr val="312D2A"/>
                </a:solidFill>
                <a:latin typeface="VRRWNG+Oracle Sans Tab Regular"/>
                <a:cs typeface="VRRWNG+Oracle Sans Tab Regular"/>
              </a:rPr>
              <a:t>Services</a:t>
            </a:r>
          </a:p>
        </p:txBody>
      </p:sp>
      <p:sp>
        <p:nvSpPr>
          <p:cNvPr id="29" name="object 29"/>
          <p:cNvSpPr txBox="1"/>
          <p:nvPr/>
        </p:nvSpPr>
        <p:spPr>
          <a:xfrm>
            <a:off x="3852671" y="3216681"/>
            <a:ext cx="679551"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Workflow</a:t>
            </a:r>
          </a:p>
          <a:p>
            <a:pPr marL="64008"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30" name="object 30"/>
          <p:cNvSpPr txBox="1"/>
          <p:nvPr/>
        </p:nvSpPr>
        <p:spPr>
          <a:xfrm>
            <a:off x="5045710" y="3216681"/>
            <a:ext cx="557250"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Prom</a:t>
            </a:r>
            <a:r>
              <a:rPr sz="900" b="1" spc="280" dirty="0">
                <a:solidFill>
                  <a:srgbClr val="FCFBFA"/>
                </a:solidFill>
                <a:latin typeface="FBQLWK+Oracle Sans Tab Bold"/>
                <a:cs typeface="FBQLWK+Oracle Sans Tab Bold"/>
              </a:rPr>
              <a:t> </a:t>
            </a:r>
            <a:r>
              <a:rPr sz="900" b="1" dirty="0">
                <a:solidFill>
                  <a:srgbClr val="FCFBFA"/>
                </a:solidFill>
                <a:latin typeface="FBQLWK+Oracle Sans Tab Bold"/>
                <a:cs typeface="FBQLWK+Oracle Sans Tab Bold"/>
              </a:rPr>
              <a:t>-</a:t>
            </a:r>
          </a:p>
          <a:p>
            <a:pPr marL="48768" marR="0">
              <a:lnSpc>
                <a:spcPts val="1079"/>
              </a:lnSpc>
              <a:spcBef>
                <a:spcPts val="0"/>
              </a:spcBef>
              <a:spcAft>
                <a:spcPts val="0"/>
              </a:spcAft>
            </a:pPr>
            <a:r>
              <a:rPr sz="900" b="1" dirty="0">
                <a:solidFill>
                  <a:srgbClr val="FCFBFA"/>
                </a:solidFill>
                <a:latin typeface="FBQLWK+Oracle Sans Tab Bold"/>
                <a:cs typeface="FBQLWK+Oracle Sans Tab Bold"/>
              </a:rPr>
              <a:t>theus</a:t>
            </a:r>
          </a:p>
        </p:txBody>
      </p:sp>
      <p:sp>
        <p:nvSpPr>
          <p:cNvPr id="31" name="object 31"/>
          <p:cNvSpPr txBox="1"/>
          <p:nvPr/>
        </p:nvSpPr>
        <p:spPr>
          <a:xfrm>
            <a:off x="7347839" y="3216681"/>
            <a:ext cx="481926"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Mysql</a:t>
            </a:r>
          </a:p>
          <a:p>
            <a:pPr marL="92964" marR="0">
              <a:lnSpc>
                <a:spcPts val="1079"/>
              </a:lnSpc>
              <a:spcBef>
                <a:spcPts val="0"/>
              </a:spcBef>
              <a:spcAft>
                <a:spcPts val="0"/>
              </a:spcAft>
            </a:pPr>
            <a:r>
              <a:rPr sz="900" b="1" dirty="0">
                <a:solidFill>
                  <a:srgbClr val="FCFBFA"/>
                </a:solidFill>
                <a:latin typeface="FBQLWK+Oracle Sans Tab Bold"/>
                <a:cs typeface="FBQLWK+Oracle Sans Tab Bold"/>
              </a:rPr>
              <a:t>CE</a:t>
            </a:r>
          </a:p>
        </p:txBody>
      </p:sp>
      <p:sp>
        <p:nvSpPr>
          <p:cNvPr id="32" name="object 32"/>
          <p:cNvSpPr txBox="1"/>
          <p:nvPr/>
        </p:nvSpPr>
        <p:spPr>
          <a:xfrm>
            <a:off x="8444738" y="3216681"/>
            <a:ext cx="550392" cy="325907"/>
          </a:xfrm>
          <a:prstGeom prst="rect">
            <a:avLst/>
          </a:prstGeom>
        </p:spPr>
        <p:txBody>
          <a:bodyPr vert="horz" wrap="square" lIns="0" tIns="0" rIns="0" bIns="0" rtlCol="0">
            <a:spAutoFit/>
          </a:bodyPr>
          <a:lstStyle/>
          <a:p>
            <a:pPr marL="79247" marR="0">
              <a:lnSpc>
                <a:spcPts val="1186"/>
              </a:lnSpc>
              <a:spcBef>
                <a:spcPts val="0"/>
              </a:spcBef>
              <a:spcAft>
                <a:spcPts val="0"/>
              </a:spcAft>
            </a:pPr>
            <a:r>
              <a:rPr sz="900" b="1" dirty="0">
                <a:solidFill>
                  <a:srgbClr val="FCFBFA"/>
                </a:solidFill>
                <a:latin typeface="FBQLWK+Oracle Sans Tab Bold"/>
                <a:cs typeface="FBQLWK+Oracle Sans Tab Bold"/>
              </a:rPr>
              <a:t>Kiev</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33" name="object 33"/>
          <p:cNvSpPr txBox="1"/>
          <p:nvPr/>
        </p:nvSpPr>
        <p:spPr>
          <a:xfrm>
            <a:off x="6179185" y="3292881"/>
            <a:ext cx="553249"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fluentd</a:t>
            </a:r>
          </a:p>
        </p:txBody>
      </p:sp>
      <p:sp>
        <p:nvSpPr>
          <p:cNvPr id="34" name="object 34"/>
          <p:cNvSpPr txBox="1"/>
          <p:nvPr/>
        </p:nvSpPr>
        <p:spPr>
          <a:xfrm>
            <a:off x="8758682" y="3769639"/>
            <a:ext cx="639889" cy="46306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Layer0</a:t>
            </a:r>
            <a:r>
              <a:rPr sz="900" b="1" spc="21" dirty="0">
                <a:solidFill>
                  <a:srgbClr val="FCFBFA"/>
                </a:solidFill>
                <a:latin typeface="FBQLWK+Oracle Sans Tab Bold"/>
                <a:cs typeface="FBQLWK+Oracle Sans Tab Bold"/>
              </a:rPr>
              <a:t> </a:t>
            </a:r>
            <a:r>
              <a:rPr sz="900" b="1" dirty="0">
                <a:solidFill>
                  <a:srgbClr val="FCFBFA"/>
                </a:solidFill>
                <a:latin typeface="FBQLWK+Oracle Sans Tab Bold"/>
                <a:cs typeface="FBQLWK+Oracle Sans Tab Bold"/>
              </a:rPr>
              <a:t>&amp;</a:t>
            </a:r>
          </a:p>
          <a:p>
            <a:pPr marL="56388" marR="0">
              <a:lnSpc>
                <a:spcPts val="1079"/>
              </a:lnSpc>
              <a:spcBef>
                <a:spcPts val="0"/>
              </a:spcBef>
              <a:spcAft>
                <a:spcPts val="0"/>
              </a:spcAft>
            </a:pPr>
            <a:r>
              <a:rPr sz="900" b="1" dirty="0">
                <a:solidFill>
                  <a:srgbClr val="FCFBFA"/>
                </a:solidFill>
                <a:latin typeface="FBQLWK+Oracle Sans Tab Bold"/>
                <a:cs typeface="FBQLWK+Oracle Sans Tab Bold"/>
              </a:rPr>
              <a:t>Layer1</a:t>
            </a:r>
          </a:p>
          <a:p>
            <a:pPr marL="121920" marR="0">
              <a:lnSpc>
                <a:spcPts val="1080"/>
              </a:lnSpc>
              <a:spcBef>
                <a:spcPts val="0"/>
              </a:spcBef>
              <a:spcAft>
                <a:spcPts val="0"/>
              </a:spcAft>
            </a:pPr>
            <a:r>
              <a:rPr sz="900" b="1" dirty="0">
                <a:solidFill>
                  <a:srgbClr val="FCFBFA"/>
                </a:solidFill>
                <a:latin typeface="FBQLWK+Oracle Sans Tab Bold"/>
                <a:cs typeface="FBQLWK+Oracle Sans Tab Bold"/>
              </a:rPr>
              <a:t>APIs</a:t>
            </a:r>
          </a:p>
        </p:txBody>
      </p:sp>
      <p:sp>
        <p:nvSpPr>
          <p:cNvPr id="35" name="object 35"/>
          <p:cNvSpPr txBox="1"/>
          <p:nvPr/>
        </p:nvSpPr>
        <p:spPr>
          <a:xfrm>
            <a:off x="2581910" y="3838219"/>
            <a:ext cx="715555" cy="325907"/>
          </a:xfrm>
          <a:prstGeom prst="rect">
            <a:avLst/>
          </a:prstGeom>
        </p:spPr>
        <p:txBody>
          <a:bodyPr vert="horz" wrap="square" lIns="0" tIns="0" rIns="0" bIns="0" rtlCol="0">
            <a:spAutoFit/>
          </a:bodyPr>
          <a:lstStyle/>
          <a:p>
            <a:pPr marL="94488" marR="0">
              <a:lnSpc>
                <a:spcPts val="1186"/>
              </a:lnSpc>
              <a:spcBef>
                <a:spcPts val="0"/>
              </a:spcBef>
              <a:spcAft>
                <a:spcPts val="0"/>
              </a:spcAft>
            </a:pPr>
            <a:r>
              <a:rPr sz="900" b="1" dirty="0">
                <a:solidFill>
                  <a:srgbClr val="FCFBFA"/>
                </a:solidFill>
                <a:latin typeface="FBQLWK+Oracle Sans Tab Bold"/>
                <a:cs typeface="FBQLWK+Oracle Sans Tab Bold"/>
              </a:rPr>
              <a:t>Layer0</a:t>
            </a:r>
          </a:p>
          <a:p>
            <a:pPr marL="0" marR="0">
              <a:lnSpc>
                <a:spcPts val="1079"/>
              </a:lnSpc>
              <a:spcBef>
                <a:spcPts val="0"/>
              </a:spcBef>
              <a:spcAft>
                <a:spcPts val="0"/>
              </a:spcAft>
            </a:pPr>
            <a:r>
              <a:rPr sz="900" b="1" dirty="0">
                <a:solidFill>
                  <a:srgbClr val="FCFBFA"/>
                </a:solidFill>
                <a:latin typeface="FBQLWK+Oracle Sans Tab Bold"/>
                <a:cs typeface="FBQLWK+Oracle Sans Tab Bold"/>
              </a:rPr>
              <a:t>Key</a:t>
            </a:r>
            <a:r>
              <a:rPr sz="900" b="1" spc="17" dirty="0">
                <a:solidFill>
                  <a:srgbClr val="FCFBFA"/>
                </a:solidFill>
                <a:latin typeface="FBQLWK+Oracle Sans Tab Bold"/>
                <a:cs typeface="FBQLWK+Oracle Sans Tab Bold"/>
              </a:rPr>
              <a:t> </a:t>
            </a:r>
            <a:r>
              <a:rPr sz="900" b="1" dirty="0">
                <a:solidFill>
                  <a:srgbClr val="FCFBFA"/>
                </a:solidFill>
                <a:latin typeface="FBQLWK+Oracle Sans Tab Bold"/>
                <a:cs typeface="FBQLWK+Oracle Sans Tab Bold"/>
              </a:rPr>
              <a:t>Mgmt</a:t>
            </a:r>
          </a:p>
        </p:txBody>
      </p:sp>
      <p:sp>
        <p:nvSpPr>
          <p:cNvPr id="36" name="object 36"/>
          <p:cNvSpPr txBox="1"/>
          <p:nvPr/>
        </p:nvSpPr>
        <p:spPr>
          <a:xfrm>
            <a:off x="3685921" y="3838219"/>
            <a:ext cx="554735"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Helm</a:t>
            </a:r>
            <a:r>
              <a:rPr sz="900" b="1" spc="20" dirty="0">
                <a:solidFill>
                  <a:srgbClr val="FCFBFA"/>
                </a:solidFill>
                <a:latin typeface="FBQLWK+Oracle Sans Tab Bold"/>
                <a:cs typeface="FBQLWK+Oracle Sans Tab Bold"/>
              </a:rPr>
              <a:t> </a:t>
            </a:r>
            <a:r>
              <a:rPr sz="900" b="1" dirty="0">
                <a:solidFill>
                  <a:srgbClr val="FCFBFA"/>
                </a:solidFill>
                <a:latin typeface="FBQLWK+Oracle Sans Tab Bold"/>
                <a:cs typeface="FBQLWK+Oracle Sans Tab Bold"/>
              </a:rPr>
              <a:t>&amp;</a:t>
            </a:r>
          </a:p>
          <a:p>
            <a:pPr marL="57911" marR="0">
              <a:lnSpc>
                <a:spcPts val="1079"/>
              </a:lnSpc>
              <a:spcBef>
                <a:spcPts val="0"/>
              </a:spcBef>
              <a:spcAft>
                <a:spcPts val="0"/>
              </a:spcAft>
            </a:pPr>
            <a:r>
              <a:rPr sz="900" b="1" dirty="0">
                <a:solidFill>
                  <a:srgbClr val="FCFBFA"/>
                </a:solidFill>
                <a:latin typeface="FBQLWK+Oracle Sans Tab Bold"/>
                <a:cs typeface="FBQLWK+Oracle Sans Tab Bold"/>
              </a:rPr>
              <a:t>Tiller</a:t>
            </a:r>
          </a:p>
        </p:txBody>
      </p:sp>
      <p:sp>
        <p:nvSpPr>
          <p:cNvPr id="37" name="object 37"/>
          <p:cNvSpPr txBox="1"/>
          <p:nvPr/>
        </p:nvSpPr>
        <p:spPr>
          <a:xfrm>
            <a:off x="4710430" y="3838219"/>
            <a:ext cx="550392" cy="325907"/>
          </a:xfrm>
          <a:prstGeom prst="rect">
            <a:avLst/>
          </a:prstGeom>
        </p:spPr>
        <p:txBody>
          <a:bodyPr vert="horz" wrap="square" lIns="0" tIns="0" rIns="0" bIns="0" rtlCol="0">
            <a:spAutoFit/>
          </a:bodyPr>
          <a:lstStyle/>
          <a:p>
            <a:pPr marL="73405" marR="0">
              <a:lnSpc>
                <a:spcPts val="1186"/>
              </a:lnSpc>
              <a:spcBef>
                <a:spcPts val="0"/>
              </a:spcBef>
              <a:spcAft>
                <a:spcPts val="0"/>
              </a:spcAft>
            </a:pPr>
            <a:r>
              <a:rPr sz="900" b="1" dirty="0">
                <a:solidFill>
                  <a:srgbClr val="FCFBFA"/>
                </a:solidFill>
                <a:latin typeface="FBQLWK+Oracle Sans Tab Bold"/>
                <a:cs typeface="FBQLWK+Oracle Sans Tab Bold"/>
              </a:rPr>
              <a:t>Yum</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38" name="object 38"/>
          <p:cNvSpPr txBox="1"/>
          <p:nvPr/>
        </p:nvSpPr>
        <p:spPr>
          <a:xfrm>
            <a:off x="5733542" y="3838219"/>
            <a:ext cx="550392" cy="325907"/>
          </a:xfrm>
          <a:prstGeom prst="rect">
            <a:avLst/>
          </a:prstGeom>
        </p:spPr>
        <p:txBody>
          <a:bodyPr vert="horz" wrap="square" lIns="0" tIns="0" rIns="0" bIns="0" rtlCol="0">
            <a:spAutoFit/>
          </a:bodyPr>
          <a:lstStyle/>
          <a:p>
            <a:pPr marL="25908" marR="0">
              <a:lnSpc>
                <a:spcPts val="1186"/>
              </a:lnSpc>
              <a:spcBef>
                <a:spcPts val="0"/>
              </a:spcBef>
              <a:spcAft>
                <a:spcPts val="0"/>
              </a:spcAft>
            </a:pPr>
            <a:r>
              <a:rPr sz="900" b="1" dirty="0">
                <a:solidFill>
                  <a:srgbClr val="FCFBFA"/>
                </a:solidFill>
                <a:latin typeface="FBQLWK+Oracle Sans Tab Bold"/>
                <a:cs typeface="FBQLWK+Oracle Sans Tab Bold"/>
              </a:rPr>
              <a:t>Secret</a:t>
            </a:r>
          </a:p>
          <a:p>
            <a:pPr marL="0" marR="0">
              <a:lnSpc>
                <a:spcPts val="1079"/>
              </a:lnSpc>
              <a:spcBef>
                <a:spcPts val="0"/>
              </a:spcBef>
              <a:spcAft>
                <a:spcPts val="0"/>
              </a:spcAft>
            </a:pPr>
            <a:r>
              <a:rPr sz="900" b="1" dirty="0">
                <a:solidFill>
                  <a:srgbClr val="FCFBFA"/>
                </a:solidFill>
                <a:latin typeface="FBQLWK+Oracle Sans Tab Bold"/>
                <a:cs typeface="FBQLWK+Oracle Sans Tab Bold"/>
              </a:rPr>
              <a:t>Service</a:t>
            </a:r>
          </a:p>
        </p:txBody>
      </p:sp>
      <p:sp>
        <p:nvSpPr>
          <p:cNvPr id="39" name="object 39"/>
          <p:cNvSpPr txBox="1"/>
          <p:nvPr/>
        </p:nvSpPr>
        <p:spPr>
          <a:xfrm>
            <a:off x="6854317" y="3838219"/>
            <a:ext cx="355587" cy="32590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K8s</a:t>
            </a:r>
          </a:p>
          <a:p>
            <a:pPr marL="32003" marR="0">
              <a:lnSpc>
                <a:spcPts val="1079"/>
              </a:lnSpc>
              <a:spcBef>
                <a:spcPts val="0"/>
              </a:spcBef>
              <a:spcAft>
                <a:spcPts val="0"/>
              </a:spcAft>
            </a:pPr>
            <a:r>
              <a:rPr sz="900" b="1" dirty="0">
                <a:solidFill>
                  <a:srgbClr val="FCFBFA"/>
                </a:solidFill>
                <a:latin typeface="FBQLWK+Oracle Sans Tab Bold"/>
                <a:cs typeface="FBQLWK+Oracle Sans Tab Bold"/>
              </a:rPr>
              <a:t>LB</a:t>
            </a:r>
          </a:p>
        </p:txBody>
      </p:sp>
      <p:sp>
        <p:nvSpPr>
          <p:cNvPr id="40" name="object 40"/>
          <p:cNvSpPr txBox="1"/>
          <p:nvPr/>
        </p:nvSpPr>
        <p:spPr>
          <a:xfrm>
            <a:off x="7778242" y="3838219"/>
            <a:ext cx="553593" cy="325907"/>
          </a:xfrm>
          <a:prstGeom prst="rect">
            <a:avLst/>
          </a:prstGeom>
        </p:spPr>
        <p:txBody>
          <a:bodyPr vert="horz" wrap="square" lIns="0" tIns="0" rIns="0" bIns="0" rtlCol="0">
            <a:spAutoFit/>
          </a:bodyPr>
          <a:lstStyle/>
          <a:p>
            <a:pPr marL="22859" marR="0">
              <a:lnSpc>
                <a:spcPts val="1186"/>
              </a:lnSpc>
              <a:spcBef>
                <a:spcPts val="0"/>
              </a:spcBef>
              <a:spcAft>
                <a:spcPts val="0"/>
              </a:spcAft>
            </a:pPr>
            <a:r>
              <a:rPr sz="900" b="1" dirty="0">
                <a:solidFill>
                  <a:srgbClr val="FCFBFA"/>
                </a:solidFill>
                <a:latin typeface="FBQLWK+Oracle Sans Tab Bold"/>
                <a:cs typeface="FBQLWK+Oracle Sans Tab Bold"/>
              </a:rPr>
              <a:t>L0 HW</a:t>
            </a:r>
          </a:p>
          <a:p>
            <a:pPr marL="0" marR="0">
              <a:lnSpc>
                <a:spcPts val="1079"/>
              </a:lnSpc>
              <a:spcBef>
                <a:spcPts val="0"/>
              </a:spcBef>
              <a:spcAft>
                <a:spcPts val="0"/>
              </a:spcAft>
            </a:pPr>
            <a:r>
              <a:rPr sz="900" b="1" dirty="0">
                <a:solidFill>
                  <a:srgbClr val="FCFBFA"/>
                </a:solidFill>
                <a:latin typeface="FBQLWK+Oracle Sans Tab Bold"/>
                <a:cs typeface="FBQLWK+Oracle Sans Tab Bold"/>
              </a:rPr>
              <a:t>catalog</a:t>
            </a:r>
          </a:p>
        </p:txBody>
      </p:sp>
      <p:sp>
        <p:nvSpPr>
          <p:cNvPr id="41" name="object 41"/>
          <p:cNvSpPr txBox="1"/>
          <p:nvPr/>
        </p:nvSpPr>
        <p:spPr>
          <a:xfrm>
            <a:off x="96012" y="3857589"/>
            <a:ext cx="943833" cy="273511"/>
          </a:xfrm>
          <a:prstGeom prst="rect">
            <a:avLst/>
          </a:prstGeom>
        </p:spPr>
        <p:txBody>
          <a:bodyPr vert="horz" wrap="square" lIns="0" tIns="0" rIns="0" bIns="0" rtlCol="0">
            <a:spAutoFit/>
          </a:bodyPr>
          <a:lstStyle/>
          <a:p>
            <a:pPr marL="0" marR="0">
              <a:lnSpc>
                <a:spcPts val="1853"/>
              </a:lnSpc>
              <a:spcBef>
                <a:spcPts val="0"/>
              </a:spcBef>
              <a:spcAft>
                <a:spcPts val="0"/>
              </a:spcAft>
            </a:pPr>
            <a:r>
              <a:rPr sz="1400" dirty="0">
                <a:solidFill>
                  <a:srgbClr val="312D2A"/>
                </a:solidFill>
                <a:latin typeface="VRRWNG+Oracle Sans Tab Regular"/>
                <a:cs typeface="VRRWNG+Oracle Sans Tab Regular"/>
              </a:rPr>
              <a:t>Layer</a:t>
            </a:r>
            <a:r>
              <a:rPr sz="1400" spc="-14"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0/1</a:t>
            </a:r>
          </a:p>
        </p:txBody>
      </p:sp>
      <p:sp>
        <p:nvSpPr>
          <p:cNvPr id="42" name="object 42"/>
          <p:cNvSpPr txBox="1"/>
          <p:nvPr/>
        </p:nvSpPr>
        <p:spPr>
          <a:xfrm>
            <a:off x="9798685" y="3906799"/>
            <a:ext cx="606971"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Registry</a:t>
            </a:r>
          </a:p>
        </p:txBody>
      </p:sp>
      <p:sp>
        <p:nvSpPr>
          <p:cNvPr id="43" name="object 43"/>
          <p:cNvSpPr txBox="1"/>
          <p:nvPr/>
        </p:nvSpPr>
        <p:spPr>
          <a:xfrm>
            <a:off x="4626864" y="4482871"/>
            <a:ext cx="619315" cy="325907"/>
          </a:xfrm>
          <a:prstGeom prst="rect">
            <a:avLst/>
          </a:prstGeom>
        </p:spPr>
        <p:txBody>
          <a:bodyPr vert="horz" wrap="square" lIns="0" tIns="0" rIns="0" bIns="0" rtlCol="0">
            <a:spAutoFit/>
          </a:bodyPr>
          <a:lstStyle/>
          <a:p>
            <a:pPr marL="79247" marR="0">
              <a:lnSpc>
                <a:spcPts val="1186"/>
              </a:lnSpc>
              <a:spcBef>
                <a:spcPts val="0"/>
              </a:spcBef>
              <a:spcAft>
                <a:spcPts val="0"/>
              </a:spcAft>
            </a:pPr>
            <a:r>
              <a:rPr sz="900" b="1" dirty="0">
                <a:solidFill>
                  <a:srgbClr val="FCFBFA"/>
                </a:solidFill>
                <a:latin typeface="FBQLWK+Oracle Sans Tab Bold"/>
                <a:cs typeface="FBQLWK+Oracle Sans Tab Bold"/>
              </a:rPr>
              <a:t>Spine</a:t>
            </a:r>
          </a:p>
          <a:p>
            <a:pPr marL="0" marR="0">
              <a:lnSpc>
                <a:spcPts val="1080"/>
              </a:lnSpc>
              <a:spcBef>
                <a:spcPts val="0"/>
              </a:spcBef>
              <a:spcAft>
                <a:spcPts val="0"/>
              </a:spcAft>
            </a:pPr>
            <a:r>
              <a:rPr sz="900" b="1" dirty="0">
                <a:solidFill>
                  <a:srgbClr val="FCFBFA"/>
                </a:solidFill>
                <a:latin typeface="FBQLWK+Oracle Sans Tab Bold"/>
                <a:cs typeface="FBQLWK+Oracle Sans Tab Bold"/>
              </a:rPr>
              <a:t>Network</a:t>
            </a:r>
          </a:p>
        </p:txBody>
      </p:sp>
      <p:sp>
        <p:nvSpPr>
          <p:cNvPr id="44" name="object 44"/>
          <p:cNvSpPr txBox="1"/>
          <p:nvPr/>
        </p:nvSpPr>
        <p:spPr>
          <a:xfrm>
            <a:off x="5689346" y="4482871"/>
            <a:ext cx="619315" cy="325907"/>
          </a:xfrm>
          <a:prstGeom prst="rect">
            <a:avLst/>
          </a:prstGeom>
        </p:spPr>
        <p:txBody>
          <a:bodyPr vert="horz" wrap="square" lIns="0" tIns="0" rIns="0" bIns="0" rtlCol="0">
            <a:spAutoFit/>
          </a:bodyPr>
          <a:lstStyle/>
          <a:p>
            <a:pPr marL="7619" marR="0">
              <a:lnSpc>
                <a:spcPts val="1186"/>
              </a:lnSpc>
              <a:spcBef>
                <a:spcPts val="0"/>
              </a:spcBef>
              <a:spcAft>
                <a:spcPts val="0"/>
              </a:spcAft>
            </a:pPr>
            <a:r>
              <a:rPr sz="900" b="1" dirty="0">
                <a:solidFill>
                  <a:srgbClr val="FCFBFA"/>
                </a:solidFill>
                <a:latin typeface="FBQLWK+Oracle Sans Tab Bold"/>
                <a:cs typeface="FBQLWK+Oracle Sans Tab Bold"/>
              </a:rPr>
              <a:t>Physical</a:t>
            </a:r>
          </a:p>
          <a:p>
            <a:pPr marL="0" marR="0">
              <a:lnSpc>
                <a:spcPts val="1080"/>
              </a:lnSpc>
              <a:spcBef>
                <a:spcPts val="0"/>
              </a:spcBef>
              <a:spcAft>
                <a:spcPts val="0"/>
              </a:spcAft>
            </a:pPr>
            <a:r>
              <a:rPr sz="900" b="1" dirty="0">
                <a:solidFill>
                  <a:srgbClr val="FCFBFA"/>
                </a:solidFill>
                <a:latin typeface="FBQLWK+Oracle Sans Tab Bold"/>
                <a:cs typeface="FBQLWK+Oracle Sans Tab Bold"/>
              </a:rPr>
              <a:t>Network</a:t>
            </a:r>
          </a:p>
        </p:txBody>
      </p:sp>
      <p:sp>
        <p:nvSpPr>
          <p:cNvPr id="45" name="object 45"/>
          <p:cNvSpPr txBox="1"/>
          <p:nvPr/>
        </p:nvSpPr>
        <p:spPr>
          <a:xfrm>
            <a:off x="6800723" y="4482871"/>
            <a:ext cx="522846" cy="325907"/>
          </a:xfrm>
          <a:prstGeom prst="rect">
            <a:avLst/>
          </a:prstGeom>
        </p:spPr>
        <p:txBody>
          <a:bodyPr vert="horz" wrap="square" lIns="0" tIns="0" rIns="0" bIns="0" rtlCol="0">
            <a:spAutoFit/>
          </a:bodyPr>
          <a:lstStyle/>
          <a:p>
            <a:pPr marL="36576" marR="0">
              <a:lnSpc>
                <a:spcPts val="1186"/>
              </a:lnSpc>
              <a:spcBef>
                <a:spcPts val="0"/>
              </a:spcBef>
              <a:spcAft>
                <a:spcPts val="0"/>
              </a:spcAft>
            </a:pPr>
            <a:r>
              <a:rPr sz="900" b="1" dirty="0">
                <a:solidFill>
                  <a:srgbClr val="FCFBFA"/>
                </a:solidFill>
                <a:latin typeface="FBQLWK+Oracle Sans Tab Bold"/>
                <a:cs typeface="FBQLWK+Oracle Sans Tab Bold"/>
              </a:rPr>
              <a:t>ILOM</a:t>
            </a:r>
          </a:p>
          <a:p>
            <a:pPr marL="0" marR="0">
              <a:lnSpc>
                <a:spcPts val="1080"/>
              </a:lnSpc>
              <a:spcBef>
                <a:spcPts val="0"/>
              </a:spcBef>
              <a:spcAft>
                <a:spcPts val="0"/>
              </a:spcAft>
            </a:pPr>
            <a:r>
              <a:rPr sz="900" b="1" dirty="0">
                <a:solidFill>
                  <a:srgbClr val="FCFBFA"/>
                </a:solidFill>
                <a:latin typeface="FBQLWK+Oracle Sans Tab Bold"/>
                <a:cs typeface="FBQLWK+Oracle Sans Tab Bold"/>
              </a:rPr>
              <a:t>Access</a:t>
            </a:r>
          </a:p>
        </p:txBody>
      </p:sp>
      <p:sp>
        <p:nvSpPr>
          <p:cNvPr id="46" name="object 46"/>
          <p:cNvSpPr txBox="1"/>
          <p:nvPr/>
        </p:nvSpPr>
        <p:spPr>
          <a:xfrm>
            <a:off x="7875143" y="4482871"/>
            <a:ext cx="497928" cy="325907"/>
          </a:xfrm>
          <a:prstGeom prst="rect">
            <a:avLst/>
          </a:prstGeom>
        </p:spPr>
        <p:txBody>
          <a:bodyPr vert="horz" wrap="square" lIns="0" tIns="0" rIns="0" bIns="0" rtlCol="0">
            <a:spAutoFit/>
          </a:bodyPr>
          <a:lstStyle/>
          <a:p>
            <a:pPr marL="9143" marR="0">
              <a:lnSpc>
                <a:spcPts val="1186"/>
              </a:lnSpc>
              <a:spcBef>
                <a:spcPts val="0"/>
              </a:spcBef>
              <a:spcAft>
                <a:spcPts val="0"/>
              </a:spcAft>
            </a:pPr>
            <a:r>
              <a:rPr sz="900" b="1" dirty="0">
                <a:solidFill>
                  <a:srgbClr val="FCFBFA"/>
                </a:solidFill>
                <a:latin typeface="FBQLWK+Oracle Sans Tab Bold"/>
                <a:cs typeface="FBQLWK+Oracle Sans Tab Bold"/>
              </a:rPr>
              <a:t>Mgmt</a:t>
            </a:r>
          </a:p>
          <a:p>
            <a:pPr marL="0" marR="0">
              <a:lnSpc>
                <a:spcPts val="1080"/>
              </a:lnSpc>
              <a:spcBef>
                <a:spcPts val="0"/>
              </a:spcBef>
              <a:spcAft>
                <a:spcPts val="0"/>
              </a:spcAft>
            </a:pPr>
            <a:r>
              <a:rPr sz="900" b="1" dirty="0">
                <a:solidFill>
                  <a:srgbClr val="FCFBFA"/>
                </a:solidFill>
                <a:latin typeface="FBQLWK+Oracle Sans Tab Bold"/>
                <a:cs typeface="FBQLWK+Oracle Sans Tab Bold"/>
              </a:rPr>
              <a:t>Nodes</a:t>
            </a:r>
          </a:p>
        </p:txBody>
      </p:sp>
      <p:sp>
        <p:nvSpPr>
          <p:cNvPr id="47" name="object 47"/>
          <p:cNvSpPr txBox="1"/>
          <p:nvPr/>
        </p:nvSpPr>
        <p:spPr>
          <a:xfrm>
            <a:off x="91440" y="4536967"/>
            <a:ext cx="809286"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Physical</a:t>
            </a:r>
          </a:p>
        </p:txBody>
      </p:sp>
      <p:sp>
        <p:nvSpPr>
          <p:cNvPr id="48" name="object 48"/>
          <p:cNvSpPr txBox="1"/>
          <p:nvPr/>
        </p:nvSpPr>
        <p:spPr>
          <a:xfrm>
            <a:off x="4250182" y="5100980"/>
            <a:ext cx="647661" cy="325907"/>
          </a:xfrm>
          <a:prstGeom prst="rect">
            <a:avLst/>
          </a:prstGeom>
        </p:spPr>
        <p:txBody>
          <a:bodyPr vert="horz" wrap="square" lIns="0" tIns="0" rIns="0" bIns="0" rtlCol="0">
            <a:spAutoFit/>
          </a:bodyPr>
          <a:lstStyle/>
          <a:p>
            <a:pPr marL="120396" marR="0">
              <a:lnSpc>
                <a:spcPts val="1186"/>
              </a:lnSpc>
              <a:spcBef>
                <a:spcPts val="0"/>
              </a:spcBef>
              <a:spcAft>
                <a:spcPts val="0"/>
              </a:spcAft>
            </a:pPr>
            <a:r>
              <a:rPr sz="900" b="1" dirty="0">
                <a:solidFill>
                  <a:srgbClr val="FCFBFA"/>
                </a:solidFill>
                <a:latin typeface="FBQLWK+Oracle Sans Tab Bold"/>
                <a:cs typeface="FBQLWK+Oracle Sans Tab Bold"/>
              </a:rPr>
              <a:t>Yum</a:t>
            </a:r>
          </a:p>
          <a:p>
            <a:pPr marL="0" marR="0">
              <a:lnSpc>
                <a:spcPts val="1079"/>
              </a:lnSpc>
              <a:spcBef>
                <a:spcPts val="0"/>
              </a:spcBef>
              <a:spcAft>
                <a:spcPts val="0"/>
              </a:spcAft>
            </a:pPr>
            <a:r>
              <a:rPr sz="900" b="1" dirty="0">
                <a:solidFill>
                  <a:srgbClr val="FCFBFA"/>
                </a:solidFill>
                <a:latin typeface="FBQLWK+Oracle Sans Tab Bold"/>
                <a:cs typeface="FBQLWK+Oracle Sans Tab Bold"/>
              </a:rPr>
              <a:t>Deployer</a:t>
            </a:r>
          </a:p>
        </p:txBody>
      </p:sp>
      <p:sp>
        <p:nvSpPr>
          <p:cNvPr id="49" name="object 49"/>
          <p:cNvSpPr txBox="1"/>
          <p:nvPr/>
        </p:nvSpPr>
        <p:spPr>
          <a:xfrm>
            <a:off x="5232527" y="5100980"/>
            <a:ext cx="647661" cy="325907"/>
          </a:xfrm>
          <a:prstGeom prst="rect">
            <a:avLst/>
          </a:prstGeom>
        </p:spPr>
        <p:txBody>
          <a:bodyPr vert="horz" wrap="square" lIns="0" tIns="0" rIns="0" bIns="0" rtlCol="0">
            <a:spAutoFit/>
          </a:bodyPr>
          <a:lstStyle/>
          <a:p>
            <a:pPr marL="135635" marR="0">
              <a:lnSpc>
                <a:spcPts val="1186"/>
              </a:lnSpc>
              <a:spcBef>
                <a:spcPts val="0"/>
              </a:spcBef>
              <a:spcAft>
                <a:spcPts val="0"/>
              </a:spcAft>
            </a:pPr>
            <a:r>
              <a:rPr sz="900" b="1" dirty="0">
                <a:solidFill>
                  <a:srgbClr val="FCFBFA"/>
                </a:solidFill>
                <a:latin typeface="FBQLWK+Oracle Sans Tab Bold"/>
                <a:cs typeface="FBQLWK+Oracle Sans Tab Bold"/>
              </a:rPr>
              <a:t>IAM</a:t>
            </a:r>
          </a:p>
          <a:p>
            <a:pPr marL="0" marR="0">
              <a:lnSpc>
                <a:spcPts val="1079"/>
              </a:lnSpc>
              <a:spcBef>
                <a:spcPts val="0"/>
              </a:spcBef>
              <a:spcAft>
                <a:spcPts val="0"/>
              </a:spcAft>
            </a:pPr>
            <a:r>
              <a:rPr sz="900" b="1" dirty="0">
                <a:solidFill>
                  <a:srgbClr val="FCFBFA"/>
                </a:solidFill>
                <a:latin typeface="FBQLWK+Oracle Sans Tab Bold"/>
                <a:cs typeface="FBQLWK+Oracle Sans Tab Bold"/>
              </a:rPr>
              <a:t>Deployer</a:t>
            </a:r>
          </a:p>
        </p:txBody>
      </p:sp>
      <p:sp>
        <p:nvSpPr>
          <p:cNvPr id="50" name="object 50"/>
          <p:cNvSpPr txBox="1"/>
          <p:nvPr/>
        </p:nvSpPr>
        <p:spPr>
          <a:xfrm>
            <a:off x="7197598" y="5100980"/>
            <a:ext cx="647661" cy="325907"/>
          </a:xfrm>
          <a:prstGeom prst="rect">
            <a:avLst/>
          </a:prstGeom>
        </p:spPr>
        <p:txBody>
          <a:bodyPr vert="horz" wrap="square" lIns="0" tIns="0" rIns="0" bIns="0" rtlCol="0">
            <a:spAutoFit/>
          </a:bodyPr>
          <a:lstStyle/>
          <a:p>
            <a:pPr marL="83820" marR="0">
              <a:lnSpc>
                <a:spcPts val="1186"/>
              </a:lnSpc>
              <a:spcBef>
                <a:spcPts val="0"/>
              </a:spcBef>
              <a:spcAft>
                <a:spcPts val="0"/>
              </a:spcAft>
            </a:pPr>
            <a:r>
              <a:rPr sz="900" b="1" dirty="0">
                <a:solidFill>
                  <a:srgbClr val="FCFBFA"/>
                </a:solidFill>
                <a:latin typeface="FBQLWK+Oracle Sans Tab Bold"/>
                <a:cs typeface="FBQLWK+Oracle Sans Tab Bold"/>
              </a:rPr>
              <a:t>Mgmt</a:t>
            </a:r>
          </a:p>
          <a:p>
            <a:pPr marL="0" marR="0">
              <a:lnSpc>
                <a:spcPts val="1079"/>
              </a:lnSpc>
              <a:spcBef>
                <a:spcPts val="0"/>
              </a:spcBef>
              <a:spcAft>
                <a:spcPts val="0"/>
              </a:spcAft>
            </a:pPr>
            <a:r>
              <a:rPr sz="900" b="1" dirty="0">
                <a:solidFill>
                  <a:srgbClr val="FCFBFA"/>
                </a:solidFill>
                <a:latin typeface="FBQLWK+Oracle Sans Tab Bold"/>
                <a:cs typeface="FBQLWK+Oracle Sans Tab Bold"/>
              </a:rPr>
              <a:t>Deployer</a:t>
            </a:r>
          </a:p>
        </p:txBody>
      </p:sp>
      <p:sp>
        <p:nvSpPr>
          <p:cNvPr id="51" name="object 51"/>
          <p:cNvSpPr txBox="1"/>
          <p:nvPr/>
        </p:nvSpPr>
        <p:spPr>
          <a:xfrm>
            <a:off x="8179943" y="5100980"/>
            <a:ext cx="647661" cy="325907"/>
          </a:xfrm>
          <a:prstGeom prst="rect">
            <a:avLst/>
          </a:prstGeom>
        </p:spPr>
        <p:txBody>
          <a:bodyPr vert="horz" wrap="square" lIns="0" tIns="0" rIns="0" bIns="0" rtlCol="0">
            <a:spAutoFit/>
          </a:bodyPr>
          <a:lstStyle/>
          <a:p>
            <a:pPr marL="13715" marR="0">
              <a:lnSpc>
                <a:spcPts val="1186"/>
              </a:lnSpc>
              <a:spcBef>
                <a:spcPts val="0"/>
              </a:spcBef>
              <a:spcAft>
                <a:spcPts val="0"/>
              </a:spcAft>
            </a:pPr>
            <a:r>
              <a:rPr sz="900" b="1" dirty="0">
                <a:solidFill>
                  <a:srgbClr val="FCFBFA"/>
                </a:solidFill>
                <a:latin typeface="FBQLWK+Oracle Sans Tab Bold"/>
                <a:cs typeface="FBQLWK+Oracle Sans Tab Bold"/>
              </a:rPr>
              <a:t>Network</a:t>
            </a:r>
          </a:p>
          <a:p>
            <a:pPr marL="0" marR="0">
              <a:lnSpc>
                <a:spcPts val="1079"/>
              </a:lnSpc>
              <a:spcBef>
                <a:spcPts val="0"/>
              </a:spcBef>
              <a:spcAft>
                <a:spcPts val="0"/>
              </a:spcAft>
            </a:pPr>
            <a:r>
              <a:rPr sz="900" b="1" dirty="0">
                <a:solidFill>
                  <a:srgbClr val="FCFBFA"/>
                </a:solidFill>
                <a:latin typeface="FBQLWK+Oracle Sans Tab Bold"/>
                <a:cs typeface="FBQLWK+Oracle Sans Tab Bold"/>
              </a:rPr>
              <a:t>Deployer</a:t>
            </a:r>
          </a:p>
        </p:txBody>
      </p:sp>
      <p:sp>
        <p:nvSpPr>
          <p:cNvPr id="52" name="object 52"/>
          <p:cNvSpPr txBox="1"/>
          <p:nvPr/>
        </p:nvSpPr>
        <p:spPr>
          <a:xfrm>
            <a:off x="65836" y="5186826"/>
            <a:ext cx="877756"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Deployer</a:t>
            </a:r>
          </a:p>
        </p:txBody>
      </p:sp>
      <p:sp>
        <p:nvSpPr>
          <p:cNvPr id="53" name="object 53"/>
          <p:cNvSpPr txBox="1"/>
          <p:nvPr/>
        </p:nvSpPr>
        <p:spPr>
          <a:xfrm>
            <a:off x="6214872" y="5169560"/>
            <a:ext cx="647661"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b="1" dirty="0">
                <a:solidFill>
                  <a:srgbClr val="FCFBFA"/>
                </a:solidFill>
                <a:latin typeface="FBQLWK+Oracle Sans Tab Bold"/>
                <a:cs typeface="FBQLWK+Oracle Sans Tab Bold"/>
              </a:rPr>
              <a:t>Deployer</a:t>
            </a:r>
          </a:p>
        </p:txBody>
      </p:sp>
      <p:sp>
        <p:nvSpPr>
          <p:cNvPr id="54" name="object 54"/>
          <p:cNvSpPr txBox="1"/>
          <p:nvPr/>
        </p:nvSpPr>
        <p:spPr>
          <a:xfrm>
            <a:off x="1128064" y="6535064"/>
            <a:ext cx="1586979" cy="153888"/>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627024"/>
            <a:ext cx="5845199"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Platform</a:t>
            </a:r>
            <a:r>
              <a:rPr sz="2400" b="1" spc="16" dirty="0">
                <a:solidFill>
                  <a:srgbClr val="312D2A"/>
                </a:solidFill>
                <a:latin typeface="FBQLWK+Oracle Sans Tab Bold"/>
                <a:cs typeface="FBQLWK+Oracle Sans Tab Bold"/>
              </a:rPr>
              <a:t> </a:t>
            </a:r>
            <a:r>
              <a:rPr sz="2400" b="1" spc="-11" dirty="0">
                <a:solidFill>
                  <a:srgbClr val="312D2A"/>
                </a:solidFill>
                <a:latin typeface="FBQLWK+Oracle Sans Tab Bold"/>
                <a:cs typeface="FBQLWK+Oracle Sans Tab Bold"/>
              </a:rPr>
              <a:t>Strategy</a:t>
            </a:r>
            <a:r>
              <a:rPr sz="2400" b="1" spc="18" dirty="0">
                <a:solidFill>
                  <a:srgbClr val="312D2A"/>
                </a:solidFill>
                <a:latin typeface="FBQLWK+Oracle Sans Tab Bold"/>
                <a:cs typeface="FBQLWK+Oracle Sans Tab Bold"/>
              </a:rPr>
              <a:t> </a:t>
            </a:r>
            <a:r>
              <a:rPr sz="2400" b="1" dirty="0">
                <a:solidFill>
                  <a:srgbClr val="312D2A"/>
                </a:solidFill>
                <a:latin typeface="LUSSWS+Oracle Sans Tab Bold"/>
                <a:cs typeface="LUSSWS+Oracle Sans Tab Bold"/>
              </a:rPr>
              <a:t>–</a:t>
            </a:r>
            <a:r>
              <a:rPr sz="2400" b="1" spc="-175" dirty="0">
                <a:solidFill>
                  <a:srgbClr val="312D2A"/>
                </a:solidFill>
                <a:latin typeface="DejaVu Sans"/>
                <a:cs typeface="DejaVu Sans"/>
              </a:rPr>
              <a:t> </a:t>
            </a:r>
            <a:r>
              <a:rPr sz="2400" b="1" dirty="0">
                <a:solidFill>
                  <a:srgbClr val="312D2A"/>
                </a:solidFill>
                <a:latin typeface="FBQLWK+Oracle Sans Tab Bold"/>
                <a:cs typeface="FBQLWK+Oracle Sans Tab Bold"/>
              </a:rPr>
              <a:t>Kubernetes</a:t>
            </a:r>
            <a:r>
              <a:rPr sz="2400" b="1" spc="24" dirty="0">
                <a:solidFill>
                  <a:srgbClr val="312D2A"/>
                </a:solidFill>
                <a:latin typeface="FBQLWK+Oracle Sans Tab Bold"/>
                <a:cs typeface="FBQLWK+Oracle Sans Tab Bold"/>
              </a:rPr>
              <a:t> </a:t>
            </a:r>
            <a:r>
              <a:rPr sz="2400" b="1" dirty="0">
                <a:solidFill>
                  <a:srgbClr val="312D2A"/>
                </a:solidFill>
                <a:latin typeface="FBQLWK+Oracle Sans Tab Bold"/>
                <a:cs typeface="FBQLWK+Oracle Sans Tab Bold"/>
              </a:rPr>
              <a:t>Cluster</a:t>
            </a:r>
          </a:p>
        </p:txBody>
      </p:sp>
      <p:sp>
        <p:nvSpPr>
          <p:cNvPr id="4" name="object 4"/>
          <p:cNvSpPr txBox="1"/>
          <p:nvPr/>
        </p:nvSpPr>
        <p:spPr>
          <a:xfrm>
            <a:off x="872032" y="2365812"/>
            <a:ext cx="10843095"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dirty="0">
                <a:solidFill>
                  <a:srgbClr val="FCFBFA"/>
                </a:solidFill>
                <a:latin typeface="VRRWNG+Oracle Sans Tab Regular"/>
                <a:cs typeface="VRRWNG+Oracle Sans Tab Regular"/>
              </a:rPr>
              <a:t>Management</a:t>
            </a:r>
            <a:r>
              <a:rPr sz="2800" spc="41" dirty="0">
                <a:solidFill>
                  <a:srgbClr val="FCFBFA"/>
                </a:solidFill>
                <a:latin typeface="VRRWNG+Oracle Sans Tab Regular"/>
                <a:cs typeface="VRRWNG+Oracle Sans Tab Regular"/>
              </a:rPr>
              <a:t> </a:t>
            </a:r>
            <a:r>
              <a:rPr sz="2800" dirty="0">
                <a:solidFill>
                  <a:srgbClr val="FCFBFA"/>
                </a:solidFill>
                <a:latin typeface="VRRWNG+Oracle Sans Tab Regular"/>
                <a:cs typeface="VRRWNG+Oracle Sans Tab Regular"/>
              </a:rPr>
              <a:t>Node</a:t>
            </a:r>
            <a:r>
              <a:rPr sz="2800" spc="4814" dirty="0">
                <a:solidFill>
                  <a:srgbClr val="FCFBFA"/>
                </a:solidFill>
                <a:latin typeface="VRRWNG+Oracle Sans Tab Regular"/>
                <a:cs typeface="VRRWNG+Oracle Sans Tab Regular"/>
              </a:rPr>
              <a:t> </a:t>
            </a:r>
            <a:r>
              <a:rPr sz="2800" dirty="0">
                <a:solidFill>
                  <a:srgbClr val="FCFBFA"/>
                </a:solidFill>
                <a:latin typeface="VRRWNG+Oracle Sans Tab Regular"/>
                <a:cs typeface="VRRWNG+Oracle Sans Tab Regular"/>
              </a:rPr>
              <a:t>Management</a:t>
            </a:r>
            <a:r>
              <a:rPr sz="2800" spc="41" dirty="0">
                <a:solidFill>
                  <a:srgbClr val="FCFBFA"/>
                </a:solidFill>
                <a:latin typeface="VRRWNG+Oracle Sans Tab Regular"/>
                <a:cs typeface="VRRWNG+Oracle Sans Tab Regular"/>
              </a:rPr>
              <a:t> </a:t>
            </a:r>
            <a:r>
              <a:rPr sz="2800" dirty="0">
                <a:solidFill>
                  <a:srgbClr val="FCFBFA"/>
                </a:solidFill>
                <a:latin typeface="VRRWNG+Oracle Sans Tab Regular"/>
                <a:cs typeface="VRRWNG+Oracle Sans Tab Regular"/>
              </a:rPr>
              <a:t>Node</a:t>
            </a:r>
            <a:r>
              <a:rPr sz="2800" spc="4814" dirty="0">
                <a:solidFill>
                  <a:srgbClr val="FCFBFA"/>
                </a:solidFill>
                <a:latin typeface="VRRWNG+Oracle Sans Tab Regular"/>
                <a:cs typeface="VRRWNG+Oracle Sans Tab Regular"/>
              </a:rPr>
              <a:t> </a:t>
            </a:r>
            <a:r>
              <a:rPr sz="2800" dirty="0">
                <a:solidFill>
                  <a:srgbClr val="FCFBFA"/>
                </a:solidFill>
                <a:latin typeface="VRRWNG+Oracle Sans Tab Regular"/>
                <a:cs typeface="VRRWNG+Oracle Sans Tab Regular"/>
              </a:rPr>
              <a:t>Management</a:t>
            </a:r>
            <a:r>
              <a:rPr sz="2800" spc="41" dirty="0">
                <a:solidFill>
                  <a:srgbClr val="FCFBFA"/>
                </a:solidFill>
                <a:latin typeface="VRRWNG+Oracle Sans Tab Regular"/>
                <a:cs typeface="VRRWNG+Oracle Sans Tab Regular"/>
              </a:rPr>
              <a:t> </a:t>
            </a:r>
            <a:r>
              <a:rPr sz="2800" dirty="0">
                <a:solidFill>
                  <a:srgbClr val="FCFBFA"/>
                </a:solidFill>
                <a:latin typeface="VRRWNG+Oracle Sans Tab Regular"/>
                <a:cs typeface="VRRWNG+Oracle Sans Tab Regular"/>
              </a:rPr>
              <a:t>Node</a:t>
            </a:r>
          </a:p>
        </p:txBody>
      </p:sp>
      <p:sp>
        <p:nvSpPr>
          <p:cNvPr id="5" name="object 5"/>
          <p:cNvSpPr txBox="1"/>
          <p:nvPr/>
        </p:nvSpPr>
        <p:spPr>
          <a:xfrm>
            <a:off x="2022982" y="3625843"/>
            <a:ext cx="949773"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FCFBFA"/>
                </a:solidFill>
                <a:latin typeface="VRRWNG+Oracle Sans Tab Regular"/>
                <a:cs typeface="VRRWNG+Oracle Sans Tab Regular"/>
              </a:rPr>
              <a:t>Master</a:t>
            </a:r>
          </a:p>
        </p:txBody>
      </p:sp>
      <p:sp>
        <p:nvSpPr>
          <p:cNvPr id="6" name="object 6"/>
          <p:cNvSpPr txBox="1"/>
          <p:nvPr/>
        </p:nvSpPr>
        <p:spPr>
          <a:xfrm>
            <a:off x="5801868" y="4289419"/>
            <a:ext cx="98718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spc="-23" dirty="0">
                <a:solidFill>
                  <a:srgbClr val="FCFBFA"/>
                </a:solidFill>
                <a:latin typeface="VRRWNG+Oracle Sans Tab Regular"/>
                <a:cs typeface="VRRWNG+Oracle Sans Tab Regular"/>
              </a:rPr>
              <a:t>Worker</a:t>
            </a:r>
          </a:p>
        </p:txBody>
      </p:sp>
      <p:sp>
        <p:nvSpPr>
          <p:cNvPr id="7" name="object 7"/>
          <p:cNvSpPr txBox="1"/>
          <p:nvPr/>
        </p:nvSpPr>
        <p:spPr>
          <a:xfrm>
            <a:off x="9604883" y="4315327"/>
            <a:ext cx="98718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spc="-24" dirty="0">
                <a:solidFill>
                  <a:srgbClr val="FCFBFA"/>
                </a:solidFill>
                <a:latin typeface="VRRWNG+Oracle Sans Tab Regular"/>
                <a:cs typeface="VRRWNG+Oracle Sans Tab Regular"/>
              </a:rPr>
              <a:t>Worker</a:t>
            </a:r>
          </a:p>
        </p:txBody>
      </p:sp>
      <p:sp>
        <p:nvSpPr>
          <p:cNvPr id="8" name="object 8"/>
          <p:cNvSpPr txBox="1"/>
          <p:nvPr/>
        </p:nvSpPr>
        <p:spPr>
          <a:xfrm>
            <a:off x="2012315" y="5004556"/>
            <a:ext cx="98718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spc="-24" dirty="0">
                <a:solidFill>
                  <a:srgbClr val="FCFBFA"/>
                </a:solidFill>
                <a:latin typeface="VRRWNG+Oracle Sans Tab Regular"/>
                <a:cs typeface="VRRWNG+Oracle Sans Tab Regular"/>
              </a:rPr>
              <a:t>Worker</a:t>
            </a:r>
          </a:p>
        </p:txBody>
      </p:sp>
      <p:sp>
        <p:nvSpPr>
          <p:cNvPr id="9" name="object 9"/>
          <p:cNvSpPr txBox="1"/>
          <p:nvPr/>
        </p:nvSpPr>
        <p:spPr>
          <a:xfrm>
            <a:off x="762000" y="6535064"/>
            <a:ext cx="220980"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dirty="0">
                <a:solidFill>
                  <a:srgbClr val="8B8580"/>
                </a:solidFill>
                <a:latin typeface="VRRWNG+Oracle Sans Tab Regular"/>
                <a:cs typeface="VRRWNG+Oracle Sans Tab Regular"/>
              </a:rPr>
              <a:t>9</a:t>
            </a:r>
          </a:p>
        </p:txBody>
      </p:sp>
      <p:sp>
        <p:nvSpPr>
          <p:cNvPr id="10" name="object 10"/>
          <p:cNvSpPr txBox="1"/>
          <p:nvPr/>
        </p:nvSpPr>
        <p:spPr>
          <a:xfrm>
            <a:off x="1128064" y="6535064"/>
            <a:ext cx="1645374" cy="153888"/>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627024"/>
            <a:ext cx="2851403"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spc="31" dirty="0">
                <a:solidFill>
                  <a:srgbClr val="312D2A"/>
                </a:solidFill>
                <a:latin typeface="FBQLWK+Oracle Sans Tab Bold"/>
                <a:cs typeface="FBQLWK+Oracle Sans Tab Bold"/>
              </a:rPr>
              <a:t>PCA</a:t>
            </a:r>
            <a:r>
              <a:rPr sz="2400" b="1" spc="-31" dirty="0">
                <a:solidFill>
                  <a:srgbClr val="312D2A"/>
                </a:solidFill>
                <a:latin typeface="FBQLWK+Oracle Sans Tab Bold"/>
                <a:cs typeface="FBQLWK+Oracle Sans Tab Bold"/>
              </a:rPr>
              <a:t> </a:t>
            </a:r>
            <a:r>
              <a:rPr sz="2400" b="1" dirty="0">
                <a:solidFill>
                  <a:srgbClr val="312D2A"/>
                </a:solidFill>
                <a:latin typeface="FBQLWK+Oracle Sans Tab Bold"/>
                <a:cs typeface="FBQLWK+Oracle Sans Tab Bold"/>
              </a:rPr>
              <a:t>Microservices</a:t>
            </a:r>
          </a:p>
        </p:txBody>
      </p:sp>
      <p:sp>
        <p:nvSpPr>
          <p:cNvPr id="4" name="object 4"/>
          <p:cNvSpPr txBox="1"/>
          <p:nvPr/>
        </p:nvSpPr>
        <p:spPr>
          <a:xfrm>
            <a:off x="769010" y="1586535"/>
            <a:ext cx="4808372"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Packaged within a Docker container that is</a:t>
            </a:r>
          </a:p>
        </p:txBody>
      </p:sp>
      <p:sp>
        <p:nvSpPr>
          <p:cNvPr id="5" name="object 5"/>
          <p:cNvSpPr txBox="1"/>
          <p:nvPr/>
        </p:nvSpPr>
        <p:spPr>
          <a:xfrm>
            <a:off x="1055522" y="1847138"/>
            <a:ext cx="3950589"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managed</a:t>
            </a:r>
            <a:r>
              <a:rPr sz="1800" spc="1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&amp;</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deployed</a:t>
            </a:r>
            <a:r>
              <a:rPr sz="1800" spc="25" dirty="0">
                <a:solidFill>
                  <a:srgbClr val="312D2A"/>
                </a:solidFill>
                <a:latin typeface="VRRWNG+Oracle Sans Tab Regular"/>
                <a:cs typeface="VRRWNG+Oracle Sans Tab Regular"/>
              </a:rPr>
              <a:t> </a:t>
            </a:r>
            <a:r>
              <a:rPr sz="1800" spc="15" dirty="0">
                <a:solidFill>
                  <a:srgbClr val="312D2A"/>
                </a:solidFill>
                <a:latin typeface="VRRWNG+Oracle Sans Tab Regular"/>
                <a:cs typeface="VRRWNG+Oracle Sans Tab Regular"/>
              </a:rPr>
              <a:t>via</a:t>
            </a:r>
            <a:r>
              <a:rPr sz="1800" spc="-1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Kubernetes</a:t>
            </a:r>
          </a:p>
        </p:txBody>
      </p:sp>
      <p:sp>
        <p:nvSpPr>
          <p:cNvPr id="6" name="object 6"/>
          <p:cNvSpPr txBox="1"/>
          <p:nvPr/>
        </p:nvSpPr>
        <p:spPr>
          <a:xfrm>
            <a:off x="769010" y="2183942"/>
            <a:ext cx="4878552"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HA is attained</a:t>
            </a:r>
            <a:r>
              <a:rPr sz="1800" spc="13" dirty="0">
                <a:solidFill>
                  <a:srgbClr val="312D2A"/>
                </a:solidFill>
                <a:latin typeface="VRRWNG+Oracle Sans Tab Regular"/>
                <a:cs typeface="VRRWNG+Oracle Sans Tab Regular"/>
              </a:rPr>
              <a:t> </a:t>
            </a:r>
            <a:r>
              <a:rPr sz="1800" spc="-14" dirty="0">
                <a:solidFill>
                  <a:srgbClr val="312D2A"/>
                </a:solidFill>
                <a:latin typeface="VRRWNG+Oracle Sans Tab Regular"/>
                <a:cs typeface="VRRWNG+Oracle Sans Tab Regular"/>
              </a:rPr>
              <a:t>by</a:t>
            </a:r>
            <a:r>
              <a:rPr sz="1800" dirty="0">
                <a:solidFill>
                  <a:srgbClr val="312D2A"/>
                </a:solidFill>
                <a:latin typeface="VRRWNG+Oracle Sans Tab Regular"/>
                <a:cs typeface="VRRWNG+Oracle Sans Tab Regular"/>
              </a:rPr>
              <a:t> running one container on</a:t>
            </a:r>
          </a:p>
        </p:txBody>
      </p:sp>
      <p:sp>
        <p:nvSpPr>
          <p:cNvPr id="7" name="object 7"/>
          <p:cNvSpPr txBox="1"/>
          <p:nvPr/>
        </p:nvSpPr>
        <p:spPr>
          <a:xfrm>
            <a:off x="7195439" y="2220309"/>
            <a:ext cx="901111" cy="390534"/>
          </a:xfrm>
          <a:prstGeom prst="rect">
            <a:avLst/>
          </a:prstGeom>
        </p:spPr>
        <p:txBody>
          <a:bodyPr vert="horz" wrap="square" lIns="0" tIns="0" rIns="0" bIns="0" rtlCol="0">
            <a:spAutoFit/>
          </a:bodyPr>
          <a:lstStyle/>
          <a:p>
            <a:pPr marL="147828" marR="0">
              <a:lnSpc>
                <a:spcPts val="1455"/>
              </a:lnSpc>
              <a:spcBef>
                <a:spcPts val="0"/>
              </a:spcBef>
              <a:spcAft>
                <a:spcPts val="0"/>
              </a:spcAft>
            </a:pPr>
            <a:r>
              <a:rPr sz="1100" dirty="0">
                <a:solidFill>
                  <a:srgbClr val="FCFBFA"/>
                </a:solidFill>
                <a:latin typeface="VRRWNG+Oracle Sans Tab Regular"/>
                <a:cs typeface="VRRWNG+Oracle Sans Tab Regular"/>
              </a:rPr>
              <a:t>Service</a:t>
            </a:r>
          </a:p>
          <a:p>
            <a:pPr marL="0" marR="0">
              <a:lnSpc>
                <a:spcPts val="1320"/>
              </a:lnSpc>
              <a:spcBef>
                <a:spcPts val="0"/>
              </a:spcBef>
              <a:spcAft>
                <a:spcPts val="0"/>
              </a:spcAft>
            </a:pPr>
            <a:r>
              <a:rPr sz="1100" dirty="0">
                <a:solidFill>
                  <a:srgbClr val="FCFBFA"/>
                </a:solidFill>
                <a:latin typeface="VRRWNG+Oracle Sans Tab Regular"/>
                <a:cs typeface="VRRWNG+Oracle Sans Tab Regular"/>
              </a:rPr>
              <a:t>Instance #1</a:t>
            </a:r>
          </a:p>
        </p:txBody>
      </p:sp>
      <p:sp>
        <p:nvSpPr>
          <p:cNvPr id="8" name="object 8"/>
          <p:cNvSpPr txBox="1"/>
          <p:nvPr/>
        </p:nvSpPr>
        <p:spPr>
          <a:xfrm>
            <a:off x="1055522" y="2444547"/>
            <a:ext cx="3666210"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each of three Management</a:t>
            </a:r>
            <a:r>
              <a:rPr sz="1800" spc="1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Nodes</a:t>
            </a:r>
          </a:p>
        </p:txBody>
      </p:sp>
      <p:sp>
        <p:nvSpPr>
          <p:cNvPr id="9" name="object 9"/>
          <p:cNvSpPr txBox="1"/>
          <p:nvPr/>
        </p:nvSpPr>
        <p:spPr>
          <a:xfrm>
            <a:off x="9928225" y="2425903"/>
            <a:ext cx="1072896" cy="42184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Management</a:t>
            </a:r>
          </a:p>
          <a:p>
            <a:pPr marL="208788" marR="0">
              <a:lnSpc>
                <a:spcPts val="1439"/>
              </a:lnSpc>
              <a:spcBef>
                <a:spcPts val="0"/>
              </a:spcBef>
              <a:spcAft>
                <a:spcPts val="0"/>
              </a:spcAft>
            </a:pPr>
            <a:r>
              <a:rPr sz="1200" dirty="0">
                <a:solidFill>
                  <a:srgbClr val="312D2A"/>
                </a:solidFill>
                <a:latin typeface="VRRWNG+Oracle Sans Tab Regular"/>
                <a:cs typeface="VRRWNG+Oracle Sans Tab Regular"/>
              </a:rPr>
              <a:t>Node</a:t>
            </a:r>
            <a:r>
              <a:rPr sz="1200" spc="13"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1</a:t>
            </a:r>
          </a:p>
        </p:txBody>
      </p:sp>
      <p:sp>
        <p:nvSpPr>
          <p:cNvPr id="10" name="object 10"/>
          <p:cNvSpPr txBox="1"/>
          <p:nvPr/>
        </p:nvSpPr>
        <p:spPr>
          <a:xfrm>
            <a:off x="769010" y="2781604"/>
            <a:ext cx="5092293"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RabbitMQ</a:t>
            </a:r>
            <a:r>
              <a:rPr sz="1800" spc="24"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is</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used</a:t>
            </a:r>
            <a:r>
              <a:rPr sz="1800" spc="17"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to communicate</a:t>
            </a:r>
            <a:r>
              <a:rPr sz="1800" spc="1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with other</a:t>
            </a:r>
          </a:p>
        </p:txBody>
      </p:sp>
      <p:sp>
        <p:nvSpPr>
          <p:cNvPr id="11" name="object 11"/>
          <p:cNvSpPr txBox="1"/>
          <p:nvPr/>
        </p:nvSpPr>
        <p:spPr>
          <a:xfrm>
            <a:off x="1055522" y="3042209"/>
            <a:ext cx="3943502"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microservices</a:t>
            </a:r>
            <a:r>
              <a:rPr sz="1800" spc="3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within the</a:t>
            </a:r>
            <a:r>
              <a:rPr sz="1800" spc="-13" dirty="0">
                <a:solidFill>
                  <a:srgbClr val="312D2A"/>
                </a:solidFill>
                <a:latin typeface="VRRWNG+Oracle Sans Tab Regular"/>
                <a:cs typeface="VRRWNG+Oracle Sans Tab Regular"/>
              </a:rPr>
              <a:t> </a:t>
            </a:r>
            <a:r>
              <a:rPr sz="1800" spc="17" dirty="0">
                <a:solidFill>
                  <a:srgbClr val="312D2A"/>
                </a:solidFill>
                <a:latin typeface="VRRWNG+Oracle Sans Tab Regular"/>
                <a:cs typeface="VRRWNG+Oracle Sans Tab Regular"/>
              </a:rPr>
              <a:t>PCA</a:t>
            </a:r>
            <a:r>
              <a:rPr sz="1800" dirty="0">
                <a:solidFill>
                  <a:srgbClr val="312D2A"/>
                </a:solidFill>
                <a:latin typeface="VRRWNG+Oracle Sans Tab Regular"/>
                <a:cs typeface="VRRWNG+Oracle Sans Tab Regular"/>
              </a:rPr>
              <a:t> system</a:t>
            </a:r>
          </a:p>
        </p:txBody>
      </p:sp>
      <p:sp>
        <p:nvSpPr>
          <p:cNvPr id="12" name="object 12"/>
          <p:cNvSpPr txBox="1"/>
          <p:nvPr/>
        </p:nvSpPr>
        <p:spPr>
          <a:xfrm>
            <a:off x="7195439" y="3023457"/>
            <a:ext cx="901111" cy="390534"/>
          </a:xfrm>
          <a:prstGeom prst="rect">
            <a:avLst/>
          </a:prstGeom>
        </p:spPr>
        <p:txBody>
          <a:bodyPr vert="horz" wrap="square" lIns="0" tIns="0" rIns="0" bIns="0" rtlCol="0">
            <a:spAutoFit/>
          </a:bodyPr>
          <a:lstStyle/>
          <a:p>
            <a:pPr marL="147828" marR="0">
              <a:lnSpc>
                <a:spcPts val="1455"/>
              </a:lnSpc>
              <a:spcBef>
                <a:spcPts val="0"/>
              </a:spcBef>
              <a:spcAft>
                <a:spcPts val="0"/>
              </a:spcAft>
            </a:pPr>
            <a:r>
              <a:rPr sz="1100" dirty="0">
                <a:solidFill>
                  <a:srgbClr val="FCFBFA"/>
                </a:solidFill>
                <a:latin typeface="VRRWNG+Oracle Sans Tab Regular"/>
                <a:cs typeface="VRRWNG+Oracle Sans Tab Regular"/>
              </a:rPr>
              <a:t>Service</a:t>
            </a:r>
          </a:p>
          <a:p>
            <a:pPr marL="0" marR="0">
              <a:lnSpc>
                <a:spcPts val="1320"/>
              </a:lnSpc>
              <a:spcBef>
                <a:spcPts val="0"/>
              </a:spcBef>
              <a:spcAft>
                <a:spcPts val="0"/>
              </a:spcAft>
            </a:pPr>
            <a:r>
              <a:rPr sz="1100" dirty="0">
                <a:solidFill>
                  <a:srgbClr val="FCFBFA"/>
                </a:solidFill>
                <a:latin typeface="VRRWNG+Oracle Sans Tab Regular"/>
                <a:cs typeface="VRRWNG+Oracle Sans Tab Regular"/>
              </a:rPr>
              <a:t>Instance #2</a:t>
            </a:r>
          </a:p>
        </p:txBody>
      </p:sp>
      <p:sp>
        <p:nvSpPr>
          <p:cNvPr id="13" name="object 13"/>
          <p:cNvSpPr txBox="1"/>
          <p:nvPr/>
        </p:nvSpPr>
        <p:spPr>
          <a:xfrm>
            <a:off x="9928225" y="3257117"/>
            <a:ext cx="1072896" cy="42184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Management</a:t>
            </a:r>
          </a:p>
          <a:p>
            <a:pPr marL="208788" marR="0">
              <a:lnSpc>
                <a:spcPts val="1440"/>
              </a:lnSpc>
              <a:spcBef>
                <a:spcPts val="0"/>
              </a:spcBef>
              <a:spcAft>
                <a:spcPts val="0"/>
              </a:spcAft>
            </a:pPr>
            <a:r>
              <a:rPr sz="1200" dirty="0">
                <a:solidFill>
                  <a:srgbClr val="312D2A"/>
                </a:solidFill>
                <a:latin typeface="VRRWNG+Oracle Sans Tab Regular"/>
                <a:cs typeface="VRRWNG+Oracle Sans Tab Regular"/>
              </a:rPr>
              <a:t>Node</a:t>
            </a:r>
            <a:r>
              <a:rPr sz="1200" spc="13"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2</a:t>
            </a:r>
          </a:p>
        </p:txBody>
      </p:sp>
      <p:sp>
        <p:nvSpPr>
          <p:cNvPr id="14" name="object 14"/>
          <p:cNvSpPr txBox="1"/>
          <p:nvPr/>
        </p:nvSpPr>
        <p:spPr>
          <a:xfrm>
            <a:off x="769010" y="3379012"/>
            <a:ext cx="3456889"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Loki used </a:t>
            </a:r>
            <a:r>
              <a:rPr sz="1800" spc="-26" dirty="0">
                <a:solidFill>
                  <a:srgbClr val="312D2A"/>
                </a:solidFill>
                <a:latin typeface="VRRWNG+Oracle Sans Tab Regular"/>
                <a:cs typeface="VRRWNG+Oracle Sans Tab Regular"/>
              </a:rPr>
              <a:t>for</a:t>
            </a:r>
            <a:r>
              <a:rPr sz="1800" spc="1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log aggregation</a:t>
            </a:r>
          </a:p>
        </p:txBody>
      </p:sp>
      <p:sp>
        <p:nvSpPr>
          <p:cNvPr id="15" name="object 15"/>
          <p:cNvSpPr txBox="1"/>
          <p:nvPr/>
        </p:nvSpPr>
        <p:spPr>
          <a:xfrm>
            <a:off x="769010" y="3715816"/>
            <a:ext cx="461314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Prometheus</a:t>
            </a:r>
            <a:r>
              <a:rPr sz="1800" spc="2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used </a:t>
            </a:r>
            <a:r>
              <a:rPr sz="1800" spc="-26" dirty="0">
                <a:solidFill>
                  <a:srgbClr val="312D2A"/>
                </a:solidFill>
                <a:latin typeface="VRRWNG+Oracle Sans Tab Regular"/>
                <a:cs typeface="VRRWNG+Oracle Sans Tab Regular"/>
              </a:rPr>
              <a:t>for</a:t>
            </a:r>
            <a:r>
              <a:rPr sz="1800" spc="1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statistics</a:t>
            </a:r>
            <a:r>
              <a:rPr sz="1800" spc="1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collection</a:t>
            </a:r>
          </a:p>
        </p:txBody>
      </p:sp>
      <p:sp>
        <p:nvSpPr>
          <p:cNvPr id="16" name="object 16"/>
          <p:cNvSpPr txBox="1"/>
          <p:nvPr/>
        </p:nvSpPr>
        <p:spPr>
          <a:xfrm>
            <a:off x="7195693" y="3854672"/>
            <a:ext cx="901111" cy="390534"/>
          </a:xfrm>
          <a:prstGeom prst="rect">
            <a:avLst/>
          </a:prstGeom>
        </p:spPr>
        <p:txBody>
          <a:bodyPr vert="horz" wrap="square" lIns="0" tIns="0" rIns="0" bIns="0" rtlCol="0">
            <a:spAutoFit/>
          </a:bodyPr>
          <a:lstStyle/>
          <a:p>
            <a:pPr marL="147827" marR="0">
              <a:lnSpc>
                <a:spcPts val="1455"/>
              </a:lnSpc>
              <a:spcBef>
                <a:spcPts val="0"/>
              </a:spcBef>
              <a:spcAft>
                <a:spcPts val="0"/>
              </a:spcAft>
            </a:pPr>
            <a:r>
              <a:rPr sz="1100" dirty="0">
                <a:solidFill>
                  <a:srgbClr val="FCFBFA"/>
                </a:solidFill>
                <a:latin typeface="VRRWNG+Oracle Sans Tab Regular"/>
                <a:cs typeface="VRRWNG+Oracle Sans Tab Regular"/>
              </a:rPr>
              <a:t>Service</a:t>
            </a:r>
          </a:p>
          <a:p>
            <a:pPr marL="0" marR="0">
              <a:lnSpc>
                <a:spcPts val="1320"/>
              </a:lnSpc>
              <a:spcBef>
                <a:spcPts val="0"/>
              </a:spcBef>
              <a:spcAft>
                <a:spcPts val="0"/>
              </a:spcAft>
            </a:pPr>
            <a:r>
              <a:rPr sz="1100" dirty="0">
                <a:solidFill>
                  <a:srgbClr val="FCFBFA"/>
                </a:solidFill>
                <a:latin typeface="VRRWNG+Oracle Sans Tab Regular"/>
                <a:cs typeface="VRRWNG+Oracle Sans Tab Regular"/>
              </a:rPr>
              <a:t>Instance #3</a:t>
            </a:r>
          </a:p>
        </p:txBody>
      </p:sp>
      <p:sp>
        <p:nvSpPr>
          <p:cNvPr id="17" name="object 17"/>
          <p:cNvSpPr txBox="1"/>
          <p:nvPr/>
        </p:nvSpPr>
        <p:spPr>
          <a:xfrm>
            <a:off x="9928225" y="4061409"/>
            <a:ext cx="1072896" cy="42184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Management</a:t>
            </a:r>
          </a:p>
          <a:p>
            <a:pPr marL="208788" marR="0">
              <a:lnSpc>
                <a:spcPts val="1439"/>
              </a:lnSpc>
              <a:spcBef>
                <a:spcPts val="0"/>
              </a:spcBef>
              <a:spcAft>
                <a:spcPts val="0"/>
              </a:spcAft>
            </a:pPr>
            <a:r>
              <a:rPr sz="1200" dirty="0">
                <a:solidFill>
                  <a:srgbClr val="312D2A"/>
                </a:solidFill>
                <a:latin typeface="VRRWNG+Oracle Sans Tab Regular"/>
                <a:cs typeface="VRRWNG+Oracle Sans Tab Regular"/>
              </a:rPr>
              <a:t>Node</a:t>
            </a:r>
            <a:r>
              <a:rPr sz="1200" spc="13"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3</a:t>
            </a:r>
          </a:p>
        </p:txBody>
      </p:sp>
      <p:sp>
        <p:nvSpPr>
          <p:cNvPr id="18" name="object 18"/>
          <p:cNvSpPr txBox="1"/>
          <p:nvPr/>
        </p:nvSpPr>
        <p:spPr>
          <a:xfrm>
            <a:off x="725119" y="6455365"/>
            <a:ext cx="304495" cy="204816"/>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8B8078"/>
                </a:solidFill>
                <a:latin typeface="VRRWNG+Oracle Sans Tab Regular"/>
                <a:cs typeface="VRRWNG+Oracle Sans Tab Regular"/>
              </a:rPr>
              <a:t>10</a:t>
            </a:r>
          </a:p>
        </p:txBody>
      </p:sp>
      <p:sp>
        <p:nvSpPr>
          <p:cNvPr id="19" name="object 19"/>
          <p:cNvSpPr txBox="1"/>
          <p:nvPr/>
        </p:nvSpPr>
        <p:spPr>
          <a:xfrm>
            <a:off x="1235659" y="6462070"/>
            <a:ext cx="2298776" cy="166712"/>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078"/>
                </a:solidFill>
                <a:latin typeface="VRRWNG+Oracle Sans Tab Regular"/>
                <a:cs typeface="VRRWNG+Oracle Sans Tab Regular"/>
              </a:rPr>
              <a:t>Copyright © 2023, </a:t>
            </a:r>
            <a:r>
              <a:rPr sz="1000" dirty="0" smtClean="0">
                <a:solidFill>
                  <a:srgbClr val="8B8078"/>
                </a:solidFill>
                <a:latin typeface="VRRWNG+Oracle Sans Tab Regular"/>
                <a:cs typeface="VRRWNG+Oracle Sans Tab Regular"/>
              </a:rPr>
              <a:t>Oracle</a:t>
            </a:r>
            <a:r>
              <a:rPr sz="1000" spc="27" dirty="0" smtClean="0">
                <a:solidFill>
                  <a:srgbClr val="8B8078"/>
                </a:solidFill>
                <a:latin typeface="VRRWNG+Oracle Sans Tab Regular"/>
                <a:cs typeface="VRRWNG+Oracle Sans Tab Regular"/>
              </a:rPr>
              <a:t> </a:t>
            </a:r>
            <a:r>
              <a:rPr sz="1000" dirty="0">
                <a:solidFill>
                  <a:srgbClr val="8B8078"/>
                </a:solidFill>
                <a:latin typeface="VRRWNG+Oracle Sans Tab Regular"/>
                <a:cs typeface="VRRWNG+Oracle Sans Tab Regular"/>
              </a:rPr>
              <a:t>Internal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8096" y="797966"/>
            <a:ext cx="5543651"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RSHRHP+Oracle Sans Bold"/>
                <a:cs typeface="RSHRHP+Oracle Sans Bold"/>
              </a:rPr>
              <a:t>Upgrades</a:t>
            </a:r>
            <a:r>
              <a:rPr sz="2400" b="1" spc="14" dirty="0">
                <a:solidFill>
                  <a:srgbClr val="312D2A"/>
                </a:solidFill>
                <a:latin typeface="RSHRHP+Oracle Sans Bold"/>
                <a:cs typeface="RSHRHP+Oracle Sans Bold"/>
              </a:rPr>
              <a:t> </a:t>
            </a:r>
            <a:r>
              <a:rPr sz="2400" b="1" dirty="0">
                <a:solidFill>
                  <a:srgbClr val="312D2A"/>
                </a:solidFill>
                <a:latin typeface="RSHRHP+Oracle Sans Bold"/>
                <a:cs typeface="RSHRHP+Oracle Sans Bold"/>
              </a:rPr>
              <a:t>- System</a:t>
            </a:r>
            <a:r>
              <a:rPr sz="2400" b="1" spc="12" dirty="0">
                <a:solidFill>
                  <a:srgbClr val="312D2A"/>
                </a:solidFill>
                <a:latin typeface="RSHRHP+Oracle Sans Bold"/>
                <a:cs typeface="RSHRHP+Oracle Sans Bold"/>
              </a:rPr>
              <a:t> </a:t>
            </a:r>
            <a:r>
              <a:rPr sz="2400" b="1" dirty="0">
                <a:solidFill>
                  <a:srgbClr val="312D2A"/>
                </a:solidFill>
                <a:latin typeface="RSHRHP+Oracle Sans Bold"/>
                <a:cs typeface="RSHRHP+Oracle Sans Bold"/>
              </a:rPr>
              <a:t>Platform</a:t>
            </a:r>
            <a:r>
              <a:rPr sz="2400" b="1" spc="16" dirty="0">
                <a:solidFill>
                  <a:srgbClr val="312D2A"/>
                </a:solidFill>
                <a:latin typeface="RSHRHP+Oracle Sans Bold"/>
                <a:cs typeface="RSHRHP+Oracle Sans Bold"/>
              </a:rPr>
              <a:t> </a:t>
            </a:r>
            <a:r>
              <a:rPr sz="2400" b="1" spc="12" dirty="0">
                <a:solidFill>
                  <a:srgbClr val="312D2A"/>
                </a:solidFill>
                <a:latin typeface="RSHRHP+Oracle Sans Bold"/>
                <a:cs typeface="RSHRHP+Oracle Sans Bold"/>
              </a:rPr>
              <a:t>Services</a:t>
            </a:r>
          </a:p>
        </p:txBody>
      </p:sp>
      <p:sp>
        <p:nvSpPr>
          <p:cNvPr id="4" name="object 4"/>
          <p:cNvSpPr txBox="1"/>
          <p:nvPr/>
        </p:nvSpPr>
        <p:spPr>
          <a:xfrm>
            <a:off x="6180074" y="1852853"/>
            <a:ext cx="5235320" cy="586282"/>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Upgrades</a:t>
            </a:r>
            <a:r>
              <a:rPr sz="1800" spc="34"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to micro-services</a:t>
            </a:r>
            <a:r>
              <a:rPr sz="1800" spc="3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done</a:t>
            </a:r>
            <a:r>
              <a:rPr sz="1800" spc="20" dirty="0">
                <a:solidFill>
                  <a:srgbClr val="312D2A"/>
                </a:solidFill>
                <a:latin typeface="VRRWNG+Oracle Sans Tab Regular"/>
                <a:cs typeface="VRRWNG+Oracle Sans Tab Regular"/>
              </a:rPr>
              <a:t> </a:t>
            </a:r>
            <a:r>
              <a:rPr sz="1800" spc="-14" dirty="0">
                <a:solidFill>
                  <a:srgbClr val="312D2A"/>
                </a:solidFill>
                <a:latin typeface="VRRWNG+Oracle Sans Tab Regular"/>
                <a:cs typeface="VRRWNG+Oracle Sans Tab Regular"/>
              </a:rPr>
              <a:t>by</a:t>
            </a:r>
            <a:r>
              <a:rPr sz="1800" dirty="0">
                <a:solidFill>
                  <a:srgbClr val="312D2A"/>
                </a:solidFill>
                <a:latin typeface="VRRWNG+Oracle Sans Tab Regular"/>
                <a:cs typeface="VRRWNG+Oracle Sans Tab Regular"/>
              </a:rPr>
              <a:t> deploying</a:t>
            </a:r>
          </a:p>
          <a:p>
            <a:pPr marL="286511" marR="0">
              <a:lnSpc>
                <a:spcPts val="1944"/>
              </a:lnSpc>
              <a:spcBef>
                <a:spcPts val="0"/>
              </a:spcBef>
              <a:spcAft>
                <a:spcPts val="0"/>
              </a:spcAft>
            </a:pPr>
            <a:r>
              <a:rPr sz="1800" dirty="0">
                <a:solidFill>
                  <a:srgbClr val="312D2A"/>
                </a:solidFill>
                <a:latin typeface="VRRWNG+Oracle Sans Tab Regular"/>
                <a:cs typeface="VRRWNG+Oracle Sans Tab Regular"/>
              </a:rPr>
              <a:t>newer</a:t>
            </a:r>
            <a:r>
              <a:rPr sz="1800" spc="-12"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version to the registry</a:t>
            </a:r>
          </a:p>
        </p:txBody>
      </p:sp>
      <p:sp>
        <p:nvSpPr>
          <p:cNvPr id="5" name="object 5"/>
          <p:cNvSpPr txBox="1"/>
          <p:nvPr/>
        </p:nvSpPr>
        <p:spPr>
          <a:xfrm>
            <a:off x="6180074" y="2346629"/>
            <a:ext cx="4671670" cy="833551"/>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Kubernetes</a:t>
            </a:r>
            <a:r>
              <a:rPr sz="1800" spc="2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determines</a:t>
            </a:r>
            <a:r>
              <a:rPr sz="1800" spc="14"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when</a:t>
            </a:r>
            <a:r>
              <a:rPr sz="1800" spc="-2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and how</a:t>
            </a:r>
            <a:r>
              <a:rPr sz="1800" spc="-13"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to</a:t>
            </a:r>
          </a:p>
          <a:p>
            <a:pPr marL="286511" marR="0">
              <a:lnSpc>
                <a:spcPts val="1944"/>
              </a:lnSpc>
              <a:spcBef>
                <a:spcPts val="0"/>
              </a:spcBef>
              <a:spcAft>
                <a:spcPts val="0"/>
              </a:spcAft>
            </a:pPr>
            <a:r>
              <a:rPr sz="1800" dirty="0">
                <a:solidFill>
                  <a:srgbClr val="312D2A"/>
                </a:solidFill>
                <a:latin typeface="VRRWNG+Oracle Sans Tab Regular"/>
                <a:cs typeface="VRRWNG+Oracle Sans Tab Regular"/>
              </a:rPr>
              <a:t>replace</a:t>
            </a:r>
            <a:r>
              <a:rPr sz="1800" spc="2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older</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apps</a:t>
            </a:r>
          </a:p>
          <a:p>
            <a:pPr marL="0" marR="0">
              <a:lnSpc>
                <a:spcPts val="1947"/>
              </a:lnSpc>
              <a:spcBef>
                <a:spcPts val="5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Rollback</a:t>
            </a:r>
            <a:r>
              <a:rPr sz="1800" spc="1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built</a:t>
            </a:r>
            <a:r>
              <a:rPr sz="1800" spc="1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into Kubernetes</a:t>
            </a:r>
          </a:p>
        </p:txBody>
      </p:sp>
      <p:sp>
        <p:nvSpPr>
          <p:cNvPr id="6" name="object 6"/>
          <p:cNvSpPr txBox="1"/>
          <p:nvPr/>
        </p:nvSpPr>
        <p:spPr>
          <a:xfrm>
            <a:off x="2296922" y="2711247"/>
            <a:ext cx="728700"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spc="-19" dirty="0">
                <a:solidFill>
                  <a:srgbClr val="FCFBFA"/>
                </a:solidFill>
                <a:latin typeface="VRRWNG+Oracle Sans Tab Regular"/>
                <a:cs typeface="VRRWNG+Oracle Sans Tab Regular"/>
              </a:rPr>
              <a:t>PAAS</a:t>
            </a:r>
          </a:p>
        </p:txBody>
      </p:sp>
      <p:sp>
        <p:nvSpPr>
          <p:cNvPr id="7" name="object 7"/>
          <p:cNvSpPr txBox="1"/>
          <p:nvPr/>
        </p:nvSpPr>
        <p:spPr>
          <a:xfrm>
            <a:off x="2190623" y="3500678"/>
            <a:ext cx="931240"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FCFBFA"/>
                </a:solidFill>
                <a:latin typeface="VRRWNG+Oracle Sans Tab Regular"/>
                <a:cs typeface="VRRWNG+Oracle Sans Tab Regular"/>
              </a:rPr>
              <a:t>OCI</a:t>
            </a:r>
            <a:r>
              <a:rPr sz="1800" spc="16" dirty="0">
                <a:solidFill>
                  <a:srgbClr val="FCFBFA"/>
                </a:solidFill>
                <a:latin typeface="VRRWNG+Oracle Sans Tab Regular"/>
                <a:cs typeface="VRRWNG+Oracle Sans Tab Regular"/>
              </a:rPr>
              <a:t> </a:t>
            </a:r>
            <a:r>
              <a:rPr sz="1800" dirty="0">
                <a:solidFill>
                  <a:srgbClr val="FCFBFA"/>
                </a:solidFill>
                <a:latin typeface="VRRWNG+Oracle Sans Tab Regular"/>
                <a:cs typeface="VRRWNG+Oracle Sans Tab Regular"/>
              </a:rPr>
              <a:t>API</a:t>
            </a:r>
          </a:p>
        </p:txBody>
      </p:sp>
      <p:sp>
        <p:nvSpPr>
          <p:cNvPr id="8" name="object 8"/>
          <p:cNvSpPr txBox="1"/>
          <p:nvPr/>
        </p:nvSpPr>
        <p:spPr>
          <a:xfrm>
            <a:off x="6180074" y="3763695"/>
            <a:ext cx="5326379" cy="1080058"/>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spc="-23" dirty="0">
                <a:solidFill>
                  <a:srgbClr val="312D2A"/>
                </a:solidFill>
                <a:latin typeface="VRRWNG+Oracle Sans Tab Regular"/>
                <a:cs typeface="VRRWNG+Oracle Sans Tab Regular"/>
              </a:rPr>
              <a:t>OS,</a:t>
            </a:r>
            <a:r>
              <a:rPr sz="1800" spc="2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kernel,</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and </a:t>
            </a:r>
            <a:r>
              <a:rPr sz="1800" spc="19" dirty="0">
                <a:solidFill>
                  <a:srgbClr val="312D2A"/>
                </a:solidFill>
                <a:latin typeface="VRRWNG+Oracle Sans Tab Regular"/>
                <a:cs typeface="VRRWNG+Oracle Sans Tab Regular"/>
              </a:rPr>
              <a:t>PCA</a:t>
            </a:r>
            <a:r>
              <a:rPr sz="1800" dirty="0">
                <a:solidFill>
                  <a:srgbClr val="312D2A"/>
                </a:solidFill>
                <a:latin typeface="VRRWNG+Oracle Sans Tab Regular"/>
                <a:cs typeface="VRRWNG+Oracle Sans Tab Regular"/>
              </a:rPr>
              <a:t> L1 stack updated</a:t>
            </a:r>
            <a:r>
              <a:rPr sz="1800" spc="22"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with yum</a:t>
            </a:r>
          </a:p>
          <a:p>
            <a:pPr marL="0" marR="0">
              <a:lnSpc>
                <a:spcPts val="1944"/>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spc="-47" dirty="0">
                <a:solidFill>
                  <a:srgbClr val="312D2A"/>
                </a:solidFill>
                <a:latin typeface="VRRWNG+Oracle Sans Tab Regular"/>
                <a:cs typeface="VRRWNG+Oracle Sans Tab Regular"/>
              </a:rPr>
              <a:t>Yum</a:t>
            </a:r>
            <a:r>
              <a:rPr sz="1800" spc="54" dirty="0">
                <a:solidFill>
                  <a:srgbClr val="312D2A"/>
                </a:solidFill>
                <a:latin typeface="VRRWNG+Oracle Sans Tab Regular"/>
                <a:cs typeface="VRRWNG+Oracle Sans Tab Regular"/>
              </a:rPr>
              <a:t> </a:t>
            </a:r>
            <a:r>
              <a:rPr sz="1800" spc="-14" dirty="0">
                <a:solidFill>
                  <a:srgbClr val="312D2A"/>
                </a:solidFill>
                <a:latin typeface="VRRWNG+Oracle Sans Tab Regular"/>
                <a:cs typeface="VRRWNG+Oracle Sans Tab Regular"/>
              </a:rPr>
              <a:t>repo</a:t>
            </a:r>
            <a:r>
              <a:rPr sz="1800" spc="1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managed </a:t>
            </a:r>
            <a:r>
              <a:rPr sz="1800" spc="-14" dirty="0">
                <a:solidFill>
                  <a:srgbClr val="312D2A"/>
                </a:solidFill>
                <a:latin typeface="VRRWNG+Oracle Sans Tab Regular"/>
                <a:cs typeface="VRRWNG+Oracle Sans Tab Regular"/>
              </a:rPr>
              <a:t>by</a:t>
            </a:r>
            <a:r>
              <a:rPr sz="1800" spc="3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pca-upgrader</a:t>
            </a:r>
          </a:p>
          <a:p>
            <a:pPr marL="0" marR="0">
              <a:lnSpc>
                <a:spcPts val="1944"/>
              </a:lnSpc>
              <a:spcBef>
                <a:spcPts val="5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spc="-11" dirty="0">
                <a:solidFill>
                  <a:srgbClr val="312D2A"/>
                </a:solidFill>
                <a:latin typeface="VRRWNG+Oracle Sans Tab Regular"/>
                <a:cs typeface="VRRWNG+Oracle Sans Tab Regular"/>
              </a:rPr>
              <a:t>Firmware</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upgrades</a:t>
            </a:r>
            <a:r>
              <a:rPr sz="1800" spc="3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can be synchronized</a:t>
            </a:r>
            <a:r>
              <a:rPr sz="1800" spc="-1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with</a:t>
            </a:r>
          </a:p>
          <a:p>
            <a:pPr marL="286511" marR="0">
              <a:lnSpc>
                <a:spcPts val="1944"/>
              </a:lnSpc>
              <a:spcBef>
                <a:spcPts val="0"/>
              </a:spcBef>
              <a:spcAft>
                <a:spcPts val="0"/>
              </a:spcAft>
            </a:pPr>
            <a:r>
              <a:rPr sz="1800" dirty="0">
                <a:solidFill>
                  <a:srgbClr val="312D2A"/>
                </a:solidFill>
                <a:latin typeface="VRRWNG+Oracle Sans Tab Regular"/>
                <a:cs typeface="VRRWNG+Oracle Sans Tab Regular"/>
              </a:rPr>
              <a:t>OS</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upgrades</a:t>
            </a:r>
            <a:r>
              <a:rPr sz="1800" spc="3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to minimize</a:t>
            </a:r>
            <a:r>
              <a:rPr sz="1800" spc="1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reboots</a:t>
            </a:r>
          </a:p>
        </p:txBody>
      </p:sp>
      <p:sp>
        <p:nvSpPr>
          <p:cNvPr id="9" name="object 9"/>
          <p:cNvSpPr txBox="1"/>
          <p:nvPr/>
        </p:nvSpPr>
        <p:spPr>
          <a:xfrm>
            <a:off x="1268272" y="4310177"/>
            <a:ext cx="2773527" cy="1128826"/>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FCFBFA"/>
                </a:solidFill>
                <a:latin typeface="VRRWNG+Oracle Sans Tab Regular"/>
                <a:cs typeface="VRRWNG+Oracle Sans Tab Regular"/>
              </a:rPr>
              <a:t>Kubernetes</a:t>
            </a:r>
            <a:r>
              <a:rPr sz="1800" spc="29" dirty="0">
                <a:solidFill>
                  <a:srgbClr val="FCFBFA"/>
                </a:solidFill>
                <a:latin typeface="VRRWNG+Oracle Sans Tab Regular"/>
                <a:cs typeface="VRRWNG+Oracle Sans Tab Regular"/>
              </a:rPr>
              <a:t> </a:t>
            </a:r>
            <a:r>
              <a:rPr sz="1800" dirty="0">
                <a:solidFill>
                  <a:srgbClr val="FCFBFA"/>
                </a:solidFill>
                <a:latin typeface="VRRWNG+Oracle Sans Tab Regular"/>
                <a:cs typeface="VRRWNG+Oracle Sans Tab Regular"/>
              </a:rPr>
              <a:t>Management</a:t>
            </a:r>
          </a:p>
          <a:p>
            <a:pPr marL="95961" marR="0">
              <a:lnSpc>
                <a:spcPts val="2372"/>
              </a:lnSpc>
              <a:spcBef>
                <a:spcPts val="3843"/>
              </a:spcBef>
              <a:spcAft>
                <a:spcPts val="0"/>
              </a:spcAft>
            </a:pPr>
            <a:r>
              <a:rPr sz="1800" spc="-11" dirty="0">
                <a:solidFill>
                  <a:srgbClr val="FCFBFA"/>
                </a:solidFill>
                <a:latin typeface="VRRWNG+Oracle Sans Tab Regular"/>
                <a:cs typeface="VRRWNG+Oracle Sans Tab Regular"/>
              </a:rPr>
              <a:t>Hardware</a:t>
            </a:r>
            <a:r>
              <a:rPr sz="1800" spc="11" dirty="0">
                <a:solidFill>
                  <a:srgbClr val="FCFBFA"/>
                </a:solidFill>
                <a:latin typeface="VRRWNG+Oracle Sans Tab Regular"/>
                <a:cs typeface="VRRWNG+Oracle Sans Tab Regular"/>
              </a:rPr>
              <a:t> </a:t>
            </a:r>
            <a:r>
              <a:rPr sz="1800" dirty="0">
                <a:solidFill>
                  <a:srgbClr val="FCFBFA"/>
                </a:solidFill>
                <a:latin typeface="VRRWNG+Oracle Sans Tab Regular"/>
                <a:cs typeface="VRRWNG+Oracle Sans Tab Regular"/>
              </a:rPr>
              <a:t>Management</a:t>
            </a:r>
          </a:p>
        </p:txBody>
      </p:sp>
      <p:sp>
        <p:nvSpPr>
          <p:cNvPr id="10" name="object 10"/>
          <p:cNvSpPr txBox="1"/>
          <p:nvPr/>
        </p:nvSpPr>
        <p:spPr>
          <a:xfrm>
            <a:off x="6180074" y="4750939"/>
            <a:ext cx="5199445" cy="586844"/>
          </a:xfrm>
          <a:prstGeom prst="rect">
            <a:avLst/>
          </a:prstGeom>
        </p:spPr>
        <p:txBody>
          <a:bodyPr vert="horz" wrap="square" lIns="0" tIns="0" rIns="0" bIns="0" rtlCol="0">
            <a:spAutoFit/>
          </a:bodyPr>
          <a:lstStyle/>
          <a:p>
            <a:pPr marL="0" marR="0">
              <a:lnSpc>
                <a:spcPts val="2375"/>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spc="-11" dirty="0">
                <a:solidFill>
                  <a:srgbClr val="312D2A"/>
                </a:solidFill>
                <a:latin typeface="VRRWNG+Oracle Sans Tab Regular"/>
                <a:cs typeface="VRRWNG+Oracle Sans Tab Regular"/>
              </a:rPr>
              <a:t>Firmware</a:t>
            </a:r>
            <a:r>
              <a:rPr sz="1800" spc="12"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HMP and</a:t>
            </a:r>
            <a:r>
              <a:rPr sz="1800" spc="-1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OS</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modules</a:t>
            </a:r>
            <a:r>
              <a:rPr sz="1800" spc="2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can always be</a:t>
            </a:r>
          </a:p>
          <a:p>
            <a:pPr marL="286511" marR="0">
              <a:lnSpc>
                <a:spcPts val="1945"/>
              </a:lnSpc>
              <a:spcBef>
                <a:spcPts val="0"/>
              </a:spcBef>
              <a:spcAft>
                <a:spcPts val="0"/>
              </a:spcAft>
            </a:pPr>
            <a:r>
              <a:rPr sz="1800" dirty="0">
                <a:solidFill>
                  <a:srgbClr val="312D2A"/>
                </a:solidFill>
                <a:latin typeface="VRRWNG+Oracle Sans Tab Regular"/>
                <a:cs typeface="VRRWNG+Oracle Sans Tab Regular"/>
              </a:rPr>
              <a:t>on the</a:t>
            </a:r>
            <a:r>
              <a:rPr sz="1800" spc="-13"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same version</a:t>
            </a:r>
          </a:p>
        </p:txBody>
      </p:sp>
      <p:sp>
        <p:nvSpPr>
          <p:cNvPr id="11" name="object 11"/>
          <p:cNvSpPr txBox="1"/>
          <p:nvPr/>
        </p:nvSpPr>
        <p:spPr>
          <a:xfrm>
            <a:off x="6180074" y="5245278"/>
            <a:ext cx="5156531" cy="586308"/>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Unified</a:t>
            </a:r>
            <a:r>
              <a:rPr sz="1800" spc="1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utility</a:t>
            </a:r>
            <a:r>
              <a:rPr sz="1800" spc="22"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simplifies</a:t>
            </a:r>
            <a:r>
              <a:rPr sz="1800" spc="4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patching </a:t>
            </a:r>
            <a:r>
              <a:rPr sz="1800" spc="-26" dirty="0">
                <a:solidFill>
                  <a:srgbClr val="312D2A"/>
                </a:solidFill>
                <a:latin typeface="VRRWNG+Oracle Sans Tab Regular"/>
                <a:cs typeface="VRRWNG+Oracle Sans Tab Regular"/>
              </a:rPr>
              <a:t>for</a:t>
            </a:r>
            <a:r>
              <a:rPr sz="1800" spc="1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Platinum</a:t>
            </a:r>
          </a:p>
          <a:p>
            <a:pPr marL="286511" marR="0">
              <a:lnSpc>
                <a:spcPts val="1944"/>
              </a:lnSpc>
              <a:spcBef>
                <a:spcPts val="0"/>
              </a:spcBef>
              <a:spcAft>
                <a:spcPts val="0"/>
              </a:spcAft>
            </a:pPr>
            <a:r>
              <a:rPr sz="1800" dirty="0">
                <a:solidFill>
                  <a:srgbClr val="312D2A"/>
                </a:solidFill>
                <a:latin typeface="VRRWNG+Oracle Sans Tab Regular"/>
                <a:cs typeface="VRRWNG+Oracle Sans Tab Regular"/>
              </a:rPr>
              <a:t>and PCC</a:t>
            </a:r>
          </a:p>
        </p:txBody>
      </p:sp>
      <p:sp>
        <p:nvSpPr>
          <p:cNvPr id="12" name="object 12"/>
          <p:cNvSpPr txBox="1"/>
          <p:nvPr/>
        </p:nvSpPr>
        <p:spPr>
          <a:xfrm>
            <a:off x="762000" y="6535064"/>
            <a:ext cx="289560" cy="188747"/>
          </a:xfrm>
          <a:prstGeom prst="rect">
            <a:avLst/>
          </a:prstGeom>
        </p:spPr>
        <p:txBody>
          <a:bodyPr vert="horz" wrap="square" lIns="0" tIns="0" rIns="0" bIns="0" rtlCol="0">
            <a:spAutoFit/>
          </a:bodyPr>
          <a:lstStyle/>
          <a:p>
            <a:pPr marL="0" marR="0">
              <a:lnSpc>
                <a:spcPts val="1186"/>
              </a:lnSpc>
              <a:spcBef>
                <a:spcPts val="0"/>
              </a:spcBef>
              <a:spcAft>
                <a:spcPts val="0"/>
              </a:spcAft>
            </a:pPr>
            <a:r>
              <a:rPr sz="900" dirty="0">
                <a:solidFill>
                  <a:srgbClr val="8B8580"/>
                </a:solidFill>
                <a:latin typeface="VRRWNG+Oracle Sans Tab Regular"/>
                <a:cs typeface="VRRWNG+Oracle Sans Tab Regular"/>
              </a:rPr>
              <a:t>11</a:t>
            </a:r>
          </a:p>
        </p:txBody>
      </p:sp>
      <p:sp>
        <p:nvSpPr>
          <p:cNvPr id="13" name="object 13"/>
          <p:cNvSpPr txBox="1"/>
          <p:nvPr/>
        </p:nvSpPr>
        <p:spPr>
          <a:xfrm>
            <a:off x="1128064" y="6535064"/>
            <a:ext cx="1645374"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627024"/>
            <a:ext cx="6512968"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User Interfaces</a:t>
            </a:r>
            <a:r>
              <a:rPr sz="2400" b="1" spc="10" dirty="0">
                <a:solidFill>
                  <a:srgbClr val="312D2A"/>
                </a:solidFill>
                <a:latin typeface="FBQLWK+Oracle Sans Tab Bold"/>
                <a:cs typeface="FBQLWK+Oracle Sans Tab Bold"/>
              </a:rPr>
              <a:t> </a:t>
            </a:r>
            <a:r>
              <a:rPr sz="2400" b="1" dirty="0">
                <a:solidFill>
                  <a:srgbClr val="312D2A"/>
                </a:solidFill>
                <a:latin typeface="FBQLWK+Oracle Sans Tab Bold"/>
                <a:cs typeface="FBQLWK+Oracle Sans Tab Bold"/>
              </a:rPr>
              <a:t>and</a:t>
            </a:r>
            <a:r>
              <a:rPr sz="2400" b="1" spc="-16" dirty="0">
                <a:solidFill>
                  <a:srgbClr val="312D2A"/>
                </a:solidFill>
                <a:latin typeface="FBQLWK+Oracle Sans Tab Bold"/>
                <a:cs typeface="FBQLWK+Oracle Sans Tab Bold"/>
              </a:rPr>
              <a:t> </a:t>
            </a:r>
            <a:r>
              <a:rPr sz="2400" b="1" spc="11" dirty="0">
                <a:solidFill>
                  <a:srgbClr val="312D2A"/>
                </a:solidFill>
                <a:latin typeface="FBQLWK+Oracle Sans Tab Bold"/>
                <a:cs typeface="FBQLWK+Oracle Sans Tab Bold"/>
              </a:rPr>
              <a:t>Service</a:t>
            </a:r>
            <a:r>
              <a:rPr sz="2400" b="1" dirty="0">
                <a:solidFill>
                  <a:srgbClr val="312D2A"/>
                </a:solidFill>
                <a:latin typeface="FBQLWK+Oracle Sans Tab Bold"/>
                <a:cs typeface="FBQLWK+Oracle Sans Tab Bold"/>
              </a:rPr>
              <a:t> Communication</a:t>
            </a:r>
          </a:p>
        </p:txBody>
      </p:sp>
      <p:sp>
        <p:nvSpPr>
          <p:cNvPr id="4" name="object 4"/>
          <p:cNvSpPr txBox="1"/>
          <p:nvPr/>
        </p:nvSpPr>
        <p:spPr>
          <a:xfrm>
            <a:off x="4688078" y="1736705"/>
            <a:ext cx="1565163"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Service </a:t>
            </a:r>
            <a:r>
              <a:rPr sz="1600" spc="-10" dirty="0">
                <a:solidFill>
                  <a:srgbClr val="312D2A"/>
                </a:solidFill>
                <a:latin typeface="VRRWNG+Oracle Sans Tab Regular"/>
                <a:cs typeface="VRRWNG+Oracle Sans Tab Regular"/>
              </a:rPr>
              <a:t>Enclave</a:t>
            </a:r>
          </a:p>
        </p:txBody>
      </p:sp>
      <p:sp>
        <p:nvSpPr>
          <p:cNvPr id="5" name="object 5"/>
          <p:cNvSpPr txBox="1"/>
          <p:nvPr/>
        </p:nvSpPr>
        <p:spPr>
          <a:xfrm>
            <a:off x="7393559" y="1735889"/>
            <a:ext cx="1797891"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312D2A"/>
                </a:solidFill>
                <a:latin typeface="VRRWNG+Oracle Sans Tab Regular"/>
                <a:cs typeface="VRRWNG+Oracle Sans Tab Regular"/>
              </a:rPr>
              <a:t>Customer</a:t>
            </a:r>
            <a:r>
              <a:rPr sz="1600" spc="2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Enclave</a:t>
            </a:r>
          </a:p>
        </p:txBody>
      </p:sp>
      <p:sp>
        <p:nvSpPr>
          <p:cNvPr id="6" name="object 6"/>
          <p:cNvSpPr txBox="1"/>
          <p:nvPr/>
        </p:nvSpPr>
        <p:spPr>
          <a:xfrm>
            <a:off x="5028311" y="2100319"/>
            <a:ext cx="88614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JET UI</a:t>
            </a:r>
          </a:p>
        </p:txBody>
      </p:sp>
      <p:sp>
        <p:nvSpPr>
          <p:cNvPr id="7" name="object 7"/>
          <p:cNvSpPr txBox="1"/>
          <p:nvPr/>
        </p:nvSpPr>
        <p:spPr>
          <a:xfrm>
            <a:off x="7849235" y="2100066"/>
            <a:ext cx="88614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JET UI</a:t>
            </a:r>
          </a:p>
        </p:txBody>
      </p:sp>
      <p:sp>
        <p:nvSpPr>
          <p:cNvPr id="8" name="object 8"/>
          <p:cNvSpPr txBox="1"/>
          <p:nvPr/>
        </p:nvSpPr>
        <p:spPr>
          <a:xfrm>
            <a:off x="4080637" y="3049530"/>
            <a:ext cx="590229" cy="357309"/>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312D2A"/>
                </a:solidFill>
                <a:latin typeface="VRRWNG+Oracle Sans Tab Regular"/>
                <a:cs typeface="VRRWNG+Oracle Sans Tab Regular"/>
              </a:rPr>
              <a:t>Apache</a:t>
            </a:r>
          </a:p>
          <a:p>
            <a:pPr marL="0" marR="0">
              <a:lnSpc>
                <a:spcPts val="1200"/>
              </a:lnSpc>
              <a:spcBef>
                <a:spcPts val="0"/>
              </a:spcBef>
              <a:spcAft>
                <a:spcPts val="0"/>
              </a:spcAft>
            </a:pPr>
            <a:r>
              <a:rPr sz="1000" dirty="0">
                <a:solidFill>
                  <a:srgbClr val="312D2A"/>
                </a:solidFill>
                <a:latin typeface="VRRWNG+Oracle Sans Tab Regular"/>
                <a:cs typeface="VRRWNG+Oracle Sans Tab Regular"/>
              </a:rPr>
              <a:t>Tomcat</a:t>
            </a:r>
          </a:p>
        </p:txBody>
      </p:sp>
      <p:sp>
        <p:nvSpPr>
          <p:cNvPr id="9" name="object 9"/>
          <p:cNvSpPr txBox="1"/>
          <p:nvPr/>
        </p:nvSpPr>
        <p:spPr>
          <a:xfrm>
            <a:off x="6904355" y="3065985"/>
            <a:ext cx="589808" cy="357779"/>
          </a:xfrm>
          <a:prstGeom prst="rect">
            <a:avLst/>
          </a:prstGeom>
        </p:spPr>
        <p:txBody>
          <a:bodyPr vert="horz" wrap="square" lIns="0" tIns="0" rIns="0" bIns="0" rtlCol="0">
            <a:spAutoFit/>
          </a:bodyPr>
          <a:lstStyle/>
          <a:p>
            <a:pPr marL="0" marR="0">
              <a:lnSpc>
                <a:spcPts val="1315"/>
              </a:lnSpc>
              <a:spcBef>
                <a:spcPts val="0"/>
              </a:spcBef>
              <a:spcAft>
                <a:spcPts val="0"/>
              </a:spcAft>
            </a:pPr>
            <a:r>
              <a:rPr sz="1000" dirty="0">
                <a:solidFill>
                  <a:srgbClr val="312D2A"/>
                </a:solidFill>
                <a:latin typeface="VRRWNG+Oracle Sans Tab Regular"/>
                <a:cs typeface="VRRWNG+Oracle Sans Tab Regular"/>
              </a:rPr>
              <a:t>Apache</a:t>
            </a:r>
          </a:p>
          <a:p>
            <a:pPr marL="0" marR="0">
              <a:lnSpc>
                <a:spcPts val="1202"/>
              </a:lnSpc>
              <a:spcBef>
                <a:spcPts val="0"/>
              </a:spcBef>
              <a:spcAft>
                <a:spcPts val="0"/>
              </a:spcAft>
            </a:pPr>
            <a:r>
              <a:rPr sz="1000" dirty="0">
                <a:solidFill>
                  <a:srgbClr val="312D2A"/>
                </a:solidFill>
                <a:latin typeface="VRRWNG+Oracle Sans Tab Regular"/>
                <a:cs typeface="VRRWNG+Oracle Sans Tab Regular"/>
              </a:rPr>
              <a:t>Tomcat</a:t>
            </a:r>
          </a:p>
        </p:txBody>
      </p:sp>
      <p:sp>
        <p:nvSpPr>
          <p:cNvPr id="10" name="object 10"/>
          <p:cNvSpPr txBox="1"/>
          <p:nvPr/>
        </p:nvSpPr>
        <p:spPr>
          <a:xfrm>
            <a:off x="4949952" y="3118999"/>
            <a:ext cx="1058082" cy="204816"/>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FCFBFA"/>
                </a:solidFill>
                <a:latin typeface="VRRWNG+Oracle Sans Tab Regular"/>
                <a:cs typeface="VRRWNG+Oracle Sans Tab Regular"/>
              </a:rPr>
              <a:t>Java</a:t>
            </a:r>
            <a:r>
              <a:rPr sz="1000" spc="15" dirty="0">
                <a:solidFill>
                  <a:srgbClr val="FCFBFA"/>
                </a:solidFill>
                <a:latin typeface="VRRWNG+Oracle Sans Tab Regular"/>
                <a:cs typeface="VRRWNG+Oracle Sans Tab Regular"/>
              </a:rPr>
              <a:t> </a:t>
            </a:r>
            <a:r>
              <a:rPr sz="1000" dirty="0">
                <a:solidFill>
                  <a:srgbClr val="FCFBFA"/>
                </a:solidFill>
                <a:latin typeface="VRRWNG+Oracle Sans Tab Regular"/>
                <a:cs typeface="VRRWNG+Oracle Sans Tab Regular"/>
              </a:rPr>
              <a:t>Thin Layer</a:t>
            </a:r>
          </a:p>
        </p:txBody>
      </p:sp>
      <p:sp>
        <p:nvSpPr>
          <p:cNvPr id="11" name="object 11"/>
          <p:cNvSpPr txBox="1"/>
          <p:nvPr/>
        </p:nvSpPr>
        <p:spPr>
          <a:xfrm>
            <a:off x="7753477" y="3121793"/>
            <a:ext cx="1058081" cy="204816"/>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FCFBFA"/>
                </a:solidFill>
                <a:latin typeface="VRRWNG+Oracle Sans Tab Regular"/>
                <a:cs typeface="VRRWNG+Oracle Sans Tab Regular"/>
              </a:rPr>
              <a:t>Java</a:t>
            </a:r>
            <a:r>
              <a:rPr sz="1000" spc="15" dirty="0">
                <a:solidFill>
                  <a:srgbClr val="FCFBFA"/>
                </a:solidFill>
                <a:latin typeface="VRRWNG+Oracle Sans Tab Regular"/>
                <a:cs typeface="VRRWNG+Oracle Sans Tab Regular"/>
              </a:rPr>
              <a:t> </a:t>
            </a:r>
            <a:r>
              <a:rPr sz="1000" dirty="0">
                <a:solidFill>
                  <a:srgbClr val="FCFBFA"/>
                </a:solidFill>
                <a:latin typeface="VRRWNG+Oracle Sans Tab Regular"/>
                <a:cs typeface="VRRWNG+Oracle Sans Tab Regular"/>
              </a:rPr>
              <a:t>Thin Layer</a:t>
            </a:r>
          </a:p>
        </p:txBody>
      </p:sp>
      <p:sp>
        <p:nvSpPr>
          <p:cNvPr id="12" name="object 12"/>
          <p:cNvSpPr txBox="1"/>
          <p:nvPr/>
        </p:nvSpPr>
        <p:spPr>
          <a:xfrm>
            <a:off x="10116312" y="3334562"/>
            <a:ext cx="983818" cy="613968"/>
          </a:xfrm>
          <a:prstGeom prst="rect">
            <a:avLst/>
          </a:prstGeom>
        </p:spPr>
        <p:txBody>
          <a:bodyPr vert="horz" wrap="square" lIns="0" tIns="0" rIns="0" bIns="0" rtlCol="0">
            <a:spAutoFit/>
          </a:bodyPr>
          <a:lstStyle/>
          <a:p>
            <a:pPr marL="36576" marR="0">
              <a:lnSpc>
                <a:spcPts val="2372"/>
              </a:lnSpc>
              <a:spcBef>
                <a:spcPts val="0"/>
              </a:spcBef>
              <a:spcAft>
                <a:spcPts val="0"/>
              </a:spcAft>
            </a:pPr>
            <a:r>
              <a:rPr sz="1800" dirty="0">
                <a:solidFill>
                  <a:srgbClr val="312D2A"/>
                </a:solidFill>
                <a:latin typeface="VRRWNG+Oracle Sans Tab Regular"/>
                <a:cs typeface="VRRWNG+Oracle Sans Tab Regular"/>
              </a:rPr>
              <a:t>OCI</a:t>
            </a:r>
            <a:r>
              <a:rPr sz="1800" spc="1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CLI</a:t>
            </a:r>
          </a:p>
          <a:p>
            <a:pPr marL="0" marR="0">
              <a:lnSpc>
                <a:spcPts val="2161"/>
              </a:lnSpc>
              <a:spcBef>
                <a:spcPts val="0"/>
              </a:spcBef>
              <a:spcAft>
                <a:spcPts val="0"/>
              </a:spcAft>
            </a:pPr>
            <a:r>
              <a:rPr sz="1800" dirty="0">
                <a:solidFill>
                  <a:srgbClr val="312D2A"/>
                </a:solidFill>
                <a:latin typeface="VRRWNG+Oracle Sans Tab Regular"/>
                <a:cs typeface="VRRWNG+Oracle Sans Tab Regular"/>
              </a:rPr>
              <a:t>Binaries</a:t>
            </a:r>
          </a:p>
        </p:txBody>
      </p:sp>
      <p:sp>
        <p:nvSpPr>
          <p:cNvPr id="13" name="object 13"/>
          <p:cNvSpPr txBox="1"/>
          <p:nvPr/>
        </p:nvSpPr>
        <p:spPr>
          <a:xfrm>
            <a:off x="5215763" y="3847852"/>
            <a:ext cx="532382" cy="204816"/>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FCFBFA"/>
                </a:solidFill>
                <a:latin typeface="VRRWNG+Oracle Sans Tab Regular"/>
                <a:cs typeface="VRRWNG+Oracle Sans Tab Regular"/>
              </a:rPr>
              <a:t>WSAPI</a:t>
            </a:r>
          </a:p>
        </p:txBody>
      </p:sp>
      <p:sp>
        <p:nvSpPr>
          <p:cNvPr id="14" name="object 14"/>
          <p:cNvSpPr txBox="1"/>
          <p:nvPr/>
        </p:nvSpPr>
        <p:spPr>
          <a:xfrm>
            <a:off x="6153658" y="3847852"/>
            <a:ext cx="335434" cy="204816"/>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FCFBFA"/>
                </a:solidFill>
                <a:latin typeface="VRRWNG+Oracle Sans Tab Regular"/>
                <a:cs typeface="VRRWNG+Oracle Sans Tab Regular"/>
              </a:rPr>
              <a:t>CLI</a:t>
            </a:r>
          </a:p>
        </p:txBody>
      </p:sp>
      <p:sp>
        <p:nvSpPr>
          <p:cNvPr id="15" name="object 15"/>
          <p:cNvSpPr txBox="1"/>
          <p:nvPr/>
        </p:nvSpPr>
        <p:spPr>
          <a:xfrm>
            <a:off x="5429123" y="4155586"/>
            <a:ext cx="1312115"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FCFBFA"/>
                </a:solidFill>
                <a:latin typeface="VRRWNG+Oracle Sans Tab Regular"/>
                <a:cs typeface="VRRWNG+Oracle Sans Tab Regular"/>
              </a:rPr>
              <a:t>Admin</a:t>
            </a:r>
            <a:r>
              <a:rPr sz="1400" spc="-31" dirty="0">
                <a:solidFill>
                  <a:srgbClr val="FCFBFA"/>
                </a:solidFill>
                <a:latin typeface="VRRWNG+Oracle Sans Tab Regular"/>
                <a:cs typeface="VRRWNG+Oracle Sans Tab Regular"/>
              </a:rPr>
              <a:t> </a:t>
            </a:r>
            <a:r>
              <a:rPr sz="1400" dirty="0">
                <a:solidFill>
                  <a:srgbClr val="FCFBFA"/>
                </a:solidFill>
                <a:latin typeface="VRRWNG+Oracle Sans Tab Regular"/>
                <a:cs typeface="VRRWNG+Oracle Sans Tab Regular"/>
              </a:rPr>
              <a:t>Service</a:t>
            </a:r>
          </a:p>
        </p:txBody>
      </p:sp>
      <p:sp>
        <p:nvSpPr>
          <p:cNvPr id="16" name="object 16"/>
          <p:cNvSpPr txBox="1"/>
          <p:nvPr/>
        </p:nvSpPr>
        <p:spPr>
          <a:xfrm>
            <a:off x="8791702" y="4859166"/>
            <a:ext cx="1050002"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FCFBFA"/>
                </a:solidFill>
                <a:latin typeface="VRRWNG+Oracle Sans Tab Regular"/>
                <a:cs typeface="VRRWNG+Oracle Sans Tab Regular"/>
              </a:rPr>
              <a:t>API</a:t>
            </a:r>
            <a:r>
              <a:rPr sz="1400" spc="-22" dirty="0">
                <a:solidFill>
                  <a:srgbClr val="FCFBFA"/>
                </a:solidFill>
                <a:latin typeface="VRRWNG+Oracle Sans Tab Regular"/>
                <a:cs typeface="VRRWNG+Oracle Sans Tab Regular"/>
              </a:rPr>
              <a:t> </a:t>
            </a:r>
            <a:r>
              <a:rPr sz="1400" dirty="0">
                <a:solidFill>
                  <a:srgbClr val="FCFBFA"/>
                </a:solidFill>
                <a:latin typeface="VRRWNG+Oracle Sans Tab Regular"/>
                <a:cs typeface="VRRWNG+Oracle Sans Tab Regular"/>
              </a:rPr>
              <a:t>Service</a:t>
            </a:r>
          </a:p>
        </p:txBody>
      </p:sp>
      <p:sp>
        <p:nvSpPr>
          <p:cNvPr id="17" name="object 17"/>
          <p:cNvSpPr txBox="1"/>
          <p:nvPr/>
        </p:nvSpPr>
        <p:spPr>
          <a:xfrm>
            <a:off x="3672205" y="4886598"/>
            <a:ext cx="1101890"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FCFBFA"/>
                </a:solidFill>
                <a:latin typeface="VRRWNG+Oracle Sans Tab Regular"/>
                <a:cs typeface="VRRWNG+Oracle Sans Tab Regular"/>
              </a:rPr>
              <a:t>IAM</a:t>
            </a:r>
            <a:r>
              <a:rPr sz="1400" spc="-10" dirty="0">
                <a:solidFill>
                  <a:srgbClr val="FCFBFA"/>
                </a:solidFill>
                <a:latin typeface="VRRWNG+Oracle Sans Tab Regular"/>
                <a:cs typeface="VRRWNG+Oracle Sans Tab Regular"/>
              </a:rPr>
              <a:t> </a:t>
            </a:r>
            <a:r>
              <a:rPr sz="1400" dirty="0">
                <a:solidFill>
                  <a:srgbClr val="FCFBFA"/>
                </a:solidFill>
                <a:latin typeface="VRRWNG+Oracle Sans Tab Regular"/>
                <a:cs typeface="VRRWNG+Oracle Sans Tab Regular"/>
              </a:rPr>
              <a:t>Service</a:t>
            </a:r>
          </a:p>
        </p:txBody>
      </p:sp>
      <p:sp>
        <p:nvSpPr>
          <p:cNvPr id="18" name="object 18"/>
          <p:cNvSpPr txBox="1"/>
          <p:nvPr/>
        </p:nvSpPr>
        <p:spPr>
          <a:xfrm>
            <a:off x="6133465" y="5126152"/>
            <a:ext cx="1189786"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RabbitMQ</a:t>
            </a:r>
          </a:p>
        </p:txBody>
      </p:sp>
      <p:sp>
        <p:nvSpPr>
          <p:cNvPr id="19" name="object 19"/>
          <p:cNvSpPr txBox="1"/>
          <p:nvPr/>
        </p:nvSpPr>
        <p:spPr>
          <a:xfrm>
            <a:off x="3496309" y="5776868"/>
            <a:ext cx="1459754"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FCFBFA"/>
                </a:solidFill>
                <a:latin typeface="VRRWNG+Oracle Sans Tab Regular"/>
                <a:cs typeface="VRRWNG+Oracle Sans Tab Regular"/>
              </a:rPr>
              <a:t>Network</a:t>
            </a:r>
            <a:r>
              <a:rPr sz="1400" spc="-20" dirty="0">
                <a:solidFill>
                  <a:srgbClr val="FCFBFA"/>
                </a:solidFill>
                <a:latin typeface="VRRWNG+Oracle Sans Tab Regular"/>
                <a:cs typeface="VRRWNG+Oracle Sans Tab Regular"/>
              </a:rPr>
              <a:t> </a:t>
            </a:r>
            <a:r>
              <a:rPr sz="1400" dirty="0">
                <a:solidFill>
                  <a:srgbClr val="FCFBFA"/>
                </a:solidFill>
                <a:latin typeface="VRRWNG+Oracle Sans Tab Regular"/>
                <a:cs typeface="VRRWNG+Oracle Sans Tab Regular"/>
              </a:rPr>
              <a:t>Service</a:t>
            </a:r>
          </a:p>
        </p:txBody>
      </p:sp>
      <p:sp>
        <p:nvSpPr>
          <p:cNvPr id="20" name="object 20"/>
          <p:cNvSpPr txBox="1"/>
          <p:nvPr/>
        </p:nvSpPr>
        <p:spPr>
          <a:xfrm>
            <a:off x="8676767" y="5818931"/>
            <a:ext cx="1396276"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FCFBFA"/>
                </a:solidFill>
                <a:latin typeface="VRRWNG+Oracle Sans Tab Regular"/>
                <a:cs typeface="VRRWNG+Oracle Sans Tab Regular"/>
              </a:rPr>
              <a:t>Storage</a:t>
            </a:r>
            <a:r>
              <a:rPr sz="1400" spc="-21" dirty="0">
                <a:solidFill>
                  <a:srgbClr val="FCFBFA"/>
                </a:solidFill>
                <a:latin typeface="VRRWNG+Oracle Sans Tab Regular"/>
                <a:cs typeface="VRRWNG+Oracle Sans Tab Regular"/>
              </a:rPr>
              <a:t> </a:t>
            </a:r>
            <a:r>
              <a:rPr sz="1400" dirty="0">
                <a:solidFill>
                  <a:srgbClr val="FCFBFA"/>
                </a:solidFill>
                <a:latin typeface="VRRWNG+Oracle Sans Tab Regular"/>
                <a:cs typeface="VRRWNG+Oracle Sans Tab Regular"/>
              </a:rPr>
              <a:t>Service</a:t>
            </a:r>
          </a:p>
        </p:txBody>
      </p:sp>
      <p:sp>
        <p:nvSpPr>
          <p:cNvPr id="21" name="object 21"/>
          <p:cNvSpPr txBox="1"/>
          <p:nvPr/>
        </p:nvSpPr>
        <p:spPr>
          <a:xfrm>
            <a:off x="6092317" y="6171889"/>
            <a:ext cx="1516457"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FCFBFA"/>
                </a:solidFill>
                <a:latin typeface="VRRWNG+Oracle Sans Tab Regular"/>
                <a:cs typeface="VRRWNG+Oracle Sans Tab Regular"/>
              </a:rPr>
              <a:t>Compute</a:t>
            </a:r>
            <a:r>
              <a:rPr sz="1400" spc="-36" dirty="0">
                <a:solidFill>
                  <a:srgbClr val="FCFBFA"/>
                </a:solidFill>
                <a:latin typeface="VRRWNG+Oracle Sans Tab Regular"/>
                <a:cs typeface="VRRWNG+Oracle Sans Tab Regular"/>
              </a:rPr>
              <a:t> </a:t>
            </a:r>
            <a:r>
              <a:rPr sz="1400" dirty="0">
                <a:solidFill>
                  <a:srgbClr val="FCFBFA"/>
                </a:solidFill>
                <a:latin typeface="VRRWNG+Oracle Sans Tab Regular"/>
                <a:cs typeface="VRRWNG+Oracle Sans Tab Regular"/>
              </a:rPr>
              <a:t>Service</a:t>
            </a:r>
          </a:p>
        </p:txBody>
      </p:sp>
      <p:sp>
        <p:nvSpPr>
          <p:cNvPr id="22" name="object 22"/>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527867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Infrastructure Services</a:t>
            </a:r>
          </a:p>
        </p:txBody>
      </p:sp>
      <p:sp>
        <p:nvSpPr>
          <p:cNvPr id="4" name="object 4"/>
          <p:cNvSpPr txBox="1"/>
          <p:nvPr/>
        </p:nvSpPr>
        <p:spPr>
          <a:xfrm>
            <a:off x="776935" y="4113580"/>
            <a:ext cx="3175178"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AE562C"/>
                </a:solidFill>
                <a:latin typeface="VRRWNG+Oracle Sans Tab Regular"/>
                <a:cs typeface="VRRWNG+Oracle Sans Tab Regular"/>
              </a:rPr>
              <a:t>Services</a:t>
            </a:r>
            <a:r>
              <a:rPr sz="1800" spc="21" dirty="0">
                <a:solidFill>
                  <a:srgbClr val="AE562C"/>
                </a:solidFill>
                <a:latin typeface="VRRWNG+Oracle Sans Tab Regular"/>
                <a:cs typeface="VRRWNG+Oracle Sans Tab Regular"/>
              </a:rPr>
              <a:t> </a:t>
            </a:r>
            <a:r>
              <a:rPr sz="1800" dirty="0">
                <a:solidFill>
                  <a:srgbClr val="AE562C"/>
                </a:solidFill>
                <a:latin typeface="VRRWNG+Oracle Sans Tab Regular"/>
                <a:cs typeface="VRRWNG+Oracle Sans Tab Regular"/>
              </a:rPr>
              <a:t>supported</a:t>
            </a:r>
            <a:r>
              <a:rPr sz="1800" spc="29" dirty="0">
                <a:solidFill>
                  <a:srgbClr val="AE562C"/>
                </a:solidFill>
                <a:latin typeface="VRRWNG+Oracle Sans Tab Regular"/>
                <a:cs typeface="VRRWNG+Oracle Sans Tab Regular"/>
              </a:rPr>
              <a:t> </a:t>
            </a:r>
            <a:r>
              <a:rPr sz="1800" dirty="0">
                <a:solidFill>
                  <a:srgbClr val="AE562C"/>
                </a:solidFill>
                <a:latin typeface="VRRWNG+Oracle Sans Tab Regular"/>
                <a:cs typeface="VRRWNG+Oracle Sans Tab Regular"/>
              </a:rPr>
              <a:t>at release</a:t>
            </a: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580"/>
                </a:solidFill>
                <a:effectLst/>
                <a:uLnTx/>
                <a:uFillTx/>
                <a:latin typeface="Oracle Sans Tab"/>
                <a:ea typeface="+mn-ea"/>
                <a:cs typeface="+mn-cs"/>
              </a:rPr>
              <a:t>Copyright © </a:t>
            </a: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2023,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 </a:t>
            </a:r>
          </a:p>
        </p:txBody>
      </p:sp>
      <p:sp>
        <p:nvSpPr>
          <p:cNvPr id="5" name="Slide Number Placeholder 4"/>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8" name="Picture 7"/>
          <p:cNvPicPr>
            <a:picLocks noChangeAspect="1"/>
          </p:cNvPicPr>
          <p:nvPr/>
        </p:nvPicPr>
        <p:blipFill>
          <a:blip r:embed="rId3"/>
          <a:stretch>
            <a:fillRect/>
          </a:stretch>
        </p:blipFill>
        <p:spPr>
          <a:xfrm>
            <a:off x="494070" y="220785"/>
            <a:ext cx="975916" cy="981220"/>
          </a:xfrm>
          <a:prstGeom prst="rect">
            <a:avLst/>
          </a:prstGeom>
          <a:ln>
            <a:noFill/>
          </a:ln>
          <a:effectLst>
            <a:outerShdw blurRad="292100" dist="139700" dir="2700000" algn="tl" rotWithShape="0">
              <a:srgbClr val="333333">
                <a:alpha val="65000"/>
              </a:srgbClr>
            </a:outerShdw>
          </a:effectLst>
        </p:spPr>
      </p:pic>
      <p:sp>
        <p:nvSpPr>
          <p:cNvPr id="12" name="Title 13"/>
          <p:cNvSpPr>
            <a:spLocks noGrp="1"/>
          </p:cNvSpPr>
          <p:nvPr>
            <p:ph type="title"/>
          </p:nvPr>
        </p:nvSpPr>
        <p:spPr>
          <a:xfrm>
            <a:off x="294317" y="381848"/>
            <a:ext cx="10719055" cy="820157"/>
          </a:xfrm>
        </p:spPr>
        <p:txBody>
          <a:bodyPr>
            <a:normAutofit/>
          </a:bodyPr>
          <a:lstStyle/>
          <a:p>
            <a:r>
              <a:rPr lang="en-US" sz="2800" dirty="0" smtClean="0">
                <a:solidFill>
                  <a:schemeClr val="tx1"/>
                </a:solidFill>
              </a:rPr>
              <a:t>                     </a:t>
            </a:r>
            <a:r>
              <a:rPr lang="en-US" sz="2000" dirty="0" smtClean="0">
                <a:solidFill>
                  <a:schemeClr val="tx1"/>
                </a:solidFill>
              </a:rPr>
              <a:t>SQL&gt; select * from person where name = ‘</a:t>
            </a:r>
            <a:r>
              <a:rPr lang="en-US" sz="2000" dirty="0" smtClean="0"/>
              <a:t>Marcel Lamarca</a:t>
            </a:r>
            <a:r>
              <a:rPr lang="en-US" sz="2000" dirty="0" smtClean="0">
                <a:solidFill>
                  <a:schemeClr val="tx1"/>
                </a:solidFill>
              </a:rPr>
              <a:t>’</a:t>
            </a:r>
            <a:endParaRPr lang="en-US" sz="2000" dirty="0">
              <a:solidFill>
                <a:schemeClr val="tx1"/>
              </a:solidFill>
            </a:endParaRPr>
          </a:p>
        </p:txBody>
      </p:sp>
      <p:sp>
        <p:nvSpPr>
          <p:cNvPr id="15" name="TextBox 14"/>
          <p:cNvSpPr txBox="1"/>
          <p:nvPr/>
        </p:nvSpPr>
        <p:spPr>
          <a:xfrm>
            <a:off x="4552285" y="1143438"/>
            <a:ext cx="7268901" cy="5280222"/>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12D2A"/>
                </a:solidFill>
                <a:effectLst/>
                <a:uLnTx/>
                <a:uFillTx/>
                <a:latin typeface="Oracle Sans"/>
                <a:ea typeface="+mn-ea"/>
                <a:cs typeface="Arial"/>
              </a:rPr>
              <a:t>F</a:t>
            </a:r>
            <a:r>
              <a:rPr kumimoji="0" lang="en-US" sz="1600" b="0" i="0" u="none" strike="noStrike" kern="1200" cap="none" spc="0" normalizeH="0" baseline="0" noProof="0" dirty="0" err="1" smtClean="0">
                <a:ln>
                  <a:noFill/>
                </a:ln>
                <a:solidFill>
                  <a:srgbClr val="312D2A"/>
                </a:solidFill>
                <a:effectLst/>
                <a:uLnTx/>
                <a:uFillTx/>
                <a:latin typeface="Oracle Sans"/>
                <a:ea typeface="+mn-ea"/>
                <a:cs typeface="Arial"/>
              </a:rPr>
              <a:t>ather</a:t>
            </a:r>
            <a:r>
              <a:rPr kumimoji="0" lang="en-US" sz="1600" b="0" i="0" u="none" strike="noStrike" kern="1200" cap="none" spc="0" normalizeH="0" baseline="0" noProof="0" dirty="0" smtClean="0">
                <a:ln>
                  <a:noFill/>
                </a:ln>
                <a:solidFill>
                  <a:srgbClr val="312D2A"/>
                </a:solidFill>
                <a:effectLst/>
                <a:uLnTx/>
                <a:uFillTx/>
                <a:latin typeface="Oracle Sans"/>
                <a:ea typeface="+mn-ea"/>
                <a:cs typeface="Arial"/>
              </a:rPr>
              <a:t>, </a:t>
            </a:r>
            <a:r>
              <a:rPr kumimoji="0" lang="en-US" sz="1600" b="0" i="0" u="none" strike="noStrike" kern="1200" cap="none" spc="0" normalizeH="0" baseline="0" noProof="0" dirty="0" err="1" smtClean="0">
                <a:ln>
                  <a:noFill/>
                </a:ln>
                <a:solidFill>
                  <a:srgbClr val="312D2A"/>
                </a:solidFill>
                <a:effectLst/>
                <a:uLnTx/>
                <a:uFillTx/>
                <a:latin typeface="Oracle Sans"/>
                <a:ea typeface="+mn-ea"/>
                <a:cs typeface="Arial"/>
              </a:rPr>
              <a:t>Caipira</a:t>
            </a:r>
            <a:r>
              <a:rPr kumimoji="0" lang="en-US" sz="1600" b="0" i="0" u="none" strike="noStrike" kern="1200" cap="none" spc="0" normalizeH="0" baseline="0" noProof="0" dirty="0" smtClean="0">
                <a:ln>
                  <a:noFill/>
                </a:ln>
                <a:solidFill>
                  <a:srgbClr val="312D2A"/>
                </a:solidFill>
                <a:effectLst/>
                <a:uLnTx/>
                <a:uFillTx/>
                <a:latin typeface="Oracle Sans"/>
                <a:ea typeface="+mn-ea"/>
                <a:cs typeface="Arial"/>
              </a:rPr>
              <a:t> ,  husband, Cooker and son</a:t>
            </a: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srgbClr val="312D2A"/>
              </a:solidFill>
              <a:effectLst/>
              <a:uLnTx/>
              <a:uFillTx/>
              <a:latin typeface="Oracle Sans"/>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a:ea typeface="+mn-ea"/>
                <a:cs typeface="+mn-cs"/>
              </a:rPr>
              <a:t>Graduated in Business Administration </a:t>
            </a:r>
            <a:r>
              <a:rPr kumimoji="0" lang="en-US" sz="1600" b="0" i="0" u="none" strike="noStrike" kern="1200" cap="none" spc="0" normalizeH="0" baseline="0" noProof="0" dirty="0" smtClean="0">
                <a:ln>
                  <a:noFill/>
                </a:ln>
                <a:solidFill>
                  <a:srgbClr val="312D2A"/>
                </a:solidFill>
                <a:effectLst/>
                <a:uLnTx/>
                <a:uFillTx/>
                <a:latin typeface="Oracle Sans"/>
                <a:ea typeface="+mn-ea"/>
                <a:cs typeface="Arial"/>
              </a:rPr>
              <a:t>(FMU-SP)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srgbClr val="312D2A"/>
              </a:solidFill>
              <a:effectLst/>
              <a:uLnTx/>
              <a:uFillTx/>
              <a:latin typeface="Oracle Sans"/>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1" i="0" u="none" strike="noStrike" kern="1200" cap="none" spc="0" normalizeH="0" baseline="0" noProof="0" dirty="0" smtClean="0">
                <a:ln>
                  <a:noFill/>
                </a:ln>
                <a:solidFill>
                  <a:srgbClr val="312D2A"/>
                </a:solidFill>
                <a:effectLst/>
                <a:uLnTx/>
                <a:uFillTx/>
                <a:latin typeface="Oracle Sans"/>
                <a:ea typeface="+mn-ea"/>
                <a:cs typeface="+mn-cs"/>
              </a:rPr>
              <a:t>Oracle DBA</a:t>
            </a:r>
            <a:endParaRPr kumimoji="0" lang="en-US" sz="1600" b="1" i="0" u="none" strike="noStrike" kern="1200" cap="none" spc="0" normalizeH="0" baseline="0" noProof="0" dirty="0" smtClean="0">
              <a:ln>
                <a:noFill/>
              </a:ln>
              <a:solidFill>
                <a:srgbClr val="312D2A"/>
              </a:solidFill>
              <a:effectLst/>
              <a:uLnTx/>
              <a:uFillTx/>
              <a:latin typeface="Oracle San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20 </a:t>
            </a:r>
            <a:r>
              <a:rPr kumimoji="0" lang="en-US" sz="1600" b="0" i="0" u="none" strike="noStrike" kern="1200" cap="none" spc="0" normalizeH="0" baseline="0" noProof="0" dirty="0">
                <a:ln>
                  <a:noFill/>
                </a:ln>
                <a:solidFill>
                  <a:srgbClr val="312D2A"/>
                </a:solidFill>
                <a:effectLst/>
                <a:uLnTx/>
                <a:uFillTx/>
                <a:latin typeface="Oracle Sans"/>
                <a:ea typeface="+mn-ea"/>
                <a:cs typeface="+mn-cs"/>
              </a:rPr>
              <a:t>year dedicated to study and support Oracle Databases</a:t>
            </a: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7 </a:t>
            </a:r>
            <a:r>
              <a:rPr kumimoji="0" lang="en-US" sz="1600" b="0" i="0" u="none" strike="noStrike" kern="1200" cap="none" spc="0" normalizeH="0" baseline="0" noProof="0" dirty="0">
                <a:ln>
                  <a:noFill/>
                </a:ln>
                <a:solidFill>
                  <a:srgbClr val="312D2A"/>
                </a:solidFill>
                <a:effectLst/>
                <a:uLnTx/>
                <a:uFillTx/>
                <a:latin typeface="Oracle Sans"/>
                <a:ea typeface="+mn-ea"/>
                <a:cs typeface="+mn-cs"/>
              </a:rPr>
              <a:t>years working with </a:t>
            </a:r>
            <a:r>
              <a:rPr kumimoji="0" lang="en-US" sz="1600" b="0" i="0" u="none" strike="noStrike" kern="1200" cap="none" spc="0" normalizeH="0" baseline="0" noProof="0" dirty="0" err="1">
                <a:ln>
                  <a:noFill/>
                </a:ln>
                <a:solidFill>
                  <a:srgbClr val="312D2A"/>
                </a:solidFill>
                <a:effectLst/>
                <a:uLnTx/>
                <a:uFillTx/>
                <a:latin typeface="Oracle Sans"/>
                <a:ea typeface="+mn-ea"/>
                <a:cs typeface="+mn-cs"/>
              </a:rPr>
              <a:t>Exadata</a:t>
            </a:r>
            <a:r>
              <a:rPr kumimoji="0" lang="en-US" sz="1600" b="0" i="0" u="none" strike="noStrike" kern="1200" cap="none" spc="0" normalizeH="0" baseline="0" noProof="0" dirty="0">
                <a:ln>
                  <a:noFill/>
                </a:ln>
                <a:solidFill>
                  <a:srgbClr val="312D2A"/>
                </a:solidFill>
                <a:effectLst/>
                <a:uLnTx/>
                <a:uFillTx/>
                <a:latin typeface="Oracle Sans"/>
                <a:ea typeface="+mn-ea"/>
                <a:cs typeface="+mn-cs"/>
              </a:rPr>
              <a:t> (On-</a:t>
            </a:r>
            <a:r>
              <a:rPr kumimoji="0" lang="en-US" sz="1600" b="0" i="0" u="none" strike="noStrike" kern="1200" cap="none" spc="0" normalizeH="0" baseline="0" noProof="0" dirty="0" err="1">
                <a:ln>
                  <a:noFill/>
                </a:ln>
                <a:solidFill>
                  <a:srgbClr val="312D2A"/>
                </a:solidFill>
                <a:effectLst/>
                <a:uLnTx/>
                <a:uFillTx/>
                <a:latin typeface="Oracle Sans"/>
                <a:ea typeface="+mn-ea"/>
                <a:cs typeface="+mn-cs"/>
              </a:rPr>
              <a:t>prem</a:t>
            </a:r>
            <a:r>
              <a:rPr kumimoji="0" lang="en-US" sz="1600" b="0" i="0" u="none" strike="noStrike" kern="1200" cap="none" spc="0" normalizeH="0" baseline="0" noProof="0" dirty="0">
                <a:ln>
                  <a:noFill/>
                </a:ln>
                <a:solidFill>
                  <a:srgbClr val="312D2A"/>
                </a:solidFill>
                <a:effectLst/>
                <a:uLnTx/>
                <a:uFillTx/>
                <a:latin typeface="Oracle Sans"/>
                <a:ea typeface="+mn-ea"/>
                <a:cs typeface="+mn-cs"/>
              </a:rPr>
              <a:t>, </a:t>
            </a: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C@C and Cloud Services) .</a:t>
            </a:r>
            <a:endParaRPr kumimoji="0" lang="en-US" sz="1600" b="0" i="0" u="none" strike="noStrike" kern="1200" cap="none" spc="0" normalizeH="0" baseline="0" noProof="0" dirty="0">
              <a:ln>
                <a:noFill/>
              </a:ln>
              <a:solidFill>
                <a:srgbClr val="312D2A"/>
              </a:solidFill>
              <a:effectLst/>
              <a:uLnTx/>
              <a:uFillTx/>
              <a:latin typeface="Oracle San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 About to  complete 3 </a:t>
            </a:r>
            <a:r>
              <a:rPr kumimoji="0" lang="en-US" sz="1600" b="0" i="0" u="none" strike="noStrike" kern="1200" cap="none" spc="0" normalizeH="0" baseline="0" noProof="0" dirty="0">
                <a:ln>
                  <a:noFill/>
                </a:ln>
                <a:solidFill>
                  <a:srgbClr val="312D2A"/>
                </a:solidFill>
                <a:effectLst/>
                <a:uLnTx/>
                <a:uFillTx/>
                <a:latin typeface="Oracle Sans"/>
                <a:ea typeface="+mn-ea"/>
                <a:cs typeface="+mn-cs"/>
              </a:rPr>
              <a:t>years at Oracle helping </a:t>
            </a: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Customers </a:t>
            </a:r>
            <a:r>
              <a:rPr kumimoji="0" lang="en-US" sz="1600" b="0" i="0" u="none" strike="noStrike" kern="1200" cap="none" spc="0" normalizeH="0" baseline="0" noProof="0" dirty="0">
                <a:ln>
                  <a:noFill/>
                </a:ln>
                <a:solidFill>
                  <a:srgbClr val="312D2A"/>
                </a:solidFill>
                <a:effectLst/>
                <a:uLnTx/>
                <a:uFillTx/>
                <a:latin typeface="Oracle Sans"/>
                <a:ea typeface="+mn-ea"/>
                <a:cs typeface="+mn-cs"/>
              </a:rPr>
              <a:t>and partners </a:t>
            </a: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to cloud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a:ea typeface="+mn-ea"/>
                <a:cs typeface="+mn-cs"/>
              </a:rPr>
              <a:t>Oracle Latino-</a:t>
            </a:r>
            <a:r>
              <a:rPr kumimoji="0" lang="en-US" sz="1600" b="0" i="0" u="none" strike="noStrike" kern="1200" cap="none" spc="0" normalizeH="0" baseline="0" noProof="0" dirty="0" err="1">
                <a:ln>
                  <a:noFill/>
                </a:ln>
                <a:solidFill>
                  <a:srgbClr val="312D2A"/>
                </a:solidFill>
                <a:effectLst/>
                <a:uLnTx/>
                <a:uFillTx/>
                <a:latin typeface="Oracle Sans"/>
                <a:ea typeface="+mn-ea"/>
                <a:cs typeface="+mn-cs"/>
              </a:rPr>
              <a:t>américa</a:t>
            </a:r>
            <a:r>
              <a:rPr kumimoji="0" lang="en-US" sz="1600" b="0" i="0" u="none" strike="noStrike" kern="1200" cap="none" spc="0" normalizeH="0" baseline="0" noProof="0" dirty="0">
                <a:ln>
                  <a:noFill/>
                </a:ln>
                <a:solidFill>
                  <a:srgbClr val="312D2A"/>
                </a:solidFill>
                <a:effectLst/>
                <a:uLnTx/>
                <a:uFillTx/>
                <a:latin typeface="Oracle Sans"/>
                <a:ea typeface="+mn-ea"/>
                <a:cs typeface="+mn-cs"/>
              </a:rPr>
              <a:t> Alliances &amp; Channels since </a:t>
            </a:r>
            <a:r>
              <a:rPr kumimoji="0" lang="en-US" sz="1600" b="0" i="0" u="none" strike="noStrike" kern="1200" cap="none" spc="0" normalizeH="0" baseline="0" noProof="0" dirty="0" smtClean="0">
                <a:ln>
                  <a:noFill/>
                </a:ln>
                <a:solidFill>
                  <a:srgbClr val="312D2A"/>
                </a:solidFill>
                <a:effectLst/>
                <a:uLnTx/>
                <a:uFillTx/>
                <a:latin typeface="Oracle Sans"/>
                <a:ea typeface="+mn-ea"/>
                <a:cs typeface="+mn-cs"/>
              </a:rPr>
              <a:t>2022</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12D2A"/>
              </a:solidFill>
              <a:effectLst/>
              <a:uLnTx/>
              <a:uFillTx/>
              <a:latin typeface="Oracle San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312D2A"/>
                </a:solidFill>
                <a:effectLst/>
                <a:uLnTx/>
                <a:uFillTx/>
                <a:latin typeface="Oracle Sans Tab"/>
                <a:ea typeface="+mn-ea"/>
                <a:cs typeface="+mn-cs"/>
              </a:rPr>
              <a:t>Last book: </a:t>
            </a:r>
            <a:r>
              <a:rPr kumimoji="0" lang="pt-BR" sz="1600" b="0" i="0" u="none" strike="noStrike" kern="1200" cap="none" spc="0" normalizeH="0" baseline="0" noProof="0" dirty="0" smtClean="0">
                <a:ln>
                  <a:noFill/>
                </a:ln>
                <a:solidFill>
                  <a:srgbClr val="312D2A"/>
                </a:solidFill>
                <a:effectLst/>
                <a:uLnTx/>
                <a:uFillTx/>
                <a:latin typeface="Oracle Sans Tab"/>
                <a:ea typeface="+mn-ea"/>
                <a:cs typeface="+mn-cs"/>
              </a:rPr>
              <a:t>“</a:t>
            </a:r>
            <a:r>
              <a:rPr kumimoji="0" lang="en-US" sz="1600" b="1" i="0" u="none" strike="noStrike" kern="1200" cap="none" spc="0" normalizeH="0" baseline="0" noProof="0" dirty="0" smtClean="0">
                <a:ln>
                  <a:noFill/>
                </a:ln>
                <a:solidFill>
                  <a:srgbClr val="312D2A"/>
                </a:solidFill>
                <a:effectLst/>
                <a:uLnTx/>
                <a:uFillTx/>
                <a:latin typeface="Oracle Sans Tab"/>
                <a:ea typeface="+mn-ea"/>
                <a:cs typeface="+mn-cs"/>
              </a:rPr>
              <a:t> I ‘am </a:t>
            </a:r>
            <a:r>
              <a:rPr kumimoji="0" lang="en-US" sz="1600" b="1" i="0" u="none" strike="noStrike" kern="1200" cap="none" spc="0" normalizeH="0" baseline="0" noProof="0" dirty="0" err="1" smtClean="0">
                <a:ln>
                  <a:noFill/>
                </a:ln>
                <a:solidFill>
                  <a:srgbClr val="312D2A"/>
                </a:solidFill>
                <a:effectLst/>
                <a:uLnTx/>
                <a:uFillTx/>
                <a:latin typeface="Oracle Sans Tab"/>
                <a:ea typeface="+mn-ea"/>
                <a:cs typeface="+mn-cs"/>
              </a:rPr>
              <a:t>Ozzy</a:t>
            </a:r>
            <a:r>
              <a:rPr kumimoji="0" lang="pt-BR" sz="1600" b="0" i="0" u="none" strike="noStrike" kern="1200" cap="none" spc="0" normalizeH="0" baseline="0" noProof="0" dirty="0" smtClean="0">
                <a:ln>
                  <a:noFill/>
                </a:ln>
                <a:solidFill>
                  <a:srgbClr val="312D2A"/>
                </a:solidFill>
                <a:effectLst/>
                <a:uLnTx/>
                <a:uFillTx/>
                <a:latin typeface="Oracle Sans Tab"/>
                <a:ea typeface="+mn-ea"/>
                <a:cs typeface="+mn-cs"/>
              </a:rPr>
              <a:t>”</a:t>
            </a:r>
            <a:endParaRPr kumimoji="0" lang="pt-BR" sz="1600" b="0" i="0" u="none" strike="noStrike" kern="1200" cap="none" spc="0" normalizeH="0" baseline="0" noProof="0" dirty="0">
              <a:ln>
                <a:noFill/>
              </a:ln>
              <a:solidFill>
                <a:srgbClr val="312D2A"/>
              </a:solidFill>
              <a:effectLst/>
              <a:uLnTx/>
              <a:uFillTx/>
              <a:latin typeface="Oracle Sans Tab"/>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12D2A"/>
              </a:solidFill>
              <a:effectLst/>
              <a:uLnTx/>
              <a:uFillTx/>
              <a:latin typeface="Oracle Sans"/>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1" i="0" u="none" strike="noStrike" kern="1200" cap="none" spc="0" normalizeH="0" baseline="0" noProof="0" dirty="0" smtClean="0">
                <a:ln>
                  <a:noFill/>
                </a:ln>
                <a:solidFill>
                  <a:srgbClr val="312D2A"/>
                </a:solidFill>
                <a:effectLst/>
                <a:uLnTx/>
                <a:uFillTx/>
                <a:latin typeface="Oracle Sans"/>
                <a:ea typeface="+mn-ea"/>
                <a:cs typeface="Arial"/>
              </a:rPr>
              <a:t> Oracle Certified Professional (OCP)</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0" i="0" u="none" strike="noStrike" kern="1200" cap="none" spc="0" normalizeH="0" baseline="0" noProof="0" dirty="0" smtClean="0">
                <a:ln>
                  <a:noFill/>
                </a:ln>
                <a:solidFill>
                  <a:srgbClr val="312D2A"/>
                </a:solidFill>
                <a:effectLst/>
                <a:uLnTx/>
                <a:uFillTx/>
                <a:latin typeface="Oracle Sans"/>
                <a:ea typeface="+mn-ea"/>
                <a:cs typeface="Arial"/>
              </a:rPr>
              <a:t> 10g, 11g and 12c.</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pt-BR" sz="1600" b="0" i="0" u="none" strike="noStrike" kern="1200" cap="none" spc="0" normalizeH="0" baseline="0" noProof="0" dirty="0">
              <a:ln>
                <a:noFill/>
              </a:ln>
              <a:solidFill>
                <a:srgbClr val="312D2A"/>
              </a:solidFill>
              <a:effectLst/>
              <a:uLnTx/>
              <a:uFillTx/>
              <a:latin typeface="Oracle Sans"/>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1" i="0" u="none" strike="noStrike" kern="1200" cap="none" spc="0" normalizeH="0" baseline="0" noProof="0" dirty="0" smtClean="0">
                <a:ln>
                  <a:noFill/>
                </a:ln>
                <a:solidFill>
                  <a:srgbClr val="312D2A"/>
                </a:solidFill>
                <a:effectLst/>
                <a:uLnTx/>
                <a:uFillTx/>
                <a:latin typeface="Oracle Sans"/>
                <a:ea typeface="+mn-ea"/>
                <a:cs typeface="Arial"/>
              </a:rPr>
              <a:t>Oracle Certified Specialist (OCE)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0" i="0" u="none" strike="noStrike" kern="1200" cap="none" spc="0" normalizeH="0" baseline="0" noProof="0" dirty="0" smtClean="0">
                <a:ln>
                  <a:noFill/>
                </a:ln>
                <a:solidFill>
                  <a:srgbClr val="312D2A"/>
                </a:solidFill>
                <a:effectLst/>
                <a:uLnTx/>
                <a:uFillTx/>
                <a:latin typeface="Oracle Sans"/>
                <a:ea typeface="+mn-ea"/>
                <a:cs typeface="Arial"/>
              </a:rPr>
              <a:t>GRID/RAC </a:t>
            </a:r>
            <a:r>
              <a:rPr kumimoji="0" lang="pt-BR" sz="1600" b="0" i="0" u="none" strike="noStrike" kern="1200" cap="none" spc="0" normalizeH="0" baseline="0" noProof="0" dirty="0">
                <a:ln>
                  <a:noFill/>
                </a:ln>
                <a:solidFill>
                  <a:srgbClr val="312D2A"/>
                </a:solidFill>
                <a:effectLst/>
                <a:uLnTx/>
                <a:uFillTx/>
                <a:latin typeface="Oracle Sans"/>
                <a:ea typeface="+mn-ea"/>
                <a:cs typeface="Arial"/>
              </a:rPr>
              <a:t>D</a:t>
            </a:r>
            <a:r>
              <a:rPr kumimoji="0" lang="pt-BR" sz="1600" b="0" i="0" u="none" strike="noStrike" kern="1200" cap="none" spc="0" normalizeH="0" baseline="0" noProof="0" dirty="0" smtClean="0">
                <a:ln>
                  <a:noFill/>
                </a:ln>
                <a:solidFill>
                  <a:srgbClr val="312D2A"/>
                </a:solidFill>
                <a:effectLst/>
                <a:uLnTx/>
                <a:uFillTx/>
                <a:latin typeface="Oracle Sans"/>
                <a:ea typeface="+mn-ea"/>
                <a:cs typeface="Arial"/>
              </a:rPr>
              <a:t>atabase Administrator </a:t>
            </a:r>
            <a:endParaRPr kumimoji="0" lang="pt-BR" sz="1600" b="0" i="0" u="none" strike="noStrike" kern="1200" cap="none" spc="0" normalizeH="0" baseline="0" noProof="0" dirty="0">
              <a:ln>
                <a:noFill/>
              </a:ln>
              <a:solidFill>
                <a:srgbClr val="312D2A"/>
              </a:solidFill>
              <a:effectLst/>
              <a:uLnTx/>
              <a:uFillTx/>
              <a:latin typeface="Oracle Sans"/>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0" i="0" u="none" strike="noStrike" kern="1200" cap="none" spc="0" normalizeH="0" baseline="0" noProof="0" dirty="0" smtClean="0">
                <a:ln>
                  <a:noFill/>
                </a:ln>
                <a:solidFill>
                  <a:srgbClr val="312D2A"/>
                </a:solidFill>
                <a:effectLst/>
                <a:uLnTx/>
                <a:uFillTx/>
                <a:latin typeface="Oracle Sans"/>
                <a:ea typeface="+mn-ea"/>
                <a:cs typeface="Arial"/>
              </a:rPr>
              <a:t>OCI Foundation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0" i="0" u="none" strike="noStrike" kern="1200" cap="none" spc="0" normalizeH="0" baseline="0" noProof="0" dirty="0" smtClean="0">
                <a:ln>
                  <a:noFill/>
                </a:ln>
                <a:solidFill>
                  <a:srgbClr val="312D2A"/>
                </a:solidFill>
                <a:effectLst/>
                <a:uLnTx/>
                <a:uFillTx/>
                <a:latin typeface="Oracle Sans"/>
                <a:ea typeface="+mn-ea"/>
                <a:cs typeface="Arial"/>
              </a:rPr>
              <a:t>Oracle Autonomous Database Administrator.</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0" i="0" u="none" strike="noStrike" kern="1200" cap="none" spc="0" normalizeH="0" baseline="0" noProof="0" dirty="0" smtClean="0">
                <a:ln>
                  <a:noFill/>
                </a:ln>
                <a:solidFill>
                  <a:srgbClr val="312D2A"/>
                </a:solidFill>
                <a:effectLst/>
                <a:uLnTx/>
                <a:uFillTx/>
                <a:latin typeface="Oracle Sans"/>
                <a:ea typeface="+mn-ea"/>
                <a:cs typeface="Arial"/>
              </a:rPr>
              <a:t>Oracle Cloud Database Migration and Integration</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pt-BR" sz="1600" b="0" i="0" u="none" strike="noStrike" kern="1200" cap="none" spc="0" normalizeH="0" baseline="0" noProof="0" dirty="0" smtClean="0">
              <a:ln>
                <a:noFill/>
              </a:ln>
              <a:solidFill>
                <a:srgbClr val="312D2A"/>
              </a:solidFill>
              <a:effectLst/>
              <a:uLnTx/>
              <a:uFillTx/>
              <a:latin typeface="Oracle Sans"/>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mn-cs"/>
              </a:rPr>
              <a:t>Next-steps: </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Always looking  to become a better person</a:t>
            </a:r>
            <a:endParaRPr kumimoji="0" lang="pt-BR" sz="1600" b="0" i="0" u="none" strike="noStrike" kern="1200" cap="none" spc="0" normalizeH="0" baseline="0" noProof="0" dirty="0">
              <a:ln>
                <a:noFill/>
              </a:ln>
              <a:solidFill>
                <a:srgbClr val="312D2A"/>
              </a:solidFill>
              <a:effectLst/>
              <a:uLnTx/>
              <a:uFillTx/>
              <a:latin typeface="Oracle Sans Tab"/>
              <a:ea typeface="+mn-ea"/>
              <a:cs typeface="+mn-cs"/>
            </a:endParaRP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pitchFamily="2" charset="2"/>
              <a:buChar char="q"/>
              <a:tabLst/>
              <a:defRPr/>
            </a:pPr>
            <a:endParaRPr kumimoji="0" lang="pt-BR" sz="1600" b="0" i="0" u="none" strike="noStrike" kern="1200" cap="none" spc="0" normalizeH="0" baseline="0" noProof="0" dirty="0" smtClean="0">
              <a:ln>
                <a:noFill/>
              </a:ln>
              <a:solidFill>
                <a:srgbClr val="312D2A"/>
              </a:solidFill>
              <a:effectLst/>
              <a:uLnTx/>
              <a:uFillTx/>
              <a:latin typeface="Oracle Sans"/>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800" b="0" i="0" u="none" strike="noStrike" kern="1200" cap="none" spc="0" normalizeH="0" baseline="0" noProof="0" dirty="0" smtClean="0">
                <a:ln>
                  <a:noFill/>
                </a:ln>
                <a:solidFill>
                  <a:srgbClr val="312D2A"/>
                </a:solidFill>
                <a:effectLst/>
                <a:uLnTx/>
                <a:uFillTx/>
                <a:latin typeface="Oracle Sans"/>
                <a:ea typeface="+mn-ea"/>
                <a:cs typeface="Arial"/>
              </a:rPr>
              <a:t>     </a:t>
            </a:r>
            <a:endParaRPr kumimoji="0" lang="en-US" sz="1800" b="0" i="0" u="none" strike="noStrike" kern="1200" cap="none" spc="0" normalizeH="0" baseline="0" noProof="0" dirty="0" smtClean="0">
              <a:ln>
                <a:noFill/>
              </a:ln>
              <a:solidFill>
                <a:srgbClr val="312D2A"/>
              </a:solidFill>
              <a:effectLst/>
              <a:uLnTx/>
              <a:uFillTx/>
              <a:latin typeface="Oracle Sans"/>
              <a:ea typeface="+mn-ea"/>
              <a:cs typeface="Arial"/>
            </a:endParaRPr>
          </a:p>
        </p:txBody>
      </p:sp>
      <p:pic>
        <p:nvPicPr>
          <p:cNvPr id="2" name="Picture 1"/>
          <p:cNvPicPr>
            <a:picLocks noChangeAspect="1"/>
          </p:cNvPicPr>
          <p:nvPr/>
        </p:nvPicPr>
        <p:blipFill>
          <a:blip r:embed="rId4"/>
          <a:stretch>
            <a:fillRect/>
          </a:stretch>
        </p:blipFill>
        <p:spPr>
          <a:xfrm>
            <a:off x="294317" y="1670763"/>
            <a:ext cx="3863241" cy="42851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301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88238" y="434396"/>
            <a:ext cx="4282859"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OCI IaaS</a:t>
            </a:r>
            <a:r>
              <a:rPr sz="2800" b="1" spc="13" dirty="0">
                <a:solidFill>
                  <a:srgbClr val="312D2A"/>
                </a:solidFill>
                <a:latin typeface="FBQLWK+Oracle Sans Tab Bold"/>
                <a:cs typeface="FBQLWK+Oracle Sans Tab Bold"/>
              </a:rPr>
              <a:t> </a:t>
            </a:r>
            <a:r>
              <a:rPr sz="2800" b="1" dirty="0">
                <a:solidFill>
                  <a:srgbClr val="312D2A"/>
                </a:solidFill>
                <a:latin typeface="LUSSWS+Oracle Sans Tab Bold"/>
                <a:cs typeface="LUSSWS+Oracle Sans Tab Bold"/>
              </a:rPr>
              <a:t>–</a:t>
            </a:r>
            <a:r>
              <a:rPr sz="2800" b="1" spc="-199" dirty="0">
                <a:solidFill>
                  <a:srgbClr val="312D2A"/>
                </a:solidFill>
                <a:latin typeface="DejaVu Sans"/>
                <a:cs typeface="DejaVu Sans"/>
              </a:rPr>
              <a:t> </a:t>
            </a:r>
            <a:r>
              <a:rPr sz="2800" b="1" dirty="0">
                <a:solidFill>
                  <a:srgbClr val="312D2A"/>
                </a:solidFill>
                <a:latin typeface="FBQLWK+Oracle Sans Tab Bold"/>
                <a:cs typeface="FBQLWK+Oracle Sans Tab Bold"/>
              </a:rPr>
              <a:t>Initial Release</a:t>
            </a:r>
          </a:p>
        </p:txBody>
      </p:sp>
      <p:sp>
        <p:nvSpPr>
          <p:cNvPr id="4" name="object 4"/>
          <p:cNvSpPr txBox="1"/>
          <p:nvPr/>
        </p:nvSpPr>
        <p:spPr>
          <a:xfrm>
            <a:off x="1236878" y="1825421"/>
            <a:ext cx="3591923" cy="1080947"/>
          </a:xfrm>
          <a:prstGeom prst="rect">
            <a:avLst/>
          </a:prstGeom>
        </p:spPr>
        <p:txBody>
          <a:bodyPr vert="horz" wrap="square" lIns="0" tIns="0" rIns="0" bIns="0" rtlCol="0">
            <a:spAutoFit/>
          </a:bodyPr>
          <a:lstStyle/>
          <a:p>
            <a:pPr marL="899769" marR="0">
              <a:lnSpc>
                <a:spcPts val="2372"/>
              </a:lnSpc>
              <a:spcBef>
                <a:spcPts val="0"/>
              </a:spcBef>
              <a:spcAft>
                <a:spcPts val="0"/>
              </a:spcAft>
            </a:pPr>
            <a:r>
              <a:rPr sz="1800" b="1" dirty="0">
                <a:solidFill>
                  <a:srgbClr val="FCFBFA"/>
                </a:solidFill>
                <a:latin typeface="FBQLWK+Oracle Sans Tab Bold"/>
                <a:cs typeface="FBQLWK+Oracle Sans Tab Bold"/>
              </a:rPr>
              <a:t>OCI Service</a:t>
            </a:r>
          </a:p>
          <a:p>
            <a:pPr marL="0" marR="0">
              <a:lnSpc>
                <a:spcPts val="2375"/>
              </a:lnSpc>
              <a:spcBef>
                <a:spcPts val="544"/>
              </a:spcBef>
              <a:spcAft>
                <a:spcPts val="0"/>
              </a:spcAft>
            </a:pPr>
            <a:r>
              <a:rPr sz="1800" dirty="0">
                <a:solidFill>
                  <a:srgbClr val="312D2A"/>
                </a:solidFill>
                <a:latin typeface="VRRWNG+Oracle Sans Tab Regular"/>
                <a:cs typeface="VRRWNG+Oracle Sans Tab Regular"/>
              </a:rPr>
              <a:t>Identity</a:t>
            </a:r>
            <a:r>
              <a:rPr sz="1800" spc="22"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and Access</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Management</a:t>
            </a:r>
          </a:p>
          <a:p>
            <a:pPr marL="0" marR="0">
              <a:lnSpc>
                <a:spcPts val="2372"/>
              </a:lnSpc>
              <a:spcBef>
                <a:spcPts val="546"/>
              </a:spcBef>
              <a:spcAft>
                <a:spcPts val="0"/>
              </a:spcAft>
            </a:pPr>
            <a:r>
              <a:rPr sz="1800" dirty="0">
                <a:solidFill>
                  <a:srgbClr val="312D2A"/>
                </a:solidFill>
                <a:latin typeface="VRRWNG+Oracle Sans Tab Regular"/>
                <a:cs typeface="VRRWNG+Oracle Sans Tab Regular"/>
              </a:rPr>
              <a:t>Compute</a:t>
            </a:r>
          </a:p>
        </p:txBody>
      </p:sp>
      <p:sp>
        <p:nvSpPr>
          <p:cNvPr id="5" name="object 5"/>
          <p:cNvSpPr txBox="1"/>
          <p:nvPr/>
        </p:nvSpPr>
        <p:spPr>
          <a:xfrm>
            <a:off x="7138669" y="1825421"/>
            <a:ext cx="2075747" cy="692485"/>
          </a:xfrm>
          <a:prstGeom prst="rect">
            <a:avLst/>
          </a:prstGeom>
        </p:spPr>
        <p:txBody>
          <a:bodyPr vert="horz" wrap="square" lIns="0" tIns="0" rIns="0" bIns="0" rtlCol="0">
            <a:spAutoFit/>
          </a:bodyPr>
          <a:lstStyle/>
          <a:p>
            <a:pPr marL="488061" marR="0">
              <a:lnSpc>
                <a:spcPts val="2372"/>
              </a:lnSpc>
              <a:spcBef>
                <a:spcPts val="0"/>
              </a:spcBef>
              <a:spcAft>
                <a:spcPts val="0"/>
              </a:spcAft>
            </a:pPr>
            <a:r>
              <a:rPr sz="1800" b="1" dirty="0">
                <a:solidFill>
                  <a:srgbClr val="FCFBFA"/>
                </a:solidFill>
                <a:latin typeface="FBQLWK+Oracle Sans Tab Bold"/>
                <a:cs typeface="FBQLWK+Oracle Sans Tab Bold"/>
              </a:rPr>
              <a:t>Features</a:t>
            </a:r>
          </a:p>
          <a:p>
            <a:pPr marL="0" marR="0">
              <a:lnSpc>
                <a:spcPts val="2200"/>
              </a:lnSpc>
              <a:spcBef>
                <a:spcPts val="580"/>
              </a:spcBef>
              <a:spcAft>
                <a:spcPts val="0"/>
              </a:spcAft>
            </a:pPr>
            <a:r>
              <a:rPr sz="1800" dirty="0">
                <a:solidFill>
                  <a:srgbClr val="C74634"/>
                </a:solidFill>
                <a:latin typeface="VNHAFP+Calibri"/>
                <a:cs typeface="VNHAFP+Calibri"/>
              </a:rPr>
              <a:t>SAML 2.0 Federation</a:t>
            </a:r>
          </a:p>
        </p:txBody>
      </p:sp>
      <p:sp>
        <p:nvSpPr>
          <p:cNvPr id="6" name="object 6"/>
          <p:cNvSpPr txBox="1"/>
          <p:nvPr/>
        </p:nvSpPr>
        <p:spPr>
          <a:xfrm>
            <a:off x="5503418" y="2571512"/>
            <a:ext cx="5343320" cy="1430053"/>
          </a:xfrm>
          <a:prstGeom prst="rect">
            <a:avLst/>
          </a:prstGeom>
        </p:spPr>
        <p:txBody>
          <a:bodyPr vert="horz" wrap="square" lIns="0" tIns="0" rIns="0" bIns="0" rtlCol="0">
            <a:spAutoFit/>
          </a:bodyPr>
          <a:lstStyle/>
          <a:p>
            <a:pPr marL="1019556" marR="0">
              <a:lnSpc>
                <a:spcPts val="2197"/>
              </a:lnSpc>
              <a:spcBef>
                <a:spcPts val="0"/>
              </a:spcBef>
              <a:spcAft>
                <a:spcPts val="0"/>
              </a:spcAft>
            </a:pPr>
            <a:r>
              <a:rPr sz="1800" spc="-13" dirty="0">
                <a:solidFill>
                  <a:srgbClr val="C74634"/>
                </a:solidFill>
                <a:latin typeface="VNHAFP+Calibri"/>
                <a:cs typeface="VNHAFP+Calibri"/>
              </a:rPr>
              <a:t>Fixed</a:t>
            </a:r>
            <a:r>
              <a:rPr sz="1800" spc="17" dirty="0">
                <a:solidFill>
                  <a:srgbClr val="C74634"/>
                </a:solidFill>
                <a:latin typeface="VNHAFP+Calibri"/>
                <a:cs typeface="VNHAFP+Calibri"/>
              </a:rPr>
              <a:t> </a:t>
            </a:r>
            <a:r>
              <a:rPr sz="1800" dirty="0">
                <a:solidFill>
                  <a:srgbClr val="C74634"/>
                </a:solidFill>
                <a:latin typeface="VNHAFP+Calibri"/>
                <a:cs typeface="VNHAFP+Calibri"/>
              </a:rPr>
              <a:t>Virtual</a:t>
            </a:r>
            <a:r>
              <a:rPr sz="1800" spc="24" dirty="0">
                <a:solidFill>
                  <a:srgbClr val="C74634"/>
                </a:solidFill>
                <a:latin typeface="VNHAFP+Calibri"/>
                <a:cs typeface="VNHAFP+Calibri"/>
              </a:rPr>
              <a:t> </a:t>
            </a:r>
            <a:r>
              <a:rPr sz="1800" dirty="0">
                <a:solidFill>
                  <a:srgbClr val="C74634"/>
                </a:solidFill>
                <a:latin typeface="VNHAFP+Calibri"/>
                <a:cs typeface="VNHAFP+Calibri"/>
              </a:rPr>
              <a:t>Machine</a:t>
            </a:r>
            <a:r>
              <a:rPr sz="1800" spc="29" dirty="0">
                <a:solidFill>
                  <a:srgbClr val="C74634"/>
                </a:solidFill>
                <a:latin typeface="VNHAFP+Calibri"/>
                <a:cs typeface="VNHAFP+Calibri"/>
              </a:rPr>
              <a:t> </a:t>
            </a:r>
            <a:r>
              <a:rPr sz="1800" dirty="0">
                <a:solidFill>
                  <a:srgbClr val="C74634"/>
                </a:solidFill>
                <a:latin typeface="VNHAFP+Calibri"/>
                <a:cs typeface="VNHAFP+Calibri"/>
              </a:rPr>
              <a:t>Shapes (X9)</a:t>
            </a:r>
          </a:p>
          <a:p>
            <a:pPr marL="0" marR="0">
              <a:lnSpc>
                <a:spcPts val="2197"/>
              </a:lnSpc>
              <a:spcBef>
                <a:spcPts val="723"/>
              </a:spcBef>
              <a:spcAft>
                <a:spcPts val="0"/>
              </a:spcAft>
            </a:pPr>
            <a:r>
              <a:rPr sz="1800" dirty="0">
                <a:solidFill>
                  <a:srgbClr val="C74634"/>
                </a:solidFill>
                <a:latin typeface="QGOLLL+Calibri"/>
                <a:cs typeface="QGOLLL+Calibri"/>
              </a:rPr>
              <a:t>Subnets, vnics,</a:t>
            </a:r>
            <a:r>
              <a:rPr sz="1800" spc="11" dirty="0">
                <a:solidFill>
                  <a:srgbClr val="C74634"/>
                </a:solidFill>
                <a:latin typeface="QGOLLL+Calibri"/>
                <a:cs typeface="QGOLLL+Calibri"/>
              </a:rPr>
              <a:t> </a:t>
            </a:r>
            <a:r>
              <a:rPr sz="1800" spc="-19" dirty="0">
                <a:solidFill>
                  <a:srgbClr val="C74634"/>
                </a:solidFill>
                <a:latin typeface="QGOLLL+Calibri"/>
                <a:cs typeface="QGOLLL+Calibri"/>
              </a:rPr>
              <a:t>gateways,</a:t>
            </a:r>
            <a:r>
              <a:rPr sz="1800" spc="19" dirty="0">
                <a:solidFill>
                  <a:srgbClr val="C74634"/>
                </a:solidFill>
                <a:latin typeface="QGOLLL+Calibri"/>
                <a:cs typeface="QGOLLL+Calibri"/>
              </a:rPr>
              <a:t> </a:t>
            </a:r>
            <a:r>
              <a:rPr sz="1800" dirty="0">
                <a:solidFill>
                  <a:srgbClr val="C74634"/>
                </a:solidFill>
                <a:latin typeface="QGOLLL+Calibri"/>
                <a:cs typeface="QGOLLL+Calibri"/>
              </a:rPr>
              <a:t>routing</a:t>
            </a:r>
            <a:r>
              <a:rPr sz="1800" spc="23" dirty="0">
                <a:solidFill>
                  <a:srgbClr val="C74634"/>
                </a:solidFill>
                <a:latin typeface="QGOLLL+Calibri"/>
                <a:cs typeface="QGOLLL+Calibri"/>
              </a:rPr>
              <a:t> </a:t>
            </a:r>
            <a:r>
              <a:rPr sz="1800" dirty="0">
                <a:solidFill>
                  <a:srgbClr val="C74634"/>
                </a:solidFill>
                <a:latin typeface="QGOLLL+Calibri"/>
                <a:cs typeface="QGOLLL+Calibri"/>
              </a:rPr>
              <a:t>tables,</a:t>
            </a:r>
            <a:r>
              <a:rPr sz="1800" spc="10" dirty="0">
                <a:solidFill>
                  <a:srgbClr val="C74634"/>
                </a:solidFill>
                <a:latin typeface="QGOLLL+Calibri"/>
                <a:cs typeface="QGOLLL+Calibri"/>
              </a:rPr>
              <a:t> </a:t>
            </a:r>
            <a:r>
              <a:rPr sz="1800" dirty="0">
                <a:solidFill>
                  <a:srgbClr val="C74634"/>
                </a:solidFill>
                <a:latin typeface="QGOLLL+Calibri"/>
                <a:cs typeface="QGOLLL+Calibri"/>
              </a:rPr>
              <a:t>security lists,</a:t>
            </a:r>
            <a:r>
              <a:rPr sz="1800" spc="14" dirty="0">
                <a:solidFill>
                  <a:srgbClr val="C74634"/>
                </a:solidFill>
                <a:latin typeface="QGOLLL+Calibri"/>
                <a:cs typeface="QGOLLL+Calibri"/>
              </a:rPr>
              <a:t> </a:t>
            </a:r>
            <a:r>
              <a:rPr sz="1800" dirty="0">
                <a:solidFill>
                  <a:srgbClr val="C74634"/>
                </a:solidFill>
                <a:latin typeface="QGOLLL+Calibri"/>
                <a:cs typeface="QGOLLL+Calibri"/>
              </a:rPr>
              <a:t>…</a:t>
            </a:r>
          </a:p>
          <a:p>
            <a:pPr marL="1347215" marR="0">
              <a:lnSpc>
                <a:spcPts val="2197"/>
              </a:lnSpc>
              <a:spcBef>
                <a:spcPts val="723"/>
              </a:spcBef>
              <a:spcAft>
                <a:spcPts val="0"/>
              </a:spcAft>
            </a:pPr>
            <a:r>
              <a:rPr sz="1800" dirty="0">
                <a:solidFill>
                  <a:srgbClr val="C74634"/>
                </a:solidFill>
                <a:latin typeface="VNHAFP+Calibri"/>
                <a:cs typeface="VNHAFP+Calibri"/>
              </a:rPr>
              <a:t>Balanced</a:t>
            </a:r>
            <a:r>
              <a:rPr sz="1800" spc="13" dirty="0">
                <a:solidFill>
                  <a:srgbClr val="C74634"/>
                </a:solidFill>
                <a:latin typeface="VNHAFP+Calibri"/>
                <a:cs typeface="VNHAFP+Calibri"/>
              </a:rPr>
              <a:t> </a:t>
            </a:r>
            <a:r>
              <a:rPr sz="1800" dirty="0">
                <a:solidFill>
                  <a:srgbClr val="C74634"/>
                </a:solidFill>
                <a:latin typeface="VNHAFP+Calibri"/>
                <a:cs typeface="VNHAFP+Calibri"/>
              </a:rPr>
              <a:t>and Performance</a:t>
            </a:r>
          </a:p>
          <a:p>
            <a:pPr marL="2431161" marR="0">
              <a:lnSpc>
                <a:spcPts val="2197"/>
              </a:lnSpc>
              <a:spcBef>
                <a:spcPts val="773"/>
              </a:spcBef>
              <a:spcAft>
                <a:spcPts val="0"/>
              </a:spcAft>
            </a:pPr>
            <a:r>
              <a:rPr sz="1800" dirty="0">
                <a:solidFill>
                  <a:srgbClr val="C74634"/>
                </a:solidFill>
                <a:latin typeface="VNHAFP+Calibri"/>
                <a:cs typeface="VNHAFP+Calibri"/>
              </a:rPr>
              <a:t>OCI</a:t>
            </a:r>
          </a:p>
        </p:txBody>
      </p:sp>
      <p:sp>
        <p:nvSpPr>
          <p:cNvPr id="7" name="object 7"/>
          <p:cNvSpPr txBox="1"/>
          <p:nvPr/>
        </p:nvSpPr>
        <p:spPr>
          <a:xfrm>
            <a:off x="1236878" y="2937941"/>
            <a:ext cx="613028"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spc="-23" dirty="0">
                <a:solidFill>
                  <a:srgbClr val="312D2A"/>
                </a:solidFill>
                <a:latin typeface="VRRWNG+Oracle Sans Tab Regular"/>
                <a:cs typeface="VRRWNG+Oracle Sans Tab Regular"/>
              </a:rPr>
              <a:t>VCN</a:t>
            </a:r>
          </a:p>
        </p:txBody>
      </p:sp>
      <p:sp>
        <p:nvSpPr>
          <p:cNvPr id="8" name="object 8"/>
          <p:cNvSpPr txBox="1"/>
          <p:nvPr/>
        </p:nvSpPr>
        <p:spPr>
          <a:xfrm>
            <a:off x="1236878" y="3308909"/>
            <a:ext cx="1563090"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Block </a:t>
            </a:r>
            <a:r>
              <a:rPr sz="1800" spc="-10" dirty="0">
                <a:solidFill>
                  <a:srgbClr val="312D2A"/>
                </a:solidFill>
                <a:latin typeface="VRRWNG+Oracle Sans Tab Regular"/>
                <a:cs typeface="VRRWNG+Oracle Sans Tab Regular"/>
              </a:rPr>
              <a:t>Storage</a:t>
            </a:r>
          </a:p>
        </p:txBody>
      </p:sp>
      <p:sp>
        <p:nvSpPr>
          <p:cNvPr id="9" name="object 9"/>
          <p:cNvSpPr txBox="1"/>
          <p:nvPr/>
        </p:nvSpPr>
        <p:spPr>
          <a:xfrm>
            <a:off x="1236878" y="3679875"/>
            <a:ext cx="1678762" cy="710361"/>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Object</a:t>
            </a:r>
            <a:r>
              <a:rPr sz="1800" spc="21" dirty="0">
                <a:solidFill>
                  <a:srgbClr val="312D2A"/>
                </a:solidFill>
                <a:latin typeface="VRRWNG+Oracle Sans Tab Regular"/>
                <a:cs typeface="VRRWNG+Oracle Sans Tab Regular"/>
              </a:rPr>
              <a:t> </a:t>
            </a:r>
            <a:r>
              <a:rPr sz="1800" spc="-10" dirty="0">
                <a:solidFill>
                  <a:srgbClr val="312D2A"/>
                </a:solidFill>
                <a:latin typeface="VRRWNG+Oracle Sans Tab Regular"/>
                <a:cs typeface="VRRWNG+Oracle Sans Tab Regular"/>
              </a:rPr>
              <a:t>Storage</a:t>
            </a:r>
          </a:p>
          <a:p>
            <a:pPr marL="0" marR="0">
              <a:lnSpc>
                <a:spcPts val="2372"/>
              </a:lnSpc>
              <a:spcBef>
                <a:spcPts val="548"/>
              </a:spcBef>
              <a:spcAft>
                <a:spcPts val="0"/>
              </a:spcAft>
            </a:pPr>
            <a:r>
              <a:rPr sz="1800" dirty="0">
                <a:solidFill>
                  <a:srgbClr val="312D2A"/>
                </a:solidFill>
                <a:latin typeface="VRRWNG+Oracle Sans Tab Regular"/>
                <a:cs typeface="VRRWNG+Oracle Sans Tab Regular"/>
              </a:rPr>
              <a:t>File Storage</a:t>
            </a:r>
          </a:p>
        </p:txBody>
      </p:sp>
      <p:sp>
        <p:nvSpPr>
          <p:cNvPr id="10" name="object 10"/>
          <p:cNvSpPr txBox="1"/>
          <p:nvPr/>
        </p:nvSpPr>
        <p:spPr>
          <a:xfrm>
            <a:off x="7655687" y="4055381"/>
            <a:ext cx="1040727" cy="317152"/>
          </a:xfrm>
          <a:prstGeom prst="rect">
            <a:avLst/>
          </a:prstGeom>
        </p:spPr>
        <p:txBody>
          <a:bodyPr vert="horz" wrap="square" lIns="0" tIns="0" rIns="0" bIns="0" rtlCol="0">
            <a:spAutoFit/>
          </a:bodyPr>
          <a:lstStyle/>
          <a:p>
            <a:pPr marL="0" marR="0">
              <a:lnSpc>
                <a:spcPts val="2197"/>
              </a:lnSpc>
              <a:spcBef>
                <a:spcPts val="0"/>
              </a:spcBef>
              <a:spcAft>
                <a:spcPts val="0"/>
              </a:spcAft>
            </a:pPr>
            <a:r>
              <a:rPr sz="1800" dirty="0">
                <a:solidFill>
                  <a:srgbClr val="C74634"/>
                </a:solidFill>
                <a:latin typeface="VNHAFP+Calibri"/>
                <a:cs typeface="VNHAFP+Calibri"/>
              </a:rPr>
              <a:t>NFS, SMB</a:t>
            </a:r>
          </a:p>
        </p:txBody>
      </p:sp>
      <p:sp>
        <p:nvSpPr>
          <p:cNvPr id="11" name="object 11"/>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527867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Infrastructure Services</a:t>
            </a:r>
          </a:p>
        </p:txBody>
      </p:sp>
      <p:sp>
        <p:nvSpPr>
          <p:cNvPr id="4" name="object 4"/>
          <p:cNvSpPr txBox="1"/>
          <p:nvPr/>
        </p:nvSpPr>
        <p:spPr>
          <a:xfrm>
            <a:off x="776935" y="4113580"/>
            <a:ext cx="56913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AE562C"/>
                </a:solidFill>
                <a:latin typeface="VRRWNG+Oracle Sans Tab Regular"/>
                <a:cs typeface="VRRWNG+Oracle Sans Tab Regular"/>
              </a:rPr>
              <a:t>IAM</a:t>
            </a: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2000" y="265487"/>
            <a:ext cx="842698"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IAM</a:t>
            </a:r>
          </a:p>
        </p:txBody>
      </p:sp>
      <p:sp>
        <p:nvSpPr>
          <p:cNvPr id="4" name="object 4"/>
          <p:cNvSpPr txBox="1"/>
          <p:nvPr/>
        </p:nvSpPr>
        <p:spPr>
          <a:xfrm>
            <a:off x="762000" y="643375"/>
            <a:ext cx="10535700" cy="602729"/>
          </a:xfrm>
          <a:prstGeom prst="rect">
            <a:avLst/>
          </a:prstGeom>
        </p:spPr>
        <p:txBody>
          <a:bodyPr vert="horz" wrap="square" lIns="0" tIns="0" rIns="0" bIns="0" rtlCol="0">
            <a:spAutoFit/>
          </a:bodyPr>
          <a:lstStyle/>
          <a:p>
            <a:pPr marL="0" marR="0">
              <a:lnSpc>
                <a:spcPts val="2641"/>
              </a:lnSpc>
              <a:spcBef>
                <a:spcPts val="0"/>
              </a:spcBef>
              <a:spcAft>
                <a:spcPts val="0"/>
              </a:spcAft>
            </a:pPr>
            <a:r>
              <a:rPr sz="2000" spc="10" dirty="0">
                <a:solidFill>
                  <a:srgbClr val="C74634"/>
                </a:solidFill>
                <a:latin typeface="Arial" panose="020B0604020202020204" pitchFamily="34" charset="0"/>
                <a:cs typeface="Arial" panose="020B0604020202020204" pitchFamily="34" charset="0"/>
              </a:rPr>
              <a:t>Identity</a:t>
            </a:r>
            <a:r>
              <a:rPr sz="2000" spc="-19"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and </a:t>
            </a:r>
            <a:r>
              <a:rPr sz="2000" spc="-14" dirty="0">
                <a:solidFill>
                  <a:srgbClr val="C74634"/>
                </a:solidFill>
                <a:latin typeface="Arial" panose="020B0604020202020204" pitchFamily="34" charset="0"/>
                <a:cs typeface="Arial" panose="020B0604020202020204" pitchFamily="34" charset="0"/>
              </a:rPr>
              <a:t>access</a:t>
            </a:r>
            <a:r>
              <a:rPr sz="2000" dirty="0">
                <a:solidFill>
                  <a:srgbClr val="C74634"/>
                </a:solidFill>
                <a:latin typeface="Arial" panose="020B0604020202020204" pitchFamily="34" charset="0"/>
                <a:cs typeface="Arial" panose="020B0604020202020204" pitchFamily="34" charset="0"/>
              </a:rPr>
              <a:t> management features such</a:t>
            </a:r>
            <a:r>
              <a:rPr sz="2000" spc="-21"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as </a:t>
            </a:r>
            <a:r>
              <a:rPr sz="2000" spc="11" dirty="0">
                <a:solidFill>
                  <a:srgbClr val="C74634"/>
                </a:solidFill>
                <a:latin typeface="Arial" panose="020B0604020202020204" pitchFamily="34" charset="0"/>
                <a:cs typeface="Arial" panose="020B0604020202020204" pitchFamily="34" charset="0"/>
              </a:rPr>
              <a:t>authentication,</a:t>
            </a:r>
            <a:r>
              <a:rPr sz="2000" spc="-13"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single</a:t>
            </a:r>
            <a:r>
              <a:rPr sz="2000" spc="-13"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sign-on</a:t>
            </a:r>
            <a:r>
              <a:rPr sz="2000" spc="-37"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(SSO), and</a:t>
            </a:r>
          </a:p>
          <a:p>
            <a:pPr marL="0" marR="0">
              <a:lnSpc>
                <a:spcPts val="2039"/>
              </a:lnSpc>
              <a:spcBef>
                <a:spcPts val="50"/>
              </a:spcBef>
              <a:spcAft>
                <a:spcPts val="0"/>
              </a:spcAft>
            </a:pPr>
            <a:r>
              <a:rPr sz="2000" spc="10" dirty="0">
                <a:solidFill>
                  <a:srgbClr val="C74634"/>
                </a:solidFill>
                <a:latin typeface="Arial" panose="020B0604020202020204" pitchFamily="34" charset="0"/>
                <a:cs typeface="Arial" panose="020B0604020202020204" pitchFamily="34" charset="0"/>
              </a:rPr>
              <a:t>identity</a:t>
            </a:r>
            <a:r>
              <a:rPr sz="2000" spc="-19"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lifecycle</a:t>
            </a:r>
            <a:r>
              <a:rPr sz="2000" spc="16" dirty="0">
                <a:solidFill>
                  <a:srgbClr val="C74634"/>
                </a:solidFill>
                <a:latin typeface="Arial" panose="020B0604020202020204" pitchFamily="34" charset="0"/>
                <a:cs typeface="Arial" panose="020B0604020202020204" pitchFamily="34" charset="0"/>
              </a:rPr>
              <a:t> </a:t>
            </a:r>
            <a:r>
              <a:rPr sz="2000" dirty="0">
                <a:solidFill>
                  <a:srgbClr val="C74634"/>
                </a:solidFill>
                <a:latin typeface="Arial" panose="020B0604020202020204" pitchFamily="34" charset="0"/>
                <a:cs typeface="Arial" panose="020B0604020202020204" pitchFamily="34" charset="0"/>
              </a:rPr>
              <a:t>management</a:t>
            </a:r>
          </a:p>
        </p:txBody>
      </p:sp>
      <p:sp>
        <p:nvSpPr>
          <p:cNvPr id="5" name="object 5"/>
          <p:cNvSpPr txBox="1"/>
          <p:nvPr/>
        </p:nvSpPr>
        <p:spPr>
          <a:xfrm>
            <a:off x="767486" y="1311630"/>
            <a:ext cx="1747991" cy="305248"/>
          </a:xfrm>
          <a:prstGeom prst="rect">
            <a:avLst/>
          </a:prstGeom>
        </p:spPr>
        <p:txBody>
          <a:bodyPr vert="horz" wrap="square" lIns="0" tIns="0" rIns="0" bIns="0" rtlCol="0">
            <a:spAutoFit/>
          </a:bodyPr>
          <a:lstStyle/>
          <a:p>
            <a:pPr marL="0" marR="0">
              <a:lnSpc>
                <a:spcPts val="2108"/>
              </a:lnSpc>
              <a:spcBef>
                <a:spcPts val="0"/>
              </a:spcBef>
              <a:spcAft>
                <a:spcPts val="0"/>
              </a:spcAft>
            </a:pPr>
            <a:r>
              <a:rPr sz="1600" u="sng" dirty="0">
                <a:solidFill>
                  <a:srgbClr val="312D2A"/>
                </a:solidFill>
                <a:latin typeface="VRRWNG+Oracle Sans Tab Regular"/>
                <a:cs typeface="VRRWNG+Oracle Sans Tab Regular"/>
              </a:rPr>
              <a:t>IAM</a:t>
            </a:r>
            <a:r>
              <a:rPr sz="1600" u="sng" spc="-127" dirty="0">
                <a:solidFill>
                  <a:srgbClr val="312D2A"/>
                </a:solidFill>
                <a:latin typeface="VRRWNG+Oracle Sans Tab Regular"/>
                <a:cs typeface="VRRWNG+Oracle Sans Tab Regular"/>
              </a:rPr>
              <a:t> </a:t>
            </a:r>
            <a:r>
              <a:rPr sz="1600" u="sng" dirty="0">
                <a:solidFill>
                  <a:srgbClr val="312D2A"/>
                </a:solidFill>
                <a:latin typeface="VRRWNG+Oracle Sans Tab Regular"/>
                <a:cs typeface="VRRWNG+Oracle Sans Tab Regular"/>
              </a:rPr>
              <a:t>Components</a:t>
            </a:r>
          </a:p>
        </p:txBody>
      </p:sp>
      <p:sp>
        <p:nvSpPr>
          <p:cNvPr id="6" name="object 6"/>
          <p:cNvSpPr txBox="1"/>
          <p:nvPr/>
        </p:nvSpPr>
        <p:spPr>
          <a:xfrm>
            <a:off x="767486" y="1793335"/>
            <a:ext cx="887650"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b="1" dirty="0">
                <a:solidFill>
                  <a:srgbClr val="312D2A"/>
                </a:solidFill>
                <a:latin typeface="FBQLWK+Oracle Sans Tab Bold"/>
                <a:cs typeface="FBQLWK+Oracle Sans Tab Bold"/>
              </a:rPr>
              <a:t>RESOURCE</a:t>
            </a:r>
          </a:p>
        </p:txBody>
      </p:sp>
      <p:sp>
        <p:nvSpPr>
          <p:cNvPr id="7" name="object 7"/>
          <p:cNvSpPr txBox="1"/>
          <p:nvPr/>
        </p:nvSpPr>
        <p:spPr>
          <a:xfrm>
            <a:off x="767486" y="2010991"/>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8" name="object 8"/>
          <p:cNvSpPr txBox="1"/>
          <p:nvPr/>
        </p:nvSpPr>
        <p:spPr>
          <a:xfrm>
            <a:off x="1053998" y="1996027"/>
            <a:ext cx="8667123" cy="47435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The cloud objects that</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your company's employees create and use when interacting</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with</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Oracle Cloud Infrastructure</a:t>
            </a:r>
            <a:r>
              <a:rPr sz="1100" spc="3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(for example,</a:t>
            </a:r>
          </a:p>
          <a:p>
            <a:pPr marL="0" marR="0">
              <a:lnSpc>
                <a:spcPts val="983"/>
              </a:lnSpc>
              <a:spcBef>
                <a:spcPts val="0"/>
              </a:spcBef>
              <a:spcAft>
                <a:spcPts val="0"/>
              </a:spcAft>
            </a:pPr>
            <a:r>
              <a:rPr sz="1100" dirty="0">
                <a:solidFill>
                  <a:srgbClr val="312D2A"/>
                </a:solidFill>
                <a:latin typeface="VRRWNG+Oracle Sans Tab Regular"/>
                <a:cs typeface="VRRWNG+Oracle Sans Tab Regular"/>
              </a:rPr>
              <a:t>compute instances,</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block instances,</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block storage volumes,</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virtual</a:t>
            </a:r>
            <a:r>
              <a:rPr sz="1100" spc="14"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cloud networks, subnets,</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etc.),</a:t>
            </a:r>
            <a:r>
              <a:rPr sz="1100" spc="-1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third-party</a:t>
            </a:r>
            <a:r>
              <a:rPr sz="1100" spc="3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applications, Software-as-</a:t>
            </a:r>
          </a:p>
          <a:p>
            <a:pPr marL="0" marR="0">
              <a:lnSpc>
                <a:spcPts val="996"/>
              </a:lnSpc>
              <a:spcBef>
                <a:spcPts val="0"/>
              </a:spcBef>
              <a:spcAft>
                <a:spcPts val="0"/>
              </a:spcAft>
            </a:pPr>
            <a:r>
              <a:rPr sz="1100" dirty="0">
                <a:solidFill>
                  <a:srgbClr val="312D2A"/>
                </a:solidFill>
                <a:latin typeface="VRRWNG+Oracle Sans Tab Regular"/>
                <a:cs typeface="VRRWNG+Oracle Sans Tab Regular"/>
              </a:rPr>
              <a:t>a-Service</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(SaaS) applications,</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on-premises software, and</a:t>
            </a:r>
            <a:r>
              <a:rPr sz="1100" spc="15"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retail web applications.</a:t>
            </a:r>
          </a:p>
        </p:txBody>
      </p:sp>
      <p:sp>
        <p:nvSpPr>
          <p:cNvPr id="9" name="object 9"/>
          <p:cNvSpPr txBox="1"/>
          <p:nvPr/>
        </p:nvSpPr>
        <p:spPr>
          <a:xfrm>
            <a:off x="767486" y="2448655"/>
            <a:ext cx="514276"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b="1" dirty="0">
                <a:solidFill>
                  <a:srgbClr val="312D2A"/>
                </a:solidFill>
                <a:latin typeface="FBQLWK+Oracle Sans Tab Bold"/>
                <a:cs typeface="FBQLWK+Oracle Sans Tab Bold"/>
              </a:rPr>
              <a:t>USER</a:t>
            </a:r>
          </a:p>
        </p:txBody>
      </p:sp>
      <p:sp>
        <p:nvSpPr>
          <p:cNvPr id="10" name="object 10"/>
          <p:cNvSpPr txBox="1"/>
          <p:nvPr/>
        </p:nvSpPr>
        <p:spPr>
          <a:xfrm>
            <a:off x="767486" y="2666311"/>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11" name="object 11"/>
          <p:cNvSpPr txBox="1"/>
          <p:nvPr/>
        </p:nvSpPr>
        <p:spPr>
          <a:xfrm>
            <a:off x="1053998" y="2651347"/>
            <a:ext cx="8751065"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An individual employee or</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system that</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needs to manage or</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use your</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company's Oracle Cloud Infrastructure</a:t>
            </a:r>
            <a:r>
              <a:rPr sz="1100" spc="3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resources.</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Users might</a:t>
            </a:r>
            <a:r>
              <a:rPr sz="1100" spc="-14"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need</a:t>
            </a:r>
          </a:p>
        </p:txBody>
      </p:sp>
      <p:sp>
        <p:nvSpPr>
          <p:cNvPr id="12" name="object 12"/>
          <p:cNvSpPr txBox="1"/>
          <p:nvPr/>
        </p:nvSpPr>
        <p:spPr>
          <a:xfrm>
            <a:off x="1053998" y="2776315"/>
            <a:ext cx="8665108" cy="349386"/>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to launch instances, manage remote disks,</a:t>
            </a:r>
            <a:r>
              <a:rPr sz="1100" spc="-13"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work with your</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virtual cloud network, etc. End users of</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your application are</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not typically IAM</a:t>
            </a:r>
          </a:p>
          <a:p>
            <a:pPr marL="0" marR="0">
              <a:lnSpc>
                <a:spcPts val="995"/>
              </a:lnSpc>
              <a:spcBef>
                <a:spcPts val="0"/>
              </a:spcBef>
              <a:spcAft>
                <a:spcPts val="0"/>
              </a:spcAft>
            </a:pPr>
            <a:r>
              <a:rPr sz="1100" dirty="0">
                <a:solidFill>
                  <a:srgbClr val="312D2A"/>
                </a:solidFill>
                <a:latin typeface="VRRWNG+Oracle Sans Tab Regular"/>
                <a:cs typeface="VRRWNG+Oracle Sans Tab Regular"/>
              </a:rPr>
              <a:t>users. Users have one or</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more IAM credentials (see User Credentials).</a:t>
            </a:r>
          </a:p>
        </p:txBody>
      </p:sp>
      <p:sp>
        <p:nvSpPr>
          <p:cNvPr id="13" name="object 13"/>
          <p:cNvSpPr txBox="1"/>
          <p:nvPr/>
        </p:nvSpPr>
        <p:spPr>
          <a:xfrm>
            <a:off x="10497312" y="2952286"/>
            <a:ext cx="338542" cy="172678"/>
          </a:xfrm>
          <a:prstGeom prst="rect">
            <a:avLst/>
          </a:prstGeom>
        </p:spPr>
        <p:txBody>
          <a:bodyPr vert="horz" wrap="square" lIns="0" tIns="0" rIns="0" bIns="0" rtlCol="0">
            <a:spAutoFit/>
          </a:bodyPr>
          <a:lstStyle/>
          <a:p>
            <a:pPr marL="0" marR="0">
              <a:lnSpc>
                <a:spcPts val="1059"/>
              </a:lnSpc>
              <a:spcBef>
                <a:spcPts val="0"/>
              </a:spcBef>
              <a:spcAft>
                <a:spcPts val="0"/>
              </a:spcAft>
            </a:pPr>
            <a:r>
              <a:rPr sz="800" dirty="0">
                <a:solidFill>
                  <a:srgbClr val="312D2A"/>
                </a:solidFill>
                <a:latin typeface="SFUTNH+Oracle Sans Regular"/>
                <a:cs typeface="SFUTNH+Oracle Sans Regular"/>
              </a:rPr>
              <a:t>IAM</a:t>
            </a:r>
          </a:p>
        </p:txBody>
      </p:sp>
      <p:sp>
        <p:nvSpPr>
          <p:cNvPr id="14" name="object 14"/>
          <p:cNvSpPr txBox="1"/>
          <p:nvPr/>
        </p:nvSpPr>
        <p:spPr>
          <a:xfrm>
            <a:off x="767486" y="3103667"/>
            <a:ext cx="642789" cy="223295"/>
          </a:xfrm>
          <a:prstGeom prst="rect">
            <a:avLst/>
          </a:prstGeom>
        </p:spPr>
        <p:txBody>
          <a:bodyPr vert="horz" wrap="square" lIns="0" tIns="0" rIns="0" bIns="0" rtlCol="0">
            <a:spAutoFit/>
          </a:bodyPr>
          <a:lstStyle/>
          <a:p>
            <a:pPr marL="0" marR="0">
              <a:lnSpc>
                <a:spcPts val="1458"/>
              </a:lnSpc>
              <a:spcBef>
                <a:spcPts val="0"/>
              </a:spcBef>
              <a:spcAft>
                <a:spcPts val="0"/>
              </a:spcAft>
            </a:pPr>
            <a:r>
              <a:rPr sz="1100" b="1" dirty="0">
                <a:solidFill>
                  <a:srgbClr val="312D2A"/>
                </a:solidFill>
                <a:latin typeface="FBQLWK+Oracle Sans Tab Bold"/>
                <a:cs typeface="FBQLWK+Oracle Sans Tab Bold"/>
              </a:rPr>
              <a:t>GROUP</a:t>
            </a:r>
          </a:p>
        </p:txBody>
      </p:sp>
      <p:sp>
        <p:nvSpPr>
          <p:cNvPr id="15" name="object 15"/>
          <p:cNvSpPr txBox="1"/>
          <p:nvPr/>
        </p:nvSpPr>
        <p:spPr>
          <a:xfrm>
            <a:off x="767486" y="3321885"/>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16" name="object 16"/>
          <p:cNvSpPr txBox="1"/>
          <p:nvPr/>
        </p:nvSpPr>
        <p:spPr>
          <a:xfrm>
            <a:off x="1053998" y="3306921"/>
            <a:ext cx="6838637"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A collection of users who all need the same type of</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access to a particular set of</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resources or</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compartment.</a:t>
            </a:r>
          </a:p>
        </p:txBody>
      </p:sp>
      <p:sp>
        <p:nvSpPr>
          <p:cNvPr id="17" name="object 17"/>
          <p:cNvSpPr txBox="1"/>
          <p:nvPr/>
        </p:nvSpPr>
        <p:spPr>
          <a:xfrm>
            <a:off x="767486" y="3508089"/>
            <a:ext cx="1452969"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b="1" dirty="0">
                <a:solidFill>
                  <a:srgbClr val="312D2A"/>
                </a:solidFill>
                <a:latin typeface="FBQLWK+Oracle Sans Tab Bold"/>
                <a:cs typeface="FBQLWK+Oracle Sans Tab Bold"/>
              </a:rPr>
              <a:t>NETWORK</a:t>
            </a:r>
            <a:r>
              <a:rPr sz="1100" b="1" spc="-39" dirty="0">
                <a:solidFill>
                  <a:srgbClr val="312D2A"/>
                </a:solidFill>
                <a:latin typeface="FBQLWK+Oracle Sans Tab Bold"/>
                <a:cs typeface="FBQLWK+Oracle Sans Tab Bold"/>
              </a:rPr>
              <a:t> </a:t>
            </a:r>
            <a:r>
              <a:rPr sz="1100" b="1" dirty="0">
                <a:solidFill>
                  <a:srgbClr val="312D2A"/>
                </a:solidFill>
                <a:latin typeface="FBQLWK+Oracle Sans Tab Bold"/>
                <a:cs typeface="FBQLWK+Oracle Sans Tab Bold"/>
              </a:rPr>
              <a:t>SOURCE</a:t>
            </a:r>
          </a:p>
        </p:txBody>
      </p:sp>
      <p:sp>
        <p:nvSpPr>
          <p:cNvPr id="18" name="object 18"/>
          <p:cNvSpPr txBox="1"/>
          <p:nvPr/>
        </p:nvSpPr>
        <p:spPr>
          <a:xfrm>
            <a:off x="767486" y="3725745"/>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19" name="object 19"/>
          <p:cNvSpPr txBox="1"/>
          <p:nvPr/>
        </p:nvSpPr>
        <p:spPr>
          <a:xfrm>
            <a:off x="767486" y="3710781"/>
            <a:ext cx="8541814" cy="626754"/>
          </a:xfrm>
          <a:prstGeom prst="rect">
            <a:avLst/>
          </a:prstGeom>
        </p:spPr>
        <p:txBody>
          <a:bodyPr vert="horz" wrap="square" lIns="0" tIns="0" rIns="0" bIns="0" rtlCol="0">
            <a:spAutoFit/>
          </a:bodyPr>
          <a:lstStyle/>
          <a:p>
            <a:pPr marL="286511" marR="0">
              <a:lnSpc>
                <a:spcPts val="1455"/>
              </a:lnSpc>
              <a:spcBef>
                <a:spcPts val="0"/>
              </a:spcBef>
              <a:spcAft>
                <a:spcPts val="0"/>
              </a:spcAft>
            </a:pPr>
            <a:r>
              <a:rPr sz="1100" dirty="0">
                <a:solidFill>
                  <a:srgbClr val="312D2A"/>
                </a:solidFill>
                <a:latin typeface="VRRWNG+Oracle Sans Tab Regular"/>
                <a:cs typeface="VRRWNG+Oracle Sans Tab Regular"/>
              </a:rPr>
              <a:t>A group</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of</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IP addresses that</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are allowed to access resources in</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your tenancy.</a:t>
            </a:r>
          </a:p>
          <a:p>
            <a:pPr marL="0" marR="0">
              <a:lnSpc>
                <a:spcPts val="1455"/>
              </a:lnSpc>
              <a:spcBef>
                <a:spcPts val="78"/>
              </a:spcBef>
              <a:spcAft>
                <a:spcPts val="0"/>
              </a:spcAft>
            </a:pPr>
            <a:r>
              <a:rPr sz="1100" b="1" dirty="0">
                <a:solidFill>
                  <a:srgbClr val="312D2A"/>
                </a:solidFill>
                <a:latin typeface="FBQLWK+Oracle Sans Tab Bold"/>
                <a:cs typeface="FBQLWK+Oracle Sans Tab Bold"/>
              </a:rPr>
              <a:t>COMPARTMENT</a:t>
            </a:r>
          </a:p>
          <a:p>
            <a:pPr marL="286511" marR="0">
              <a:lnSpc>
                <a:spcPts val="1455"/>
              </a:lnSpc>
              <a:spcBef>
                <a:spcPts val="140"/>
              </a:spcBef>
              <a:spcAft>
                <a:spcPts val="0"/>
              </a:spcAft>
            </a:pPr>
            <a:r>
              <a:rPr sz="1100" dirty="0">
                <a:solidFill>
                  <a:srgbClr val="312D2A"/>
                </a:solidFill>
                <a:latin typeface="VRRWNG+Oracle Sans Tab Regular"/>
                <a:cs typeface="VRRWNG+Oracle Sans Tab Regular"/>
              </a:rPr>
              <a:t>A collection of related</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resources. Compartments are a fundamental component of Oracle Cloud Infrastructure</a:t>
            </a:r>
            <a:r>
              <a:rPr sz="1100" spc="3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for</a:t>
            </a:r>
            <a:r>
              <a:rPr sz="1100" spc="19"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organizing and</a:t>
            </a:r>
          </a:p>
        </p:txBody>
      </p:sp>
      <p:sp>
        <p:nvSpPr>
          <p:cNvPr id="20" name="object 20"/>
          <p:cNvSpPr txBox="1"/>
          <p:nvPr/>
        </p:nvSpPr>
        <p:spPr>
          <a:xfrm>
            <a:off x="10865231" y="3743496"/>
            <a:ext cx="500296" cy="1045134"/>
          </a:xfrm>
          <a:prstGeom prst="rect">
            <a:avLst/>
          </a:prstGeom>
        </p:spPr>
        <p:txBody>
          <a:bodyPr vert="horz" wrap="square" lIns="0" tIns="0" rIns="0" bIns="0" rtlCol="0">
            <a:spAutoFit/>
          </a:bodyPr>
          <a:lstStyle/>
          <a:p>
            <a:pPr marL="4571" marR="0">
              <a:lnSpc>
                <a:spcPts val="1059"/>
              </a:lnSpc>
              <a:spcBef>
                <a:spcPts val="0"/>
              </a:spcBef>
              <a:spcAft>
                <a:spcPts val="0"/>
              </a:spcAft>
            </a:pPr>
            <a:r>
              <a:rPr sz="800" dirty="0">
                <a:solidFill>
                  <a:srgbClr val="312D2A"/>
                </a:solidFill>
                <a:latin typeface="SFUTNH+Oracle Sans Regular"/>
                <a:cs typeface="SFUTNH+Oracle Sans Regular"/>
              </a:rPr>
              <a:t>Groups</a:t>
            </a:r>
          </a:p>
          <a:p>
            <a:pPr marL="0" marR="0">
              <a:lnSpc>
                <a:spcPts val="1062"/>
              </a:lnSpc>
              <a:spcBef>
                <a:spcPts val="5756"/>
              </a:spcBef>
              <a:spcAft>
                <a:spcPts val="0"/>
              </a:spcAft>
            </a:pPr>
            <a:r>
              <a:rPr sz="800" dirty="0">
                <a:solidFill>
                  <a:srgbClr val="312D2A"/>
                </a:solidFill>
                <a:latin typeface="SFUTNH+Oracle Sans Regular"/>
                <a:cs typeface="SFUTNH+Oracle Sans Regular"/>
              </a:rPr>
              <a:t>Policies</a:t>
            </a:r>
          </a:p>
        </p:txBody>
      </p:sp>
      <p:sp>
        <p:nvSpPr>
          <p:cNvPr id="21" name="object 21"/>
          <p:cNvSpPr txBox="1"/>
          <p:nvPr/>
        </p:nvSpPr>
        <p:spPr>
          <a:xfrm>
            <a:off x="10028555" y="3752678"/>
            <a:ext cx="375220" cy="177152"/>
          </a:xfrm>
          <a:prstGeom prst="rect">
            <a:avLst/>
          </a:prstGeom>
        </p:spPr>
        <p:txBody>
          <a:bodyPr vert="horz" wrap="square" lIns="0" tIns="0" rIns="0" bIns="0" rtlCol="0">
            <a:spAutoFit/>
          </a:bodyPr>
          <a:lstStyle/>
          <a:p>
            <a:pPr marL="0" marR="0">
              <a:lnSpc>
                <a:spcPts val="1094"/>
              </a:lnSpc>
              <a:spcBef>
                <a:spcPts val="0"/>
              </a:spcBef>
              <a:spcAft>
                <a:spcPts val="0"/>
              </a:spcAft>
            </a:pPr>
            <a:r>
              <a:rPr sz="800" dirty="0">
                <a:solidFill>
                  <a:srgbClr val="312D2A"/>
                </a:solidFill>
                <a:latin typeface="SCDQRW+Open Sans Regular"/>
                <a:cs typeface="SCDQRW+Open Sans Regular"/>
              </a:rPr>
              <a:t>User</a:t>
            </a:r>
          </a:p>
        </p:txBody>
      </p:sp>
      <p:sp>
        <p:nvSpPr>
          <p:cNvPr id="22" name="object 22"/>
          <p:cNvSpPr txBox="1"/>
          <p:nvPr/>
        </p:nvSpPr>
        <p:spPr>
          <a:xfrm>
            <a:off x="767486" y="4129605"/>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23" name="object 23"/>
          <p:cNvSpPr txBox="1"/>
          <p:nvPr/>
        </p:nvSpPr>
        <p:spPr>
          <a:xfrm>
            <a:off x="1053998" y="4239609"/>
            <a:ext cx="8768313" cy="47435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isolating your cloud resources. You use them to</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clearly separate resources</a:t>
            </a:r>
            <a:r>
              <a:rPr sz="1100" spc="19"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for the</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purposes</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of measuring usage and billing, access</a:t>
            </a:r>
          </a:p>
          <a:p>
            <a:pPr marL="0" marR="0">
              <a:lnSpc>
                <a:spcPts val="996"/>
              </a:lnSpc>
              <a:spcBef>
                <a:spcPts val="0"/>
              </a:spcBef>
              <a:spcAft>
                <a:spcPts val="0"/>
              </a:spcAft>
            </a:pPr>
            <a:r>
              <a:rPr sz="1100" dirty="0">
                <a:solidFill>
                  <a:srgbClr val="312D2A"/>
                </a:solidFill>
                <a:latin typeface="VRRWNG+Oracle Sans Tab Regular"/>
                <a:cs typeface="VRRWNG+Oracle Sans Tab Regular"/>
              </a:rPr>
              <a:t>(through</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the use of policies),</a:t>
            </a:r>
            <a:r>
              <a:rPr sz="1100" spc="-24"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and</a:t>
            </a:r>
            <a:r>
              <a:rPr sz="1100" spc="15"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isolation (separating</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the</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resources for one</a:t>
            </a:r>
            <a:r>
              <a:rPr sz="1100" spc="2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project or</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business unit from another). A common</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approach</a:t>
            </a:r>
          </a:p>
          <a:p>
            <a:pPr marL="0" marR="0">
              <a:lnSpc>
                <a:spcPts val="983"/>
              </a:lnSpc>
              <a:spcBef>
                <a:spcPts val="0"/>
              </a:spcBef>
              <a:spcAft>
                <a:spcPts val="0"/>
              </a:spcAft>
            </a:pPr>
            <a:r>
              <a:rPr sz="1100" dirty="0">
                <a:solidFill>
                  <a:srgbClr val="312D2A"/>
                </a:solidFill>
                <a:latin typeface="VRRWNG+Oracle Sans Tab Regular"/>
                <a:cs typeface="VRRWNG+Oracle Sans Tab Regular"/>
              </a:rPr>
              <a:t>is to create a compartment for</a:t>
            </a:r>
            <a:r>
              <a:rPr sz="1100" spc="19"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each major part of</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your organization.</a:t>
            </a:r>
          </a:p>
        </p:txBody>
      </p:sp>
      <p:sp>
        <p:nvSpPr>
          <p:cNvPr id="24" name="object 24"/>
          <p:cNvSpPr txBox="1"/>
          <p:nvPr/>
        </p:nvSpPr>
        <p:spPr>
          <a:xfrm>
            <a:off x="9792589" y="4611287"/>
            <a:ext cx="846837" cy="172678"/>
          </a:xfrm>
          <a:prstGeom prst="rect">
            <a:avLst/>
          </a:prstGeom>
        </p:spPr>
        <p:txBody>
          <a:bodyPr vert="horz" wrap="square" lIns="0" tIns="0" rIns="0" bIns="0" rtlCol="0">
            <a:spAutoFit/>
          </a:bodyPr>
          <a:lstStyle/>
          <a:p>
            <a:pPr marL="0" marR="0">
              <a:lnSpc>
                <a:spcPts val="1059"/>
              </a:lnSpc>
              <a:spcBef>
                <a:spcPts val="0"/>
              </a:spcBef>
              <a:spcAft>
                <a:spcPts val="0"/>
              </a:spcAft>
            </a:pPr>
            <a:r>
              <a:rPr sz="800" dirty="0">
                <a:solidFill>
                  <a:srgbClr val="312D2A"/>
                </a:solidFill>
                <a:latin typeface="SFUTNH+Oracle Sans Regular"/>
                <a:cs typeface="SFUTNH+Oracle Sans Regular"/>
              </a:rPr>
              <a:t>Compartments</a:t>
            </a:r>
          </a:p>
        </p:txBody>
      </p:sp>
      <p:sp>
        <p:nvSpPr>
          <p:cNvPr id="25" name="object 25"/>
          <p:cNvSpPr txBox="1"/>
          <p:nvPr/>
        </p:nvSpPr>
        <p:spPr>
          <a:xfrm>
            <a:off x="767486" y="4694015"/>
            <a:ext cx="823014"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b="1" dirty="0">
                <a:solidFill>
                  <a:srgbClr val="312D2A"/>
                </a:solidFill>
                <a:latin typeface="FBQLWK+Oracle Sans Tab Bold"/>
                <a:cs typeface="FBQLWK+Oracle Sans Tab Bold"/>
              </a:rPr>
              <a:t>TENANCY</a:t>
            </a:r>
          </a:p>
        </p:txBody>
      </p:sp>
      <p:sp>
        <p:nvSpPr>
          <p:cNvPr id="26" name="object 26"/>
          <p:cNvSpPr txBox="1"/>
          <p:nvPr/>
        </p:nvSpPr>
        <p:spPr>
          <a:xfrm>
            <a:off x="767486" y="4910147"/>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27" name="object 27"/>
          <p:cNvSpPr txBox="1"/>
          <p:nvPr/>
        </p:nvSpPr>
        <p:spPr>
          <a:xfrm>
            <a:off x="1053998" y="4895183"/>
            <a:ext cx="6472273"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The root</a:t>
            </a:r>
            <a:r>
              <a:rPr sz="1100" spc="19"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compartment that contains all of your</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organization's Oracle Cloud Infrastructure</a:t>
            </a:r>
            <a:r>
              <a:rPr sz="1100" spc="3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resources.</a:t>
            </a:r>
          </a:p>
        </p:txBody>
      </p:sp>
      <p:sp>
        <p:nvSpPr>
          <p:cNvPr id="28" name="object 28"/>
          <p:cNvSpPr txBox="1"/>
          <p:nvPr/>
        </p:nvSpPr>
        <p:spPr>
          <a:xfrm>
            <a:off x="767486" y="5097875"/>
            <a:ext cx="633033"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POLICY</a:t>
            </a:r>
          </a:p>
        </p:txBody>
      </p:sp>
      <p:sp>
        <p:nvSpPr>
          <p:cNvPr id="29" name="object 29"/>
          <p:cNvSpPr txBox="1"/>
          <p:nvPr/>
        </p:nvSpPr>
        <p:spPr>
          <a:xfrm>
            <a:off x="767486" y="5314007"/>
            <a:ext cx="201486" cy="194738"/>
          </a:xfrm>
          <a:prstGeom prst="rect">
            <a:avLst/>
          </a:prstGeom>
        </p:spPr>
        <p:txBody>
          <a:bodyPr vert="horz" wrap="square" lIns="0" tIns="0" rIns="0" bIns="0" rtlCol="0">
            <a:spAutoFit/>
          </a:bodyPr>
          <a:lstStyle/>
          <a:p>
            <a:pPr marL="0" marR="0">
              <a:lnSpc>
                <a:spcPts val="1233"/>
              </a:lnSpc>
              <a:spcBef>
                <a:spcPts val="0"/>
              </a:spcBef>
              <a:spcAft>
                <a:spcPts val="0"/>
              </a:spcAft>
            </a:pPr>
            <a:r>
              <a:rPr sz="1100" dirty="0">
                <a:solidFill>
                  <a:srgbClr val="312D2A"/>
                </a:solidFill>
                <a:latin typeface="ERTLPM+Arial"/>
                <a:cs typeface="ERTLPM+Arial"/>
              </a:rPr>
              <a:t>•</a:t>
            </a:r>
          </a:p>
        </p:txBody>
      </p:sp>
      <p:sp>
        <p:nvSpPr>
          <p:cNvPr id="30" name="object 30"/>
          <p:cNvSpPr txBox="1"/>
          <p:nvPr/>
        </p:nvSpPr>
        <p:spPr>
          <a:xfrm>
            <a:off x="1053998" y="5299043"/>
            <a:ext cx="8707195" cy="600897"/>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A document that</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specifies who can access which resources, and how. You can write policies to control</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access to all of the services within</a:t>
            </a:r>
          </a:p>
          <a:p>
            <a:pPr marL="0" marR="0">
              <a:lnSpc>
                <a:spcPts val="996"/>
              </a:lnSpc>
              <a:spcBef>
                <a:spcPts val="0"/>
              </a:spcBef>
              <a:spcAft>
                <a:spcPts val="0"/>
              </a:spcAft>
            </a:pPr>
            <a:r>
              <a:rPr sz="1100" dirty="0">
                <a:solidFill>
                  <a:srgbClr val="312D2A"/>
                </a:solidFill>
                <a:latin typeface="VRRWNG+Oracle Sans Tab Regular"/>
                <a:cs typeface="VRRWNG+Oracle Sans Tab Regular"/>
              </a:rPr>
              <a:t>Oracle Cloud Infrastructure.</a:t>
            </a:r>
            <a:r>
              <a:rPr sz="1100" spc="23"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Access</a:t>
            </a:r>
            <a:r>
              <a:rPr sz="1100" spc="-15"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is granted</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at</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the group</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and compartment level,</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which means you can write a policy that</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gives a</a:t>
            </a:r>
          </a:p>
          <a:p>
            <a:pPr marL="0" marR="0">
              <a:lnSpc>
                <a:spcPts val="984"/>
              </a:lnSpc>
              <a:spcBef>
                <a:spcPts val="0"/>
              </a:spcBef>
              <a:spcAft>
                <a:spcPts val="0"/>
              </a:spcAft>
            </a:pPr>
            <a:r>
              <a:rPr sz="1100" dirty="0">
                <a:solidFill>
                  <a:srgbClr val="312D2A"/>
                </a:solidFill>
                <a:latin typeface="VRRWNG+Oracle Sans Tab Regular"/>
                <a:cs typeface="VRRWNG+Oracle Sans Tab Regular"/>
              </a:rPr>
              <a:t>group</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 specific type of</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access</a:t>
            </a:r>
            <a:r>
              <a:rPr sz="1100" spc="-15"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within</a:t>
            </a:r>
            <a:r>
              <a:rPr sz="1100" spc="2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 specific compartment,</a:t>
            </a:r>
            <a:r>
              <a:rPr sz="1100" spc="-14"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or</a:t>
            </a:r>
            <a:r>
              <a:rPr sz="1100" spc="2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to the tenancy itself. If</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you give a</a:t>
            </a:r>
            <a:r>
              <a:rPr sz="1100" spc="10"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group</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access to the tenancy, the</a:t>
            </a:r>
          </a:p>
          <a:p>
            <a:pPr marL="0" marR="0">
              <a:lnSpc>
                <a:spcPts val="995"/>
              </a:lnSpc>
              <a:spcBef>
                <a:spcPts val="0"/>
              </a:spcBef>
              <a:spcAft>
                <a:spcPts val="0"/>
              </a:spcAft>
            </a:pPr>
            <a:r>
              <a:rPr sz="1100" dirty="0">
                <a:solidFill>
                  <a:srgbClr val="312D2A"/>
                </a:solidFill>
                <a:latin typeface="VRRWNG+Oracle Sans Tab Regular"/>
                <a:cs typeface="VRRWNG+Oracle Sans Tab Regular"/>
              </a:rPr>
              <a:t>group</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automatically gets the same type of</a:t>
            </a:r>
            <a:r>
              <a:rPr sz="1100" spc="12"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access to all the</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compartments inside the tenancy.</a:t>
            </a:r>
          </a:p>
        </p:txBody>
      </p:sp>
      <p:sp>
        <p:nvSpPr>
          <p:cNvPr id="31" name="object 31"/>
          <p:cNvSpPr txBox="1"/>
          <p:nvPr/>
        </p:nvSpPr>
        <p:spPr>
          <a:xfrm>
            <a:off x="10742930" y="5380908"/>
            <a:ext cx="741359" cy="287003"/>
          </a:xfrm>
          <a:prstGeom prst="rect">
            <a:avLst/>
          </a:prstGeom>
        </p:spPr>
        <p:txBody>
          <a:bodyPr vert="horz" wrap="square" lIns="0" tIns="0" rIns="0" bIns="0" rtlCol="0">
            <a:spAutoFit/>
          </a:bodyPr>
          <a:lstStyle/>
          <a:p>
            <a:pPr marL="0" marR="0">
              <a:lnSpc>
                <a:spcPts val="1059"/>
              </a:lnSpc>
              <a:spcBef>
                <a:spcPts val="0"/>
              </a:spcBef>
              <a:spcAft>
                <a:spcPts val="0"/>
              </a:spcAft>
            </a:pPr>
            <a:r>
              <a:rPr sz="800" dirty="0">
                <a:solidFill>
                  <a:srgbClr val="312D2A"/>
                </a:solidFill>
                <a:latin typeface="SFUTNH+Oracle Sans Regular"/>
                <a:cs typeface="SFUTNH+Oracle Sans Regular"/>
              </a:rPr>
              <a:t>Oracle</a:t>
            </a:r>
            <a:r>
              <a:rPr sz="800" spc="-14" dirty="0">
                <a:solidFill>
                  <a:srgbClr val="312D2A"/>
                </a:solidFill>
                <a:latin typeface="SFUTNH+Oracle Sans Regular"/>
                <a:cs typeface="SFUTNH+Oracle Sans Regular"/>
              </a:rPr>
              <a:t> </a:t>
            </a:r>
            <a:r>
              <a:rPr sz="800" dirty="0">
                <a:solidFill>
                  <a:srgbClr val="312D2A"/>
                </a:solidFill>
                <a:latin typeface="SFUTNH+Oracle Sans Regular"/>
                <a:cs typeface="SFUTNH+Oracle Sans Regular"/>
              </a:rPr>
              <a:t>Cloud</a:t>
            </a:r>
          </a:p>
          <a:p>
            <a:pPr marL="86867" marR="0">
              <a:lnSpc>
                <a:spcPts val="900"/>
              </a:lnSpc>
              <a:spcBef>
                <a:spcPts val="0"/>
              </a:spcBef>
              <a:spcAft>
                <a:spcPts val="0"/>
              </a:spcAft>
            </a:pPr>
            <a:r>
              <a:rPr sz="800" dirty="0">
                <a:solidFill>
                  <a:srgbClr val="312D2A"/>
                </a:solidFill>
                <a:latin typeface="SFUTNH+Oracle Sans Regular"/>
                <a:cs typeface="SFUTNH+Oracle Sans Regular"/>
              </a:rPr>
              <a:t>Identifier</a:t>
            </a:r>
          </a:p>
        </p:txBody>
      </p:sp>
      <p:sp>
        <p:nvSpPr>
          <p:cNvPr id="32" name="object 32"/>
          <p:cNvSpPr txBox="1"/>
          <p:nvPr/>
        </p:nvSpPr>
        <p:spPr>
          <a:xfrm>
            <a:off x="9947783" y="5546744"/>
            <a:ext cx="536020" cy="172678"/>
          </a:xfrm>
          <a:prstGeom prst="rect">
            <a:avLst/>
          </a:prstGeom>
        </p:spPr>
        <p:txBody>
          <a:bodyPr vert="horz" wrap="square" lIns="0" tIns="0" rIns="0" bIns="0" rtlCol="0">
            <a:spAutoFit/>
          </a:bodyPr>
          <a:lstStyle/>
          <a:p>
            <a:pPr marL="0" marR="0">
              <a:lnSpc>
                <a:spcPts val="1059"/>
              </a:lnSpc>
              <a:spcBef>
                <a:spcPts val="0"/>
              </a:spcBef>
              <a:spcAft>
                <a:spcPts val="0"/>
              </a:spcAft>
            </a:pPr>
            <a:r>
              <a:rPr sz="800" dirty="0">
                <a:solidFill>
                  <a:srgbClr val="312D2A"/>
                </a:solidFill>
                <a:latin typeface="SFUTNH+Oracle Sans Regular"/>
                <a:cs typeface="SFUTNH+Oracle Sans Regular"/>
              </a:rPr>
              <a:t>Tagging</a:t>
            </a:r>
          </a:p>
        </p:txBody>
      </p:sp>
      <p:sp>
        <p:nvSpPr>
          <p:cNvPr id="33" name="object 33"/>
          <p:cNvSpPr txBox="1"/>
          <p:nvPr/>
        </p:nvSpPr>
        <p:spPr>
          <a:xfrm>
            <a:off x="767486" y="5878214"/>
            <a:ext cx="6705221" cy="425679"/>
          </a:xfrm>
          <a:prstGeom prst="rect">
            <a:avLst/>
          </a:prstGeom>
        </p:spPr>
        <p:txBody>
          <a:bodyPr vert="horz" wrap="square" lIns="0" tIns="0" rIns="0" bIns="0" rtlCol="0">
            <a:spAutoFit/>
          </a:bodyPr>
          <a:lstStyle/>
          <a:p>
            <a:pPr marL="0" marR="0">
              <a:lnSpc>
                <a:spcPts val="1455"/>
              </a:lnSpc>
              <a:spcBef>
                <a:spcPts val="0"/>
              </a:spcBef>
              <a:spcAft>
                <a:spcPts val="0"/>
              </a:spcAft>
            </a:pPr>
            <a:r>
              <a:rPr sz="1100" b="1" dirty="0">
                <a:solidFill>
                  <a:srgbClr val="312D2A"/>
                </a:solidFill>
                <a:latin typeface="FBQLWK+Oracle Sans Tab Bold"/>
                <a:cs typeface="FBQLWK+Oracle Sans Tab Bold"/>
              </a:rPr>
              <a:t>FEDERATION</a:t>
            </a:r>
          </a:p>
          <a:p>
            <a:pPr marL="0" marR="0">
              <a:lnSpc>
                <a:spcPts val="1236"/>
              </a:lnSpc>
              <a:spcBef>
                <a:spcPts val="206"/>
              </a:spcBef>
              <a:spcAft>
                <a:spcPts val="0"/>
              </a:spcAft>
            </a:pPr>
            <a:r>
              <a:rPr sz="1100" dirty="0">
                <a:solidFill>
                  <a:srgbClr val="312D2A"/>
                </a:solidFill>
                <a:latin typeface="ERTLPM+Arial"/>
                <a:cs typeface="ERTLPM+Arial"/>
              </a:rPr>
              <a:t>•</a:t>
            </a:r>
          </a:p>
          <a:p>
            <a:pPr marL="286511" marR="0">
              <a:lnSpc>
                <a:spcPts val="1458"/>
              </a:lnSpc>
              <a:spcBef>
                <a:spcPts val="0"/>
              </a:spcBef>
              <a:spcAft>
                <a:spcPts val="0"/>
              </a:spcAft>
            </a:pPr>
            <a:r>
              <a:rPr sz="1100" dirty="0">
                <a:solidFill>
                  <a:srgbClr val="312D2A"/>
                </a:solidFill>
                <a:latin typeface="VRRWNG+Oracle Sans Tab Regular"/>
                <a:cs typeface="VRRWNG+Oracle Sans Tab Regular"/>
              </a:rPr>
              <a:t>A relationship</a:t>
            </a:r>
            <a:r>
              <a:rPr sz="1100" spc="16"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that</a:t>
            </a:r>
            <a:r>
              <a:rPr sz="1100" spc="11"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an administrator configures</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between an identity provider</a:t>
            </a:r>
            <a:r>
              <a:rPr sz="1100" spc="18"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and a service provider.</a:t>
            </a:r>
          </a:p>
        </p:txBody>
      </p:sp>
      <p:sp>
        <p:nvSpPr>
          <p:cNvPr id="34" name="object 34"/>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826312" y="446207"/>
            <a:ext cx="3966443"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IAM </a:t>
            </a:r>
            <a:r>
              <a:rPr sz="2800" b="1" spc="10" dirty="0">
                <a:solidFill>
                  <a:srgbClr val="312D2A"/>
                </a:solidFill>
                <a:latin typeface="FBQLWK+Oracle Sans Tab Bold"/>
                <a:cs typeface="FBQLWK+Oracle Sans Tab Bold"/>
              </a:rPr>
              <a:t>Service:</a:t>
            </a:r>
            <a:r>
              <a:rPr sz="2800" b="1" dirty="0">
                <a:solidFill>
                  <a:srgbClr val="312D2A"/>
                </a:solidFill>
                <a:latin typeface="FBQLWK+Oracle Sans Tab Bold"/>
                <a:cs typeface="FBQLWK+Oracle Sans Tab Bold"/>
              </a:rPr>
              <a:t> Overview</a:t>
            </a:r>
          </a:p>
        </p:txBody>
      </p:sp>
      <p:sp>
        <p:nvSpPr>
          <p:cNvPr id="4" name="object 4"/>
          <p:cNvSpPr txBox="1"/>
          <p:nvPr/>
        </p:nvSpPr>
        <p:spPr>
          <a:xfrm>
            <a:off x="952804" y="1525517"/>
            <a:ext cx="397729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80" dirty="0">
                <a:solidFill>
                  <a:srgbClr val="312D2A"/>
                </a:solidFill>
                <a:latin typeface="DejaVu Sans"/>
                <a:cs typeface="DejaVu Sans"/>
              </a:rPr>
              <a:t> </a:t>
            </a:r>
            <a:r>
              <a:rPr sz="2000" dirty="0">
                <a:solidFill>
                  <a:srgbClr val="312D2A"/>
                </a:solidFill>
                <a:latin typeface="SFUTNH+Oracle Sans Regular"/>
                <a:cs typeface="SFUTNH+Oracle Sans Regular"/>
              </a:rPr>
              <a:t>Supports</a:t>
            </a:r>
            <a:r>
              <a:rPr sz="2000" spc="-44" dirty="0">
                <a:solidFill>
                  <a:srgbClr val="312D2A"/>
                </a:solidFill>
                <a:latin typeface="SFUTNH+Oracle Sans Regular"/>
                <a:cs typeface="SFUTNH+Oracle Sans Regular"/>
              </a:rPr>
              <a:t> </a:t>
            </a:r>
            <a:r>
              <a:rPr sz="2000" spc="16" dirty="0">
                <a:solidFill>
                  <a:srgbClr val="312D2A"/>
                </a:solidFill>
                <a:latin typeface="SFUTNH+Oracle Sans Regular"/>
                <a:cs typeface="SFUTNH+Oracle Sans Regular"/>
              </a:rPr>
              <a:t>two</a:t>
            </a:r>
            <a:r>
              <a:rPr sz="2000" spc="-13"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main</a:t>
            </a:r>
            <a:r>
              <a:rPr sz="2000" spc="-21"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OCI</a:t>
            </a:r>
            <a:r>
              <a:rPr sz="2000" spc="-11"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features</a:t>
            </a:r>
          </a:p>
        </p:txBody>
      </p:sp>
      <p:sp>
        <p:nvSpPr>
          <p:cNvPr id="5" name="object 5"/>
          <p:cNvSpPr txBox="1"/>
          <p:nvPr/>
        </p:nvSpPr>
        <p:spPr>
          <a:xfrm>
            <a:off x="1409954" y="1960479"/>
            <a:ext cx="1070639" cy="677104"/>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347" dirty="0">
                <a:solidFill>
                  <a:srgbClr val="312D2A"/>
                </a:solidFill>
                <a:latin typeface="DejaVu Sans"/>
                <a:cs typeface="DejaVu Sans"/>
              </a:rPr>
              <a:t> </a:t>
            </a:r>
            <a:r>
              <a:rPr sz="1600" dirty="0">
                <a:solidFill>
                  <a:srgbClr val="312D2A"/>
                </a:solidFill>
                <a:latin typeface="SFUTNH+Oracle Sans Regular"/>
                <a:cs typeface="SFUTNH+Oracle Sans Regular"/>
              </a:rPr>
              <a:t>Policies</a:t>
            </a:r>
          </a:p>
          <a:p>
            <a:pPr marL="0" marR="0">
              <a:lnSpc>
                <a:spcPts val="2103"/>
              </a:lnSpc>
              <a:spcBef>
                <a:spcPts val="824"/>
              </a:spcBef>
              <a:spcAft>
                <a:spcPts val="0"/>
              </a:spcAft>
            </a:pPr>
            <a:r>
              <a:rPr sz="1600" dirty="0">
                <a:solidFill>
                  <a:srgbClr val="312D2A"/>
                </a:solidFill>
                <a:latin typeface="ERTLPM+Arial"/>
                <a:cs typeface="ERTLPM+Arial"/>
              </a:rPr>
              <a:t>•</a:t>
            </a:r>
            <a:r>
              <a:rPr sz="1600" spc="347" dirty="0">
                <a:solidFill>
                  <a:srgbClr val="312D2A"/>
                </a:solidFill>
                <a:latin typeface="DejaVu Sans"/>
                <a:cs typeface="DejaVu Sans"/>
              </a:rPr>
              <a:t> </a:t>
            </a:r>
            <a:r>
              <a:rPr sz="1600" spc="-24" dirty="0">
                <a:solidFill>
                  <a:srgbClr val="312D2A"/>
                </a:solidFill>
                <a:latin typeface="SFUTNH+Oracle Sans Regular"/>
                <a:cs typeface="SFUTNH+Oracle Sans Regular"/>
              </a:rPr>
              <a:t>Tagging</a:t>
            </a:r>
          </a:p>
        </p:txBody>
      </p:sp>
      <p:sp>
        <p:nvSpPr>
          <p:cNvPr id="6" name="object 6"/>
          <p:cNvSpPr txBox="1"/>
          <p:nvPr/>
        </p:nvSpPr>
        <p:spPr>
          <a:xfrm>
            <a:off x="952804" y="2697728"/>
            <a:ext cx="7867703"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80" dirty="0">
                <a:solidFill>
                  <a:srgbClr val="312D2A"/>
                </a:solidFill>
                <a:latin typeface="DejaVu Sans"/>
                <a:cs typeface="DejaVu Sans"/>
              </a:rPr>
              <a:t> </a:t>
            </a:r>
            <a:r>
              <a:rPr sz="2000" dirty="0">
                <a:solidFill>
                  <a:srgbClr val="312D2A"/>
                </a:solidFill>
                <a:latin typeface="SFUTNH+Oracle Sans Regular"/>
                <a:cs typeface="SFUTNH+Oracle Sans Regular"/>
              </a:rPr>
              <a:t>Authenticates</a:t>
            </a:r>
            <a:r>
              <a:rPr sz="2000" spc="-43"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and</a:t>
            </a:r>
            <a:r>
              <a:rPr sz="2000" spc="-11" dirty="0">
                <a:solidFill>
                  <a:srgbClr val="312D2A"/>
                </a:solidFill>
                <a:latin typeface="SFUTNH+Oracle Sans Regular"/>
                <a:cs typeface="SFUTNH+Oracle Sans Regular"/>
              </a:rPr>
              <a:t> </a:t>
            </a:r>
            <a:r>
              <a:rPr sz="2000" spc="11" dirty="0">
                <a:solidFill>
                  <a:srgbClr val="312D2A"/>
                </a:solidFill>
                <a:latin typeface="SFUTNH+Oracle Sans Regular"/>
                <a:cs typeface="SFUTNH+Oracle Sans Regular"/>
              </a:rPr>
              <a:t>uses</a:t>
            </a:r>
            <a:r>
              <a:rPr sz="2000" spc="-29"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policies</a:t>
            </a:r>
            <a:r>
              <a:rPr sz="2000" spc="-30" dirty="0">
                <a:solidFill>
                  <a:srgbClr val="312D2A"/>
                </a:solidFill>
                <a:latin typeface="SFUTNH+Oracle Sans Regular"/>
                <a:cs typeface="SFUTNH+Oracle Sans Regular"/>
              </a:rPr>
              <a:t> </a:t>
            </a:r>
            <a:r>
              <a:rPr sz="2000" spc="-29" dirty="0">
                <a:solidFill>
                  <a:srgbClr val="312D2A"/>
                </a:solidFill>
                <a:latin typeface="SFUTNH+Oracle Sans Regular"/>
                <a:cs typeface="SFUTNH+Oracle Sans Regular"/>
              </a:rPr>
              <a:t>to</a:t>
            </a:r>
            <a:r>
              <a:rPr sz="2000" spc="32"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authorize</a:t>
            </a:r>
            <a:r>
              <a:rPr sz="2000" spc="-35" dirty="0">
                <a:solidFill>
                  <a:srgbClr val="312D2A"/>
                </a:solidFill>
                <a:latin typeface="SFUTNH+Oracle Sans Regular"/>
                <a:cs typeface="SFUTNH+Oracle Sans Regular"/>
              </a:rPr>
              <a:t> </a:t>
            </a:r>
            <a:r>
              <a:rPr sz="2000" spc="13" dirty="0">
                <a:solidFill>
                  <a:srgbClr val="312D2A"/>
                </a:solidFill>
                <a:latin typeface="SFUTNH+Oracle Sans Regular"/>
                <a:cs typeface="SFUTNH+Oracle Sans Regular"/>
              </a:rPr>
              <a:t>all</a:t>
            </a:r>
            <a:r>
              <a:rPr sz="2000" spc="-35"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incoming</a:t>
            </a:r>
            <a:r>
              <a:rPr sz="2000" spc="-21"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requests</a:t>
            </a:r>
          </a:p>
        </p:txBody>
      </p:sp>
      <p:sp>
        <p:nvSpPr>
          <p:cNvPr id="7" name="object 7"/>
          <p:cNvSpPr txBox="1"/>
          <p:nvPr/>
        </p:nvSpPr>
        <p:spPr>
          <a:xfrm>
            <a:off x="952804" y="3127496"/>
            <a:ext cx="520300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80" dirty="0">
                <a:solidFill>
                  <a:srgbClr val="312D2A"/>
                </a:solidFill>
                <a:latin typeface="DejaVu Sans"/>
                <a:cs typeface="DejaVu Sans"/>
              </a:rPr>
              <a:t> </a:t>
            </a:r>
            <a:r>
              <a:rPr sz="2000" dirty="0">
                <a:solidFill>
                  <a:srgbClr val="312D2A"/>
                </a:solidFill>
                <a:latin typeface="SFUTNH+Oracle Sans Regular"/>
                <a:cs typeface="SFUTNH+Oracle Sans Regular"/>
              </a:rPr>
              <a:t>Supports</a:t>
            </a:r>
            <a:r>
              <a:rPr sz="2000" spc="-44"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other</a:t>
            </a:r>
            <a:r>
              <a:rPr sz="2000" spc="-22"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OCI </a:t>
            </a:r>
            <a:r>
              <a:rPr sz="2000" spc="11" dirty="0">
                <a:solidFill>
                  <a:srgbClr val="312D2A"/>
                </a:solidFill>
                <a:latin typeface="SFUTNH+Oracle Sans Regular"/>
                <a:cs typeface="SFUTNH+Oracle Sans Regular"/>
              </a:rPr>
              <a:t>objects</a:t>
            </a:r>
            <a:r>
              <a:rPr sz="2000" spc="-34"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and</a:t>
            </a:r>
            <a:r>
              <a:rPr sz="2000" spc="-11"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operations</a:t>
            </a:r>
          </a:p>
        </p:txBody>
      </p:sp>
      <p:sp>
        <p:nvSpPr>
          <p:cNvPr id="8" name="object 8"/>
          <p:cNvSpPr txBox="1"/>
          <p:nvPr/>
        </p:nvSpPr>
        <p:spPr>
          <a:xfrm>
            <a:off x="1409954" y="3562457"/>
            <a:ext cx="847272"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347" dirty="0">
                <a:solidFill>
                  <a:srgbClr val="312D2A"/>
                </a:solidFill>
                <a:latin typeface="DejaVu Sans"/>
                <a:cs typeface="DejaVu Sans"/>
              </a:rPr>
              <a:t> </a:t>
            </a:r>
            <a:r>
              <a:rPr sz="1600" dirty="0">
                <a:solidFill>
                  <a:srgbClr val="312D2A"/>
                </a:solidFill>
                <a:latin typeface="SFUTNH+Oracle Sans Regular"/>
                <a:cs typeface="SFUTNH+Oracle Sans Regular"/>
              </a:rPr>
              <a:t>Users</a:t>
            </a:r>
          </a:p>
        </p:txBody>
      </p:sp>
      <p:sp>
        <p:nvSpPr>
          <p:cNvPr id="9" name="object 9"/>
          <p:cNvSpPr txBox="1"/>
          <p:nvPr/>
        </p:nvSpPr>
        <p:spPr>
          <a:xfrm>
            <a:off x="1409954" y="3932789"/>
            <a:ext cx="3752454" cy="677485"/>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347" dirty="0">
                <a:solidFill>
                  <a:srgbClr val="312D2A"/>
                </a:solidFill>
                <a:latin typeface="DejaVu Sans"/>
                <a:cs typeface="DejaVu Sans"/>
              </a:rPr>
              <a:t> </a:t>
            </a:r>
            <a:r>
              <a:rPr sz="1600" dirty="0">
                <a:solidFill>
                  <a:srgbClr val="312D2A"/>
                </a:solidFill>
                <a:latin typeface="SFUTNH+Oracle Sans Regular"/>
                <a:cs typeface="SFUTNH+Oracle Sans Regular"/>
              </a:rPr>
              <a:t>UserGroups,</a:t>
            </a:r>
            <a:r>
              <a:rPr sz="1600" spc="41" dirty="0">
                <a:solidFill>
                  <a:srgbClr val="312D2A"/>
                </a:solidFill>
                <a:latin typeface="SFUTNH+Oracle Sans Regular"/>
                <a:cs typeface="SFUTNH+Oracle Sans Regular"/>
              </a:rPr>
              <a:t> </a:t>
            </a:r>
            <a:r>
              <a:rPr sz="1600" dirty="0">
                <a:solidFill>
                  <a:srgbClr val="312D2A"/>
                </a:solidFill>
                <a:latin typeface="SFUTNH+Oracle Sans Regular"/>
                <a:cs typeface="SFUTNH+Oracle Sans Regular"/>
              </a:rPr>
              <a:t>UserGroupMemberships</a:t>
            </a:r>
          </a:p>
          <a:p>
            <a:pPr marL="0" marR="0">
              <a:lnSpc>
                <a:spcPts val="2103"/>
              </a:lnSpc>
              <a:spcBef>
                <a:spcPts val="827"/>
              </a:spcBef>
              <a:spcAft>
                <a:spcPts val="0"/>
              </a:spcAft>
            </a:pPr>
            <a:r>
              <a:rPr sz="1600" dirty="0">
                <a:solidFill>
                  <a:srgbClr val="312D2A"/>
                </a:solidFill>
                <a:latin typeface="ERTLPM+Arial"/>
                <a:cs typeface="ERTLPM+Arial"/>
              </a:rPr>
              <a:t>•</a:t>
            </a:r>
            <a:r>
              <a:rPr sz="1600" spc="347" dirty="0">
                <a:solidFill>
                  <a:srgbClr val="312D2A"/>
                </a:solidFill>
                <a:latin typeface="DejaVu Sans"/>
                <a:cs typeface="DejaVu Sans"/>
              </a:rPr>
              <a:t> </a:t>
            </a:r>
            <a:r>
              <a:rPr sz="1600" dirty="0">
                <a:solidFill>
                  <a:srgbClr val="312D2A"/>
                </a:solidFill>
                <a:latin typeface="SFUTNH+Oracle Sans Regular"/>
                <a:cs typeface="SFUTNH+Oracle Sans Regular"/>
              </a:rPr>
              <a:t>Compartments</a:t>
            </a:r>
          </a:p>
        </p:txBody>
      </p:sp>
      <p:sp>
        <p:nvSpPr>
          <p:cNvPr id="10" name="object 10"/>
          <p:cNvSpPr txBox="1"/>
          <p:nvPr/>
        </p:nvSpPr>
        <p:spPr>
          <a:xfrm>
            <a:off x="1409954" y="4676882"/>
            <a:ext cx="1069828"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347" dirty="0">
                <a:solidFill>
                  <a:srgbClr val="312D2A"/>
                </a:solidFill>
                <a:latin typeface="DejaVu Sans"/>
                <a:cs typeface="DejaVu Sans"/>
              </a:rPr>
              <a:t> </a:t>
            </a:r>
            <a:r>
              <a:rPr sz="1600" spc="-10" dirty="0">
                <a:solidFill>
                  <a:srgbClr val="312D2A"/>
                </a:solidFill>
                <a:latin typeface="SFUTNH+Oracle Sans Regular"/>
                <a:cs typeface="SFUTNH+Oracle Sans Regular"/>
              </a:rPr>
              <a:t>ApiKeys</a:t>
            </a:r>
          </a:p>
        </p:txBody>
      </p:sp>
      <p:sp>
        <p:nvSpPr>
          <p:cNvPr id="11" name="object 11"/>
          <p:cNvSpPr txBox="1"/>
          <p:nvPr/>
        </p:nvSpPr>
        <p:spPr>
          <a:xfrm>
            <a:off x="862888" y="5042021"/>
            <a:ext cx="6201186"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80" dirty="0">
                <a:solidFill>
                  <a:srgbClr val="312D2A"/>
                </a:solidFill>
                <a:latin typeface="DejaVu Sans"/>
                <a:cs typeface="DejaVu Sans"/>
              </a:rPr>
              <a:t> </a:t>
            </a:r>
            <a:r>
              <a:rPr sz="2000" dirty="0">
                <a:solidFill>
                  <a:srgbClr val="312D2A"/>
                </a:solidFill>
                <a:latin typeface="SFUTNH+Oracle Sans Regular"/>
                <a:cs typeface="SFUTNH+Oracle Sans Regular"/>
              </a:rPr>
              <a:t>Supports</a:t>
            </a:r>
            <a:r>
              <a:rPr sz="2000" spc="-44"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federation</a:t>
            </a:r>
            <a:r>
              <a:rPr sz="2000" spc="-27"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with </a:t>
            </a:r>
            <a:r>
              <a:rPr sz="2000" spc="15" dirty="0">
                <a:solidFill>
                  <a:srgbClr val="312D2A"/>
                </a:solidFill>
                <a:latin typeface="SFUTNH+Oracle Sans Regular"/>
                <a:cs typeface="SFUTNH+Oracle Sans Regular"/>
              </a:rPr>
              <a:t>IdPs</a:t>
            </a:r>
            <a:r>
              <a:rPr sz="2000" spc="-57" dirty="0">
                <a:solidFill>
                  <a:srgbClr val="312D2A"/>
                </a:solidFill>
                <a:latin typeface="SFUTNH+Oracle Sans Regular"/>
                <a:cs typeface="SFUTNH+Oracle Sans Regular"/>
              </a:rPr>
              <a:t> </a:t>
            </a:r>
            <a:r>
              <a:rPr sz="2000" spc="11" dirty="0">
                <a:solidFill>
                  <a:srgbClr val="312D2A"/>
                </a:solidFill>
                <a:latin typeface="SFUTNH+Oracle Sans Regular"/>
                <a:cs typeface="SFUTNH+Oracle Sans Regular"/>
              </a:rPr>
              <a:t>supporting</a:t>
            </a:r>
            <a:r>
              <a:rPr sz="2000" spc="-44" dirty="0">
                <a:solidFill>
                  <a:srgbClr val="312D2A"/>
                </a:solidFill>
                <a:latin typeface="SFUTNH+Oracle Sans Regular"/>
                <a:cs typeface="SFUTNH+Oracle Sans Regular"/>
              </a:rPr>
              <a:t> </a:t>
            </a:r>
            <a:r>
              <a:rPr sz="2000" dirty="0">
                <a:solidFill>
                  <a:srgbClr val="312D2A"/>
                </a:solidFill>
                <a:latin typeface="SFUTNH+Oracle Sans Regular"/>
                <a:cs typeface="SFUTNH+Oracle Sans Regular"/>
              </a:rPr>
              <a:t>SAML</a:t>
            </a:r>
            <a:r>
              <a:rPr sz="2000" spc="-22" dirty="0">
                <a:solidFill>
                  <a:srgbClr val="312D2A"/>
                </a:solidFill>
                <a:latin typeface="SFUTNH+Oracle Sans Regular"/>
                <a:cs typeface="SFUTNH+Oracle Sans Regular"/>
              </a:rPr>
              <a:t> </a:t>
            </a:r>
            <a:r>
              <a:rPr sz="2000" spc="-17" dirty="0">
                <a:solidFill>
                  <a:srgbClr val="312D2A"/>
                </a:solidFill>
                <a:latin typeface="SFUTNH+Oracle Sans Regular"/>
                <a:cs typeface="SFUTNH+Oracle Sans Regular"/>
              </a:rPr>
              <a:t>2.0</a:t>
            </a:r>
          </a:p>
        </p:txBody>
      </p:sp>
      <p:sp>
        <p:nvSpPr>
          <p:cNvPr id="12" name="object 12"/>
          <p:cNvSpPr txBox="1"/>
          <p:nvPr/>
        </p:nvSpPr>
        <p:spPr>
          <a:xfrm>
            <a:off x="1228648" y="5473290"/>
            <a:ext cx="3091629" cy="339796"/>
          </a:xfrm>
          <a:prstGeom prst="rect">
            <a:avLst/>
          </a:prstGeom>
        </p:spPr>
        <p:txBody>
          <a:bodyPr vert="horz" wrap="square" lIns="0" tIns="0" rIns="0" bIns="0" rtlCol="0">
            <a:spAutoFit/>
          </a:bodyPr>
          <a:lstStyle/>
          <a:p>
            <a:pPr marL="0" marR="0">
              <a:lnSpc>
                <a:spcPts val="2375"/>
              </a:lnSpc>
              <a:spcBef>
                <a:spcPts val="0"/>
              </a:spcBef>
              <a:spcAft>
                <a:spcPts val="0"/>
              </a:spcAft>
            </a:pPr>
            <a:r>
              <a:rPr sz="1800" dirty="0">
                <a:solidFill>
                  <a:srgbClr val="312D2A"/>
                </a:solidFill>
                <a:latin typeface="ERTLPM+Arial"/>
                <a:cs typeface="ERTLPM+Arial"/>
              </a:rPr>
              <a:t>•</a:t>
            </a:r>
            <a:r>
              <a:rPr sz="1800" spc="213" dirty="0">
                <a:solidFill>
                  <a:srgbClr val="312D2A"/>
                </a:solidFill>
                <a:latin typeface="DejaVu Sans"/>
                <a:cs typeface="DejaVu Sans"/>
              </a:rPr>
              <a:t> </a:t>
            </a:r>
            <a:r>
              <a:rPr sz="1800" dirty="0">
                <a:solidFill>
                  <a:srgbClr val="312D2A"/>
                </a:solidFill>
                <a:latin typeface="SFUTNH+Oracle Sans Regular"/>
                <a:cs typeface="SFUTNH+Oracle Sans Regular"/>
              </a:rPr>
              <a:t>Active Directory</a:t>
            </a:r>
            <a:r>
              <a:rPr sz="1800" spc="15" dirty="0">
                <a:solidFill>
                  <a:srgbClr val="312D2A"/>
                </a:solidFill>
                <a:latin typeface="SFUTNH+Oracle Sans Regular"/>
                <a:cs typeface="SFUTNH+Oracle Sans Regular"/>
              </a:rPr>
              <a:t> </a:t>
            </a:r>
            <a:r>
              <a:rPr sz="1800" dirty="0">
                <a:solidFill>
                  <a:srgbClr val="312D2A"/>
                </a:solidFill>
                <a:latin typeface="SFUTNH+Oracle Sans Regular"/>
                <a:cs typeface="SFUTNH+Oracle Sans Regular"/>
              </a:rPr>
              <a:t>federation</a:t>
            </a:r>
          </a:p>
        </p:txBody>
      </p:sp>
      <p:sp>
        <p:nvSpPr>
          <p:cNvPr id="13" name="object 13"/>
          <p:cNvSpPr txBox="1"/>
          <p:nvPr/>
        </p:nvSpPr>
        <p:spPr>
          <a:xfrm>
            <a:off x="723595" y="6454451"/>
            <a:ext cx="297875" cy="204816"/>
          </a:xfrm>
          <a:prstGeom prst="rect">
            <a:avLst/>
          </a:prstGeom>
        </p:spPr>
        <p:txBody>
          <a:bodyPr vert="horz" wrap="square" lIns="0" tIns="0" rIns="0" bIns="0" rtlCol="0">
            <a:spAutoFit/>
          </a:bodyPr>
          <a:lstStyle/>
          <a:p>
            <a:pPr marL="0" marR="0">
              <a:lnSpc>
                <a:spcPts val="1312"/>
              </a:lnSpc>
              <a:spcBef>
                <a:spcPts val="0"/>
              </a:spcBef>
              <a:spcAft>
                <a:spcPts val="0"/>
              </a:spcAft>
            </a:pPr>
            <a:r>
              <a:rPr sz="1000" dirty="0">
                <a:solidFill>
                  <a:srgbClr val="8B8078"/>
                </a:solidFill>
                <a:latin typeface="SFUTNH+Oracle Sans Regular"/>
                <a:cs typeface="SFUTNH+Oracle Sans Regular"/>
              </a:rPr>
              <a:t>20</a:t>
            </a:r>
          </a:p>
        </p:txBody>
      </p:sp>
      <p:sp>
        <p:nvSpPr>
          <p:cNvPr id="14" name="object 14"/>
          <p:cNvSpPr txBox="1"/>
          <p:nvPr/>
        </p:nvSpPr>
        <p:spPr>
          <a:xfrm>
            <a:off x="1234135" y="6461461"/>
            <a:ext cx="2282448" cy="166712"/>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078"/>
                </a:solidFill>
                <a:latin typeface="SFUTNH+Oracle Sans Regular"/>
                <a:cs typeface="SFUTNH+Oracle Sans Regular"/>
              </a:rPr>
              <a:t>Copyright © 2023, </a:t>
            </a:r>
            <a:r>
              <a:rPr sz="1000" dirty="0" smtClean="0">
                <a:solidFill>
                  <a:srgbClr val="8B8078"/>
                </a:solidFill>
                <a:latin typeface="SFUTNH+Oracle Sans Regular"/>
                <a:cs typeface="SFUTNH+Oracle Sans Regular"/>
              </a:rPr>
              <a:t>Oracle</a:t>
            </a:r>
            <a:r>
              <a:rPr sz="1000" spc="15" dirty="0" smtClean="0">
                <a:solidFill>
                  <a:srgbClr val="8B8078"/>
                </a:solidFill>
                <a:latin typeface="SFUTNH+Oracle Sans Regular"/>
                <a:cs typeface="SFUTNH+Oracle Sans Regular"/>
              </a:rPr>
              <a:t> </a:t>
            </a:r>
            <a:r>
              <a:rPr sz="1000" dirty="0">
                <a:solidFill>
                  <a:srgbClr val="8B8078"/>
                </a:solidFill>
                <a:latin typeface="SFUTNH+Oracle Sans Regular"/>
                <a:cs typeface="SFUTNH+Oracle Sans Regular"/>
              </a:rPr>
              <a:t>Internal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527867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Infrastructure Services</a:t>
            </a:r>
          </a:p>
        </p:txBody>
      </p:sp>
      <p:sp>
        <p:nvSpPr>
          <p:cNvPr id="4" name="object 4"/>
          <p:cNvSpPr txBox="1"/>
          <p:nvPr/>
        </p:nvSpPr>
        <p:spPr>
          <a:xfrm>
            <a:off x="776935" y="4113580"/>
            <a:ext cx="1104518"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AE562C"/>
                </a:solidFill>
                <a:latin typeface="VRRWNG+Oracle Sans Tab Regular"/>
                <a:cs typeface="VRRWNG+Oracle Sans Tab Regular"/>
              </a:rPr>
              <a:t>Compute</a:t>
            </a: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2000" y="573081"/>
            <a:ext cx="1698825"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Compute</a:t>
            </a:r>
          </a:p>
        </p:txBody>
      </p:sp>
      <p:sp>
        <p:nvSpPr>
          <p:cNvPr id="4" name="object 4"/>
          <p:cNvSpPr txBox="1"/>
          <p:nvPr/>
        </p:nvSpPr>
        <p:spPr>
          <a:xfrm>
            <a:off x="762000" y="1840636"/>
            <a:ext cx="2475585"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spc="11" dirty="0">
                <a:solidFill>
                  <a:srgbClr val="312D2A"/>
                </a:solidFill>
                <a:latin typeface="FBQLWK+Oracle Sans Tab Bold"/>
                <a:cs typeface="FBQLWK+Oracle Sans Tab Bold"/>
              </a:rPr>
              <a:t>Virtual</a:t>
            </a:r>
            <a:r>
              <a:rPr sz="2400" b="1" dirty="0">
                <a:solidFill>
                  <a:srgbClr val="312D2A"/>
                </a:solidFill>
                <a:latin typeface="FBQLWK+Oracle Sans Tab Bold"/>
                <a:cs typeface="FBQLWK+Oracle Sans Tab Bold"/>
              </a:rPr>
              <a:t> Machine</a:t>
            </a:r>
          </a:p>
        </p:txBody>
      </p:sp>
      <p:sp>
        <p:nvSpPr>
          <p:cNvPr id="5" name="object 5"/>
          <p:cNvSpPr txBox="1"/>
          <p:nvPr/>
        </p:nvSpPr>
        <p:spPr>
          <a:xfrm>
            <a:off x="944880" y="2691720"/>
            <a:ext cx="6716634" cy="2635545"/>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ERTLPM+Arial"/>
                <a:cs typeface="ERTLPM+Arial"/>
              </a:rPr>
              <a:t>•</a:t>
            </a:r>
            <a:r>
              <a:rPr sz="2200" spc="-27" dirty="0">
                <a:solidFill>
                  <a:srgbClr val="312D2A"/>
                </a:solidFill>
                <a:latin typeface="DejaVu Sans"/>
                <a:cs typeface="DejaVu Sans"/>
              </a:rPr>
              <a:t> </a:t>
            </a:r>
            <a:r>
              <a:rPr sz="2200" dirty="0">
                <a:solidFill>
                  <a:srgbClr val="312D2A"/>
                </a:solidFill>
                <a:latin typeface="VRRWNG+Oracle Sans Tab Regular"/>
                <a:cs typeface="VRRWNG+Oracle Sans Tab Regular"/>
              </a:rPr>
              <a:t>A </a:t>
            </a:r>
            <a:r>
              <a:rPr sz="2200" spc="15" dirty="0">
                <a:solidFill>
                  <a:srgbClr val="312D2A"/>
                </a:solidFill>
                <a:latin typeface="VRRWNG+Oracle Sans Tab Regular"/>
                <a:cs typeface="VRRWNG+Oracle Sans Tab Regular"/>
              </a:rPr>
              <a:t>virtual</a:t>
            </a:r>
            <a:r>
              <a:rPr sz="2200" dirty="0">
                <a:solidFill>
                  <a:srgbClr val="312D2A"/>
                </a:solidFill>
                <a:latin typeface="VRRWNG+Oracle Sans Tab Regular"/>
                <a:cs typeface="VRRWNG+Oracle Sans Tab Regular"/>
              </a:rPr>
              <a:t> machine</a:t>
            </a:r>
            <a:r>
              <a:rPr sz="2200" spc="5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(VM) is an independent</a:t>
            </a:r>
          </a:p>
          <a:p>
            <a:pPr marL="183184" marR="0">
              <a:lnSpc>
                <a:spcPts val="2507"/>
              </a:lnSpc>
              <a:spcBef>
                <a:spcPts val="0"/>
              </a:spcBef>
              <a:spcAft>
                <a:spcPts val="0"/>
              </a:spcAft>
            </a:pPr>
            <a:r>
              <a:rPr sz="2200" dirty="0">
                <a:solidFill>
                  <a:srgbClr val="312D2A"/>
                </a:solidFill>
                <a:latin typeface="VRRWNG+Oracle Sans Tab Regular"/>
                <a:cs typeface="VRRWNG+Oracle Sans Tab Regular"/>
              </a:rPr>
              <a:t>computing</a:t>
            </a:r>
            <a:r>
              <a:rPr sz="2200" spc="3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environment</a:t>
            </a:r>
            <a:r>
              <a:rPr sz="2200" spc="3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that runs on </a:t>
            </a:r>
            <a:r>
              <a:rPr sz="2200" spc="-13" dirty="0">
                <a:solidFill>
                  <a:srgbClr val="312D2A"/>
                </a:solidFill>
                <a:latin typeface="VRRWNG+Oracle Sans Tab Regular"/>
                <a:cs typeface="VRRWNG+Oracle Sans Tab Regular"/>
              </a:rPr>
              <a:t>top</a:t>
            </a:r>
            <a:r>
              <a:rPr sz="2200" dirty="0">
                <a:solidFill>
                  <a:srgbClr val="312D2A"/>
                </a:solidFill>
                <a:latin typeface="VRRWNG+Oracle Sans Tab Regular"/>
                <a:cs typeface="VRRWNG+Oracle Sans Tab Regular"/>
              </a:rPr>
              <a:t> of</a:t>
            </a:r>
          </a:p>
          <a:p>
            <a:pPr marL="183184" marR="0">
              <a:lnSpc>
                <a:spcPts val="2508"/>
              </a:lnSpc>
              <a:spcBef>
                <a:spcPts val="0"/>
              </a:spcBef>
              <a:spcAft>
                <a:spcPts val="0"/>
              </a:spcAft>
            </a:pPr>
            <a:r>
              <a:rPr sz="2200" spc="-14" dirty="0">
                <a:solidFill>
                  <a:srgbClr val="312D2A"/>
                </a:solidFill>
                <a:latin typeface="VRRWNG+Oracle Sans Tab Regular"/>
                <a:cs typeface="VRRWNG+Oracle Sans Tab Regular"/>
              </a:rPr>
              <a:t>physical</a:t>
            </a:r>
            <a:r>
              <a:rPr sz="2200" spc="49" dirty="0">
                <a:solidFill>
                  <a:srgbClr val="312D2A"/>
                </a:solidFill>
                <a:latin typeface="VRRWNG+Oracle Sans Tab Regular"/>
                <a:cs typeface="VRRWNG+Oracle Sans Tab Regular"/>
              </a:rPr>
              <a:t> </a:t>
            </a:r>
            <a:r>
              <a:rPr sz="2200" spc="-19" dirty="0">
                <a:solidFill>
                  <a:srgbClr val="312D2A"/>
                </a:solidFill>
                <a:latin typeface="VRRWNG+Oracle Sans Tab Regular"/>
                <a:cs typeface="VRRWNG+Oracle Sans Tab Regular"/>
              </a:rPr>
              <a:t>bare</a:t>
            </a:r>
            <a:r>
              <a:rPr sz="2200" spc="33" dirty="0">
                <a:solidFill>
                  <a:srgbClr val="312D2A"/>
                </a:solidFill>
                <a:latin typeface="VRRWNG+Oracle Sans Tab Regular"/>
                <a:cs typeface="VRRWNG+Oracle Sans Tab Regular"/>
              </a:rPr>
              <a:t> </a:t>
            </a:r>
            <a:r>
              <a:rPr sz="2200" spc="10" dirty="0">
                <a:solidFill>
                  <a:srgbClr val="312D2A"/>
                </a:solidFill>
                <a:latin typeface="VRRWNG+Oracle Sans Tab Regular"/>
                <a:cs typeface="VRRWNG+Oracle Sans Tab Regular"/>
              </a:rPr>
              <a:t>metal</a:t>
            </a:r>
            <a:r>
              <a:rPr sz="2200" spc="-12" dirty="0">
                <a:solidFill>
                  <a:srgbClr val="312D2A"/>
                </a:solidFill>
                <a:latin typeface="VRRWNG+Oracle Sans Tab Regular"/>
                <a:cs typeface="VRRWNG+Oracle Sans Tab Regular"/>
              </a:rPr>
              <a:t> </a:t>
            </a:r>
            <a:r>
              <a:rPr sz="2200" spc="-15" dirty="0">
                <a:solidFill>
                  <a:srgbClr val="312D2A"/>
                </a:solidFill>
                <a:latin typeface="VRRWNG+Oracle Sans Tab Regular"/>
                <a:cs typeface="VRRWNG+Oracle Sans Tab Regular"/>
              </a:rPr>
              <a:t>hardware.</a:t>
            </a:r>
            <a:r>
              <a:rPr sz="2200" spc="5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The virtualization</a:t>
            </a:r>
          </a:p>
          <a:p>
            <a:pPr marL="183184" marR="0">
              <a:lnSpc>
                <a:spcPts val="2507"/>
              </a:lnSpc>
              <a:spcBef>
                <a:spcPts val="0"/>
              </a:spcBef>
              <a:spcAft>
                <a:spcPts val="0"/>
              </a:spcAft>
            </a:pPr>
            <a:r>
              <a:rPr sz="2200" spc="-12" dirty="0">
                <a:solidFill>
                  <a:srgbClr val="312D2A"/>
                </a:solidFill>
                <a:latin typeface="VRRWNG+Oracle Sans Tab Regular"/>
                <a:cs typeface="VRRWNG+Oracle Sans Tab Regular"/>
              </a:rPr>
              <a:t>makes</a:t>
            </a:r>
            <a:r>
              <a:rPr sz="2200" spc="1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it possible</a:t>
            </a:r>
            <a:r>
              <a:rPr sz="2200" spc="35" dirty="0">
                <a:solidFill>
                  <a:srgbClr val="312D2A"/>
                </a:solidFill>
                <a:latin typeface="VRRWNG+Oracle Sans Tab Regular"/>
                <a:cs typeface="VRRWNG+Oracle Sans Tab Regular"/>
              </a:rPr>
              <a:t> </a:t>
            </a:r>
            <a:r>
              <a:rPr sz="2200" spc="-23" dirty="0">
                <a:solidFill>
                  <a:srgbClr val="312D2A"/>
                </a:solidFill>
                <a:latin typeface="VRRWNG+Oracle Sans Tab Regular"/>
                <a:cs typeface="VRRWNG+Oracle Sans Tab Regular"/>
              </a:rPr>
              <a:t>to</a:t>
            </a:r>
            <a:r>
              <a:rPr sz="2200" spc="2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run multiple</a:t>
            </a:r>
            <a:r>
              <a:rPr sz="2200" spc="1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VMs</a:t>
            </a:r>
            <a:r>
              <a:rPr sz="2200" spc="-1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that </a:t>
            </a:r>
            <a:r>
              <a:rPr sz="2200" spc="-25" dirty="0">
                <a:solidFill>
                  <a:srgbClr val="312D2A"/>
                </a:solidFill>
                <a:latin typeface="VRRWNG+Oracle Sans Tab Regular"/>
                <a:cs typeface="VRRWNG+Oracle Sans Tab Regular"/>
              </a:rPr>
              <a:t>are</a:t>
            </a:r>
          </a:p>
          <a:p>
            <a:pPr marL="183184" marR="0">
              <a:lnSpc>
                <a:spcPts val="2510"/>
              </a:lnSpc>
              <a:spcBef>
                <a:spcPts val="0"/>
              </a:spcBef>
              <a:spcAft>
                <a:spcPts val="0"/>
              </a:spcAft>
            </a:pPr>
            <a:r>
              <a:rPr sz="2200" dirty="0">
                <a:solidFill>
                  <a:srgbClr val="312D2A"/>
                </a:solidFill>
                <a:latin typeface="VRRWNG+Oracle Sans Tab Regular"/>
                <a:cs typeface="VRRWNG+Oracle Sans Tab Regular"/>
              </a:rPr>
              <a:t>isolated</a:t>
            </a:r>
            <a:r>
              <a:rPr sz="2200" spc="28" dirty="0">
                <a:solidFill>
                  <a:srgbClr val="312D2A"/>
                </a:solidFill>
                <a:latin typeface="VRRWNG+Oracle Sans Tab Regular"/>
                <a:cs typeface="VRRWNG+Oracle Sans Tab Regular"/>
              </a:rPr>
              <a:t> </a:t>
            </a:r>
            <a:r>
              <a:rPr sz="2200" spc="-16" dirty="0">
                <a:solidFill>
                  <a:srgbClr val="312D2A"/>
                </a:solidFill>
                <a:latin typeface="VRRWNG+Oracle Sans Tab Regular"/>
                <a:cs typeface="VRRWNG+Oracle Sans Tab Regular"/>
              </a:rPr>
              <a:t>from</a:t>
            </a:r>
            <a:r>
              <a:rPr sz="2200" dirty="0">
                <a:solidFill>
                  <a:srgbClr val="312D2A"/>
                </a:solidFill>
                <a:latin typeface="VRRWNG+Oracle Sans Tab Regular"/>
                <a:cs typeface="VRRWNG+Oracle Sans Tab Regular"/>
              </a:rPr>
              <a:t> each </a:t>
            </a:r>
            <a:r>
              <a:rPr sz="2200" spc="-18" dirty="0">
                <a:solidFill>
                  <a:srgbClr val="312D2A"/>
                </a:solidFill>
                <a:latin typeface="VRRWNG+Oracle Sans Tab Regular"/>
                <a:cs typeface="VRRWNG+Oracle Sans Tab Regular"/>
              </a:rPr>
              <a:t>other.</a:t>
            </a:r>
            <a:r>
              <a:rPr sz="2200" spc="16"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VMs </a:t>
            </a:r>
            <a:r>
              <a:rPr sz="2200" spc="-27" dirty="0">
                <a:solidFill>
                  <a:srgbClr val="312D2A"/>
                </a:solidFill>
                <a:latin typeface="VRRWNG+Oracle Sans Tab Regular"/>
                <a:cs typeface="VRRWNG+Oracle Sans Tab Regular"/>
              </a:rPr>
              <a:t>are</a:t>
            </a:r>
            <a:r>
              <a:rPr sz="2200" spc="42"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ideal </a:t>
            </a:r>
            <a:r>
              <a:rPr sz="2200" spc="-32" dirty="0">
                <a:solidFill>
                  <a:srgbClr val="312D2A"/>
                </a:solidFill>
                <a:latin typeface="VRRWNG+Oracle Sans Tab Regular"/>
                <a:cs typeface="VRRWNG+Oracle Sans Tab Regular"/>
              </a:rPr>
              <a:t>for</a:t>
            </a:r>
            <a:r>
              <a:rPr sz="2200" spc="18"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running</a:t>
            </a:r>
          </a:p>
          <a:p>
            <a:pPr marL="183184" marR="0">
              <a:lnSpc>
                <a:spcPts val="2507"/>
              </a:lnSpc>
              <a:spcBef>
                <a:spcPts val="0"/>
              </a:spcBef>
              <a:spcAft>
                <a:spcPts val="0"/>
              </a:spcAft>
            </a:pPr>
            <a:r>
              <a:rPr sz="2200" dirty="0">
                <a:solidFill>
                  <a:srgbClr val="312D2A"/>
                </a:solidFill>
                <a:latin typeface="VRRWNG+Oracle Sans Tab Regular"/>
                <a:cs typeface="VRRWNG+Oracle Sans Tab Regular"/>
              </a:rPr>
              <a:t>applications</a:t>
            </a:r>
            <a:r>
              <a:rPr sz="2200" spc="54"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that do not </a:t>
            </a:r>
            <a:r>
              <a:rPr sz="2200" spc="-12" dirty="0">
                <a:solidFill>
                  <a:srgbClr val="312D2A"/>
                </a:solidFill>
                <a:latin typeface="VRRWNG+Oracle Sans Tab Regular"/>
                <a:cs typeface="VRRWNG+Oracle Sans Tab Regular"/>
              </a:rPr>
              <a:t>require</a:t>
            </a:r>
            <a:r>
              <a:rPr sz="2200" spc="2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the performance</a:t>
            </a:r>
          </a:p>
          <a:p>
            <a:pPr marL="183184" marR="0">
              <a:lnSpc>
                <a:spcPts val="2507"/>
              </a:lnSpc>
              <a:spcBef>
                <a:spcPts val="0"/>
              </a:spcBef>
              <a:spcAft>
                <a:spcPts val="0"/>
              </a:spcAft>
            </a:pPr>
            <a:r>
              <a:rPr sz="2200" dirty="0">
                <a:solidFill>
                  <a:srgbClr val="312D2A"/>
                </a:solidFill>
                <a:latin typeface="VRRWNG+Oracle Sans Tab Regular"/>
                <a:cs typeface="VRRWNG+Oracle Sans Tab Regular"/>
              </a:rPr>
              <a:t>and</a:t>
            </a:r>
            <a:r>
              <a:rPr sz="2200" spc="1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resources</a:t>
            </a:r>
            <a:r>
              <a:rPr sz="2200" spc="25" dirty="0">
                <a:solidFill>
                  <a:srgbClr val="312D2A"/>
                </a:solidFill>
                <a:latin typeface="VRRWNG+Oracle Sans Tab Regular"/>
                <a:cs typeface="VRRWNG+Oracle Sans Tab Regular"/>
              </a:rPr>
              <a:t> </a:t>
            </a:r>
            <a:r>
              <a:rPr sz="2200" spc="-34" dirty="0">
                <a:solidFill>
                  <a:srgbClr val="312D2A"/>
                </a:solidFill>
                <a:latin typeface="VRRWNG+Oracle Sans Tab Regular"/>
                <a:cs typeface="VRRWNG+Oracle Sans Tab Regular"/>
              </a:rPr>
              <a:t>(CPU,</a:t>
            </a:r>
            <a:r>
              <a:rPr sz="2200" spc="32" dirty="0">
                <a:solidFill>
                  <a:srgbClr val="312D2A"/>
                </a:solidFill>
                <a:latin typeface="VRRWNG+Oracle Sans Tab Regular"/>
                <a:cs typeface="VRRWNG+Oracle Sans Tab Regular"/>
              </a:rPr>
              <a:t> </a:t>
            </a:r>
            <a:r>
              <a:rPr sz="2200" spc="-18" dirty="0">
                <a:solidFill>
                  <a:srgbClr val="312D2A"/>
                </a:solidFill>
                <a:latin typeface="VRRWNG+Oracle Sans Tab Regular"/>
                <a:cs typeface="VRRWNG+Oracle Sans Tab Regular"/>
              </a:rPr>
              <a:t>memory,</a:t>
            </a:r>
            <a:r>
              <a:rPr sz="2200" spc="31" dirty="0">
                <a:solidFill>
                  <a:srgbClr val="312D2A"/>
                </a:solidFill>
                <a:latin typeface="VRRWNG+Oracle Sans Tab Regular"/>
                <a:cs typeface="VRRWNG+Oracle Sans Tab Regular"/>
              </a:rPr>
              <a:t> </a:t>
            </a:r>
            <a:r>
              <a:rPr sz="2200" spc="10" dirty="0">
                <a:solidFill>
                  <a:srgbClr val="312D2A"/>
                </a:solidFill>
                <a:latin typeface="VRRWNG+Oracle Sans Tab Regular"/>
                <a:cs typeface="VRRWNG+Oracle Sans Tab Regular"/>
              </a:rPr>
              <a:t>network</a:t>
            </a:r>
            <a:r>
              <a:rPr sz="2200" spc="-22"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bandwidth,</a:t>
            </a:r>
          </a:p>
          <a:p>
            <a:pPr marL="183184" marR="0">
              <a:lnSpc>
                <a:spcPts val="2508"/>
              </a:lnSpc>
              <a:spcBef>
                <a:spcPts val="50"/>
              </a:spcBef>
              <a:spcAft>
                <a:spcPts val="0"/>
              </a:spcAft>
            </a:pPr>
            <a:r>
              <a:rPr sz="2200" spc="-11" dirty="0">
                <a:solidFill>
                  <a:srgbClr val="312D2A"/>
                </a:solidFill>
                <a:latin typeface="VRRWNG+Oracle Sans Tab Regular"/>
                <a:cs typeface="VRRWNG+Oracle Sans Tab Regular"/>
              </a:rPr>
              <a:t>storage)</a:t>
            </a:r>
            <a:r>
              <a:rPr sz="2200" spc="26"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of an entire </a:t>
            </a:r>
            <a:r>
              <a:rPr sz="2200" spc="-14" dirty="0">
                <a:solidFill>
                  <a:srgbClr val="312D2A"/>
                </a:solidFill>
                <a:latin typeface="VRRWNG+Oracle Sans Tab Regular"/>
                <a:cs typeface="VRRWNG+Oracle Sans Tab Regular"/>
              </a:rPr>
              <a:t>physical</a:t>
            </a:r>
            <a:r>
              <a:rPr sz="2200" spc="60"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machine.</a:t>
            </a:r>
          </a:p>
        </p:txBody>
      </p:sp>
      <p:sp>
        <p:nvSpPr>
          <p:cNvPr id="6" name="object 6"/>
          <p:cNvSpPr txBox="1"/>
          <p:nvPr/>
        </p:nvSpPr>
        <p:spPr>
          <a:xfrm>
            <a:off x="9738360" y="3460920"/>
            <a:ext cx="1447457" cy="280922"/>
          </a:xfrm>
          <a:prstGeom prst="rect">
            <a:avLst/>
          </a:prstGeom>
        </p:spPr>
        <p:txBody>
          <a:bodyPr vert="horz" wrap="square" lIns="0" tIns="0" rIns="0" bIns="0" rtlCol="0">
            <a:spAutoFit/>
          </a:bodyPr>
          <a:lstStyle/>
          <a:p>
            <a:pPr marL="0" marR="0">
              <a:lnSpc>
                <a:spcPts val="1911"/>
              </a:lnSpc>
              <a:spcBef>
                <a:spcPts val="0"/>
              </a:spcBef>
              <a:spcAft>
                <a:spcPts val="0"/>
              </a:spcAft>
            </a:pPr>
            <a:r>
              <a:rPr sz="1400" dirty="0">
                <a:solidFill>
                  <a:srgbClr val="312D2A"/>
                </a:solidFill>
                <a:latin typeface="SCDQRW+Open Sans Regular"/>
                <a:cs typeface="SCDQRW+Open Sans Regular"/>
              </a:rPr>
              <a:t>Virtual</a:t>
            </a:r>
            <a:r>
              <a:rPr sz="1400" spc="-26" dirty="0">
                <a:solidFill>
                  <a:srgbClr val="312D2A"/>
                </a:solidFill>
                <a:latin typeface="SCDQRW+Open Sans Regular"/>
                <a:cs typeface="SCDQRW+Open Sans Regular"/>
              </a:rPr>
              <a:t> </a:t>
            </a:r>
            <a:r>
              <a:rPr sz="1400" dirty="0">
                <a:solidFill>
                  <a:srgbClr val="312D2A"/>
                </a:solidFill>
                <a:latin typeface="SCDQRW+Open Sans Regular"/>
                <a:cs typeface="SCDQRW+Open Sans Regular"/>
              </a:rPr>
              <a:t>Machine</a:t>
            </a:r>
          </a:p>
        </p:txBody>
      </p:sp>
      <p:sp>
        <p:nvSpPr>
          <p:cNvPr id="7" name="object 7"/>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2000" y="590099"/>
            <a:ext cx="5800071"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Compute</a:t>
            </a:r>
            <a:r>
              <a:rPr sz="2800" b="1" spc="18"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 Supported VM</a:t>
            </a:r>
            <a:r>
              <a:rPr sz="2800" b="1" spc="15"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Shapes</a:t>
            </a:r>
          </a:p>
        </p:txBody>
      </p:sp>
      <p:sp>
        <p:nvSpPr>
          <p:cNvPr id="4" name="object 4"/>
          <p:cNvSpPr txBox="1"/>
          <p:nvPr/>
        </p:nvSpPr>
        <p:spPr>
          <a:xfrm>
            <a:off x="9761220" y="1751056"/>
            <a:ext cx="963371" cy="546039"/>
          </a:xfrm>
          <a:prstGeom prst="rect">
            <a:avLst/>
          </a:prstGeom>
        </p:spPr>
        <p:txBody>
          <a:bodyPr vert="horz" wrap="square" lIns="0" tIns="0" rIns="0" bIns="0" rtlCol="0">
            <a:spAutoFit/>
          </a:bodyPr>
          <a:lstStyle/>
          <a:p>
            <a:pPr marL="0" marR="0">
              <a:lnSpc>
                <a:spcPts val="2103"/>
              </a:lnSpc>
              <a:spcBef>
                <a:spcPts val="0"/>
              </a:spcBef>
              <a:spcAft>
                <a:spcPts val="0"/>
              </a:spcAft>
            </a:pPr>
            <a:r>
              <a:rPr sz="1600" b="1" dirty="0">
                <a:solidFill>
                  <a:srgbClr val="FCFBFA"/>
                </a:solidFill>
                <a:latin typeface="FBQLWK+Oracle Sans Tab Bold"/>
                <a:cs typeface="FBQLWK+Oracle Sans Tab Bold"/>
              </a:rPr>
              <a:t>Memory</a:t>
            </a:r>
          </a:p>
          <a:p>
            <a:pPr marL="195072" marR="0">
              <a:lnSpc>
                <a:spcPts val="1895"/>
              </a:lnSpc>
              <a:spcBef>
                <a:spcPts val="0"/>
              </a:spcBef>
              <a:spcAft>
                <a:spcPts val="0"/>
              </a:spcAft>
            </a:pPr>
            <a:r>
              <a:rPr sz="1600" b="1" spc="-18" dirty="0">
                <a:solidFill>
                  <a:srgbClr val="FCFBFA"/>
                </a:solidFill>
                <a:latin typeface="FBQLWK+Oracle Sans Tab Bold"/>
                <a:cs typeface="FBQLWK+Oracle Sans Tab Bold"/>
              </a:rPr>
              <a:t>(GB)</a:t>
            </a:r>
          </a:p>
        </p:txBody>
      </p:sp>
      <p:sp>
        <p:nvSpPr>
          <p:cNvPr id="5" name="object 5"/>
          <p:cNvSpPr txBox="1"/>
          <p:nvPr/>
        </p:nvSpPr>
        <p:spPr>
          <a:xfrm>
            <a:off x="10811002" y="1755568"/>
            <a:ext cx="872213" cy="529366"/>
          </a:xfrm>
          <a:prstGeom prst="rect">
            <a:avLst/>
          </a:prstGeom>
        </p:spPr>
        <p:txBody>
          <a:bodyPr vert="horz" wrap="square" lIns="0" tIns="0" rIns="0" bIns="0" rtlCol="0">
            <a:spAutoFit/>
          </a:bodyPr>
          <a:lstStyle/>
          <a:p>
            <a:pPr marL="210311" marR="0">
              <a:lnSpc>
                <a:spcPts val="1948"/>
              </a:lnSpc>
              <a:spcBef>
                <a:spcPts val="0"/>
              </a:spcBef>
              <a:spcAft>
                <a:spcPts val="0"/>
              </a:spcAft>
            </a:pPr>
            <a:r>
              <a:rPr sz="1600" b="1" dirty="0">
                <a:solidFill>
                  <a:srgbClr val="FFFFFF"/>
                </a:solidFill>
                <a:latin typeface="SBAHGC+Calibri Bold"/>
                <a:cs typeface="SBAHGC+Calibri Bold"/>
              </a:rPr>
              <a:t>OCI</a:t>
            </a:r>
          </a:p>
          <a:p>
            <a:pPr marL="0" marR="0">
              <a:lnSpc>
                <a:spcPts val="1920"/>
              </a:lnSpc>
              <a:spcBef>
                <a:spcPts val="50"/>
              </a:spcBef>
              <a:spcAft>
                <a:spcPts val="0"/>
              </a:spcAft>
            </a:pPr>
            <a:r>
              <a:rPr sz="1600" b="1" dirty="0">
                <a:solidFill>
                  <a:srgbClr val="FFFFFF"/>
                </a:solidFill>
                <a:latin typeface="SBAHGC+Calibri Bold"/>
                <a:cs typeface="SBAHGC+Calibri Bold"/>
              </a:rPr>
              <a:t>Portable</a:t>
            </a:r>
          </a:p>
        </p:txBody>
      </p:sp>
      <p:sp>
        <p:nvSpPr>
          <p:cNvPr id="6" name="object 6"/>
          <p:cNvSpPr txBox="1"/>
          <p:nvPr/>
        </p:nvSpPr>
        <p:spPr>
          <a:xfrm>
            <a:off x="7324343" y="1869928"/>
            <a:ext cx="751760"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b="1" dirty="0">
                <a:solidFill>
                  <a:srgbClr val="FCFBFA"/>
                </a:solidFill>
                <a:latin typeface="FBQLWK+Oracle Sans Tab Bold"/>
                <a:cs typeface="FBQLWK+Oracle Sans Tab Bold"/>
              </a:rPr>
              <a:t>Shape</a:t>
            </a:r>
          </a:p>
        </p:txBody>
      </p:sp>
      <p:sp>
        <p:nvSpPr>
          <p:cNvPr id="7" name="object 7"/>
          <p:cNvSpPr txBox="1"/>
          <p:nvPr/>
        </p:nvSpPr>
        <p:spPr>
          <a:xfrm>
            <a:off x="8836406" y="1869928"/>
            <a:ext cx="809730"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b="1" dirty="0">
                <a:solidFill>
                  <a:srgbClr val="FCFBFA"/>
                </a:solidFill>
                <a:latin typeface="FBQLWK+Oracle Sans Tab Bold"/>
                <a:cs typeface="FBQLWK+Oracle Sans Tab Bold"/>
              </a:rPr>
              <a:t>OCPUs</a:t>
            </a:r>
          </a:p>
        </p:txBody>
      </p:sp>
      <p:sp>
        <p:nvSpPr>
          <p:cNvPr id="8" name="object 8"/>
          <p:cNvSpPr txBox="1"/>
          <p:nvPr/>
        </p:nvSpPr>
        <p:spPr>
          <a:xfrm>
            <a:off x="762000" y="1990623"/>
            <a:ext cx="1775764"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VM Shapes</a:t>
            </a:r>
          </a:p>
        </p:txBody>
      </p:sp>
      <p:sp>
        <p:nvSpPr>
          <p:cNvPr id="9" name="object 9"/>
          <p:cNvSpPr txBox="1"/>
          <p:nvPr/>
        </p:nvSpPr>
        <p:spPr>
          <a:xfrm>
            <a:off x="6677914" y="2319547"/>
            <a:ext cx="2044605" cy="3243640"/>
          </a:xfrm>
          <a:prstGeom prst="rect">
            <a:avLst/>
          </a:prstGeom>
        </p:spPr>
        <p:txBody>
          <a:bodyPr vert="horz" wrap="square" lIns="0" tIns="0" rIns="0" bIns="0" rtlCol="0">
            <a:spAutoFit/>
          </a:bodyPr>
          <a:lstStyle/>
          <a:p>
            <a:pPr marL="118871" marR="0">
              <a:lnSpc>
                <a:spcPts val="1850"/>
              </a:lnSpc>
              <a:spcBef>
                <a:spcPts val="0"/>
              </a:spcBef>
              <a:spcAft>
                <a:spcPts val="0"/>
              </a:spcAft>
            </a:pPr>
            <a:r>
              <a:rPr sz="1400" dirty="0">
                <a:solidFill>
                  <a:srgbClr val="312D2A"/>
                </a:solidFill>
                <a:latin typeface="VRRWNG+Oracle Sans Tab Regular"/>
                <a:cs typeface="VRRWNG+Oracle Sans Tab Regular"/>
              </a:rPr>
              <a:t>VM.PCAStandard1.1</a:t>
            </a:r>
          </a:p>
          <a:p>
            <a:pPr marL="118871" marR="0">
              <a:lnSpc>
                <a:spcPts val="1850"/>
              </a:lnSpc>
              <a:spcBef>
                <a:spcPts val="1020"/>
              </a:spcBef>
              <a:spcAft>
                <a:spcPts val="0"/>
              </a:spcAft>
            </a:pPr>
            <a:r>
              <a:rPr sz="1400" dirty="0">
                <a:solidFill>
                  <a:srgbClr val="312D2A"/>
                </a:solidFill>
                <a:latin typeface="VRRWNG+Oracle Sans Tab Regular"/>
                <a:cs typeface="VRRWNG+Oracle Sans Tab Regular"/>
              </a:rPr>
              <a:t>VM.PCAStandard1.2</a:t>
            </a:r>
          </a:p>
          <a:p>
            <a:pPr marL="118871" marR="0">
              <a:lnSpc>
                <a:spcPts val="1850"/>
              </a:lnSpc>
              <a:spcBef>
                <a:spcPts val="1019"/>
              </a:spcBef>
              <a:spcAft>
                <a:spcPts val="0"/>
              </a:spcAft>
            </a:pPr>
            <a:r>
              <a:rPr sz="1400" dirty="0">
                <a:solidFill>
                  <a:srgbClr val="312D2A"/>
                </a:solidFill>
                <a:latin typeface="VRRWNG+Oracle Sans Tab Regular"/>
                <a:cs typeface="VRRWNG+Oracle Sans Tab Regular"/>
              </a:rPr>
              <a:t>VM.PCAStandard1.4</a:t>
            </a:r>
          </a:p>
          <a:p>
            <a:pPr marL="118871" marR="0">
              <a:lnSpc>
                <a:spcPts val="1850"/>
              </a:lnSpc>
              <a:spcBef>
                <a:spcPts val="1020"/>
              </a:spcBef>
              <a:spcAft>
                <a:spcPts val="0"/>
              </a:spcAft>
            </a:pPr>
            <a:r>
              <a:rPr sz="1400" dirty="0">
                <a:solidFill>
                  <a:srgbClr val="312D2A"/>
                </a:solidFill>
                <a:latin typeface="VRRWNG+Oracle Sans Tab Regular"/>
                <a:cs typeface="VRRWNG+Oracle Sans Tab Regular"/>
              </a:rPr>
              <a:t>VM.PCAStandard1.8</a:t>
            </a:r>
          </a:p>
          <a:p>
            <a:pPr marL="65531" marR="0">
              <a:lnSpc>
                <a:spcPts val="1850"/>
              </a:lnSpc>
              <a:spcBef>
                <a:spcPts val="1020"/>
              </a:spcBef>
              <a:spcAft>
                <a:spcPts val="0"/>
              </a:spcAft>
            </a:pPr>
            <a:r>
              <a:rPr sz="1400" dirty="0">
                <a:solidFill>
                  <a:srgbClr val="312D2A"/>
                </a:solidFill>
                <a:latin typeface="VRRWNG+Oracle Sans Tab Regular"/>
                <a:cs typeface="VRRWNG+Oracle Sans Tab Regular"/>
              </a:rPr>
              <a:t>VM.PCAStandard1.16</a:t>
            </a:r>
          </a:p>
          <a:p>
            <a:pPr marL="65531" marR="0">
              <a:lnSpc>
                <a:spcPts val="1850"/>
              </a:lnSpc>
              <a:spcBef>
                <a:spcPts val="1070"/>
              </a:spcBef>
              <a:spcAft>
                <a:spcPts val="0"/>
              </a:spcAft>
            </a:pPr>
            <a:r>
              <a:rPr sz="1400" dirty="0">
                <a:solidFill>
                  <a:srgbClr val="312D2A"/>
                </a:solidFill>
                <a:latin typeface="VRRWNG+Oracle Sans Tab Regular"/>
                <a:cs typeface="VRRWNG+Oracle Sans Tab Regular"/>
              </a:rPr>
              <a:t>VM.PCAStandard1.24</a:t>
            </a:r>
          </a:p>
          <a:p>
            <a:pPr marL="65531" marR="0">
              <a:lnSpc>
                <a:spcPts val="1850"/>
              </a:lnSpc>
              <a:spcBef>
                <a:spcPts val="1020"/>
              </a:spcBef>
              <a:spcAft>
                <a:spcPts val="0"/>
              </a:spcAft>
            </a:pPr>
            <a:r>
              <a:rPr sz="1400" dirty="0">
                <a:solidFill>
                  <a:srgbClr val="312D2A"/>
                </a:solidFill>
                <a:latin typeface="VRRWNG+Oracle Sans Tab Regular"/>
                <a:cs typeface="VRRWNG+Oracle Sans Tab Regular"/>
              </a:rPr>
              <a:t>VM.PCAStandard1.32</a:t>
            </a:r>
          </a:p>
          <a:p>
            <a:pPr marL="65531" marR="0">
              <a:lnSpc>
                <a:spcPts val="1850"/>
              </a:lnSpc>
              <a:spcBef>
                <a:spcPts val="1019"/>
              </a:spcBef>
              <a:spcAft>
                <a:spcPts val="0"/>
              </a:spcAft>
            </a:pPr>
            <a:r>
              <a:rPr sz="1400" dirty="0">
                <a:solidFill>
                  <a:srgbClr val="312D2A"/>
                </a:solidFill>
                <a:latin typeface="VRRWNG+Oracle Sans Tab Regular"/>
                <a:cs typeface="VRRWNG+Oracle Sans Tab Regular"/>
              </a:rPr>
              <a:t>VM.PCAStandard1.48</a:t>
            </a:r>
          </a:p>
          <a:p>
            <a:pPr marL="0" marR="0">
              <a:lnSpc>
                <a:spcPts val="1850"/>
              </a:lnSpc>
              <a:spcBef>
                <a:spcPts val="1044"/>
              </a:spcBef>
              <a:spcAft>
                <a:spcPts val="0"/>
              </a:spcAft>
            </a:pPr>
            <a:r>
              <a:rPr sz="1400" dirty="0">
                <a:solidFill>
                  <a:srgbClr val="000000"/>
                </a:solidFill>
                <a:latin typeface="VRRWNG+Oracle Sans Tab Regular"/>
                <a:cs typeface="VRRWNG+Oracle Sans Tab Regular"/>
              </a:rPr>
              <a:t>VM.PCAStandard1.Max</a:t>
            </a:r>
          </a:p>
        </p:txBody>
      </p:sp>
      <p:sp>
        <p:nvSpPr>
          <p:cNvPr id="10" name="object 10"/>
          <p:cNvSpPr txBox="1"/>
          <p:nvPr/>
        </p:nvSpPr>
        <p:spPr>
          <a:xfrm>
            <a:off x="9549384" y="2319547"/>
            <a:ext cx="259384" cy="1385884"/>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1</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2</a:t>
            </a:r>
          </a:p>
          <a:p>
            <a:pPr marL="0" marR="0">
              <a:lnSpc>
                <a:spcPts val="1850"/>
              </a:lnSpc>
              <a:spcBef>
                <a:spcPts val="1019"/>
              </a:spcBef>
              <a:spcAft>
                <a:spcPts val="0"/>
              </a:spcAft>
            </a:pPr>
            <a:r>
              <a:rPr sz="1400" dirty="0">
                <a:solidFill>
                  <a:srgbClr val="312D2A"/>
                </a:solidFill>
                <a:latin typeface="VRRWNG+Oracle Sans Tab Regular"/>
                <a:cs typeface="VRRWNG+Oracle Sans Tab Regular"/>
              </a:rPr>
              <a:t>4</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8</a:t>
            </a:r>
          </a:p>
        </p:txBody>
      </p:sp>
      <p:sp>
        <p:nvSpPr>
          <p:cNvPr id="11" name="object 11"/>
          <p:cNvSpPr txBox="1"/>
          <p:nvPr/>
        </p:nvSpPr>
        <p:spPr>
          <a:xfrm>
            <a:off x="10445242" y="2319547"/>
            <a:ext cx="366369"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16</a:t>
            </a:r>
          </a:p>
        </p:txBody>
      </p:sp>
      <p:sp>
        <p:nvSpPr>
          <p:cNvPr id="12" name="object 12"/>
          <p:cNvSpPr txBox="1"/>
          <p:nvPr/>
        </p:nvSpPr>
        <p:spPr>
          <a:xfrm>
            <a:off x="11095990" y="2307582"/>
            <a:ext cx="298058" cy="3242745"/>
          </a:xfrm>
          <a:prstGeom prst="rect">
            <a:avLst/>
          </a:prstGeom>
        </p:spPr>
        <p:txBody>
          <a:bodyPr vert="horz" wrap="square" lIns="0" tIns="0" rIns="0" bIns="0" rtlCol="0">
            <a:spAutoFit/>
          </a:bodyPr>
          <a:lstStyle/>
          <a:p>
            <a:pPr marL="6095" marR="0">
              <a:lnSpc>
                <a:spcPts val="1867"/>
              </a:lnSpc>
              <a:spcBef>
                <a:spcPts val="0"/>
              </a:spcBef>
              <a:spcAft>
                <a:spcPts val="0"/>
              </a:spcAft>
            </a:pPr>
            <a:r>
              <a:rPr sz="1400" dirty="0">
                <a:solidFill>
                  <a:srgbClr val="000000"/>
                </a:solidFill>
                <a:latin typeface="FUUDON+Segoe UI Symbol"/>
                <a:cs typeface="FUUDON+Segoe UI Symbol"/>
              </a:rPr>
              <a:t>✓</a:t>
            </a:r>
          </a:p>
          <a:p>
            <a:pPr marL="6095" marR="0">
              <a:lnSpc>
                <a:spcPts val="1867"/>
              </a:lnSpc>
              <a:spcBef>
                <a:spcPts val="1003"/>
              </a:spcBef>
              <a:spcAft>
                <a:spcPts val="0"/>
              </a:spcAft>
            </a:pPr>
            <a:r>
              <a:rPr sz="1400" dirty="0">
                <a:solidFill>
                  <a:srgbClr val="000000"/>
                </a:solidFill>
                <a:latin typeface="FUUDON+Segoe UI Symbol"/>
                <a:cs typeface="FUUDON+Segoe UI Symbol"/>
              </a:rPr>
              <a:t>✓</a:t>
            </a:r>
          </a:p>
          <a:p>
            <a:pPr marL="6095" marR="0">
              <a:lnSpc>
                <a:spcPts val="1867"/>
              </a:lnSpc>
              <a:spcBef>
                <a:spcPts val="1002"/>
              </a:spcBef>
              <a:spcAft>
                <a:spcPts val="0"/>
              </a:spcAft>
            </a:pPr>
            <a:r>
              <a:rPr sz="1400" dirty="0">
                <a:solidFill>
                  <a:srgbClr val="000000"/>
                </a:solidFill>
                <a:latin typeface="FUUDON+Segoe UI Symbol"/>
                <a:cs typeface="FUUDON+Segoe UI Symbol"/>
              </a:rPr>
              <a:t>✓</a:t>
            </a:r>
          </a:p>
          <a:p>
            <a:pPr marL="6095" marR="0">
              <a:lnSpc>
                <a:spcPts val="1867"/>
              </a:lnSpc>
              <a:spcBef>
                <a:spcPts val="1003"/>
              </a:spcBef>
              <a:spcAft>
                <a:spcPts val="0"/>
              </a:spcAft>
            </a:pPr>
            <a:r>
              <a:rPr sz="1400" dirty="0">
                <a:solidFill>
                  <a:srgbClr val="000000"/>
                </a:solidFill>
                <a:latin typeface="FUUDON+Segoe UI Symbol"/>
                <a:cs typeface="FUUDON+Segoe UI Symbol"/>
              </a:rPr>
              <a:t>✓</a:t>
            </a:r>
          </a:p>
          <a:p>
            <a:pPr marL="6095" marR="0">
              <a:lnSpc>
                <a:spcPts val="1867"/>
              </a:lnSpc>
              <a:spcBef>
                <a:spcPts val="1053"/>
              </a:spcBef>
              <a:spcAft>
                <a:spcPts val="0"/>
              </a:spcAft>
            </a:pPr>
            <a:r>
              <a:rPr sz="1400" dirty="0">
                <a:solidFill>
                  <a:srgbClr val="000000"/>
                </a:solidFill>
                <a:latin typeface="FUUDON+Segoe UI Symbol"/>
                <a:cs typeface="FUUDON+Segoe UI Symbol"/>
              </a:rPr>
              <a:t>✓</a:t>
            </a:r>
          </a:p>
          <a:p>
            <a:pPr marL="0" marR="0">
              <a:lnSpc>
                <a:spcPts val="1867"/>
              </a:lnSpc>
              <a:spcBef>
                <a:spcPts val="1003"/>
              </a:spcBef>
              <a:spcAft>
                <a:spcPts val="0"/>
              </a:spcAft>
            </a:pPr>
            <a:r>
              <a:rPr sz="1400" dirty="0">
                <a:solidFill>
                  <a:srgbClr val="FF0000"/>
                </a:solidFill>
                <a:latin typeface="FUUDON+Segoe UI Symbol"/>
                <a:cs typeface="FUUDON+Segoe UI Symbol"/>
              </a:rPr>
              <a:t>✕</a:t>
            </a:r>
          </a:p>
          <a:p>
            <a:pPr marL="0" marR="0">
              <a:lnSpc>
                <a:spcPts val="1867"/>
              </a:lnSpc>
              <a:spcBef>
                <a:spcPts val="1003"/>
              </a:spcBef>
              <a:spcAft>
                <a:spcPts val="0"/>
              </a:spcAft>
            </a:pPr>
            <a:r>
              <a:rPr sz="1400" dirty="0">
                <a:solidFill>
                  <a:srgbClr val="FF0000"/>
                </a:solidFill>
                <a:latin typeface="FUUDON+Segoe UI Symbol"/>
                <a:cs typeface="FUUDON+Segoe UI Symbol"/>
              </a:rPr>
              <a:t>✕</a:t>
            </a:r>
          </a:p>
          <a:p>
            <a:pPr marL="0" marR="0">
              <a:lnSpc>
                <a:spcPts val="1867"/>
              </a:lnSpc>
              <a:spcBef>
                <a:spcPts val="1002"/>
              </a:spcBef>
              <a:spcAft>
                <a:spcPts val="0"/>
              </a:spcAft>
            </a:pPr>
            <a:r>
              <a:rPr sz="1400" dirty="0">
                <a:solidFill>
                  <a:srgbClr val="FF0000"/>
                </a:solidFill>
                <a:latin typeface="FUUDON+Segoe UI Symbol"/>
                <a:cs typeface="FUUDON+Segoe UI Symbol"/>
              </a:rPr>
              <a:t>✕</a:t>
            </a:r>
          </a:p>
          <a:p>
            <a:pPr marL="0" marR="0">
              <a:lnSpc>
                <a:spcPts val="1867"/>
              </a:lnSpc>
              <a:spcBef>
                <a:spcPts val="1003"/>
              </a:spcBef>
              <a:spcAft>
                <a:spcPts val="0"/>
              </a:spcAft>
            </a:pPr>
            <a:r>
              <a:rPr sz="1400" dirty="0">
                <a:solidFill>
                  <a:srgbClr val="FF0000"/>
                </a:solidFill>
                <a:latin typeface="FUUDON+Segoe UI Symbol"/>
                <a:cs typeface="FUUDON+Segoe UI Symbol"/>
              </a:rPr>
              <a:t>✕</a:t>
            </a:r>
          </a:p>
        </p:txBody>
      </p:sp>
      <p:sp>
        <p:nvSpPr>
          <p:cNvPr id="13" name="object 13"/>
          <p:cNvSpPr txBox="1"/>
          <p:nvPr/>
        </p:nvSpPr>
        <p:spPr>
          <a:xfrm>
            <a:off x="944880" y="2422829"/>
            <a:ext cx="402701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240" dirty="0">
                <a:solidFill>
                  <a:srgbClr val="312D2A"/>
                </a:solidFill>
                <a:latin typeface="DejaVu Sans"/>
                <a:cs typeface="DejaVu Sans"/>
              </a:rPr>
              <a:t> </a:t>
            </a:r>
            <a:r>
              <a:rPr sz="1800" dirty="0">
                <a:solidFill>
                  <a:srgbClr val="312D2A"/>
                </a:solidFill>
                <a:latin typeface="VRRWNG+Oracle Sans Tab Regular"/>
                <a:cs typeface="VRRWNG+Oracle Sans Tab Regular"/>
              </a:rPr>
              <a:t>Fixed 1:16</a:t>
            </a:r>
            <a:r>
              <a:rPr sz="1800" spc="-23"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ratio</a:t>
            </a:r>
            <a:r>
              <a:rPr sz="1800" spc="1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(OCPU:GB</a:t>
            </a:r>
            <a:r>
              <a:rPr sz="1800" spc="27"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Memory)</a:t>
            </a:r>
          </a:p>
        </p:txBody>
      </p:sp>
      <p:sp>
        <p:nvSpPr>
          <p:cNvPr id="14" name="object 14"/>
          <p:cNvSpPr txBox="1"/>
          <p:nvPr/>
        </p:nvSpPr>
        <p:spPr>
          <a:xfrm>
            <a:off x="10445242" y="2690514"/>
            <a:ext cx="366369" cy="643950"/>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32</a:t>
            </a:r>
          </a:p>
          <a:p>
            <a:pPr marL="0" marR="0">
              <a:lnSpc>
                <a:spcPts val="1850"/>
              </a:lnSpc>
              <a:spcBef>
                <a:spcPts val="1019"/>
              </a:spcBef>
              <a:spcAft>
                <a:spcPts val="0"/>
              </a:spcAft>
            </a:pPr>
            <a:r>
              <a:rPr sz="1400" dirty="0">
                <a:solidFill>
                  <a:srgbClr val="312D2A"/>
                </a:solidFill>
                <a:latin typeface="VRRWNG+Oracle Sans Tab Regular"/>
                <a:cs typeface="VRRWNG+Oracle Sans Tab Regular"/>
              </a:rPr>
              <a:t>64</a:t>
            </a:r>
          </a:p>
        </p:txBody>
      </p:sp>
      <p:sp>
        <p:nvSpPr>
          <p:cNvPr id="15" name="object 15"/>
          <p:cNvSpPr txBox="1"/>
          <p:nvPr/>
        </p:nvSpPr>
        <p:spPr>
          <a:xfrm>
            <a:off x="762000" y="3175152"/>
            <a:ext cx="5682081"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Resources</a:t>
            </a:r>
            <a:r>
              <a:rPr sz="2400" b="1" spc="15" dirty="0">
                <a:solidFill>
                  <a:srgbClr val="312D2A"/>
                </a:solidFill>
                <a:latin typeface="FBQLWK+Oracle Sans Tab Bold"/>
                <a:cs typeface="FBQLWK+Oracle Sans Tab Bold"/>
              </a:rPr>
              <a:t> </a:t>
            </a:r>
            <a:r>
              <a:rPr sz="2400" b="1" dirty="0">
                <a:solidFill>
                  <a:srgbClr val="312D2A"/>
                </a:solidFill>
                <a:latin typeface="FBQLWK+Oracle Sans Tab Bold"/>
                <a:cs typeface="FBQLWK+Oracle Sans Tab Bold"/>
              </a:rPr>
              <a:t>reserved</a:t>
            </a:r>
            <a:r>
              <a:rPr sz="2400" b="1" spc="25" dirty="0">
                <a:solidFill>
                  <a:srgbClr val="312D2A"/>
                </a:solidFill>
                <a:latin typeface="FBQLWK+Oracle Sans Tab Bold"/>
                <a:cs typeface="FBQLWK+Oracle Sans Tab Bold"/>
              </a:rPr>
              <a:t> </a:t>
            </a:r>
            <a:r>
              <a:rPr sz="2400" b="1" spc="-25" dirty="0">
                <a:solidFill>
                  <a:srgbClr val="312D2A"/>
                </a:solidFill>
                <a:latin typeface="FBQLWK+Oracle Sans Tab Bold"/>
                <a:cs typeface="FBQLWK+Oracle Sans Tab Bold"/>
              </a:rPr>
              <a:t>for</a:t>
            </a:r>
            <a:r>
              <a:rPr sz="2400" b="1" spc="25" dirty="0">
                <a:solidFill>
                  <a:srgbClr val="312D2A"/>
                </a:solidFill>
                <a:latin typeface="FBQLWK+Oracle Sans Tab Bold"/>
                <a:cs typeface="FBQLWK+Oracle Sans Tab Bold"/>
              </a:rPr>
              <a:t> </a:t>
            </a:r>
            <a:r>
              <a:rPr sz="2400" b="1" dirty="0">
                <a:solidFill>
                  <a:srgbClr val="312D2A"/>
                </a:solidFill>
                <a:latin typeface="FBQLWK+Oracle Sans Tab Bold"/>
                <a:cs typeface="FBQLWK+Oracle Sans Tab Bold"/>
              </a:rPr>
              <a:t>the hypervisor</a:t>
            </a:r>
          </a:p>
        </p:txBody>
      </p:sp>
      <p:sp>
        <p:nvSpPr>
          <p:cNvPr id="16" name="object 16"/>
          <p:cNvSpPr txBox="1"/>
          <p:nvPr/>
        </p:nvSpPr>
        <p:spPr>
          <a:xfrm>
            <a:off x="10338562" y="3432321"/>
            <a:ext cx="473354" cy="2130866"/>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128</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256</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384</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512</a:t>
            </a:r>
          </a:p>
          <a:p>
            <a:pPr marL="0" marR="0">
              <a:lnSpc>
                <a:spcPts val="1850"/>
              </a:lnSpc>
              <a:spcBef>
                <a:spcPts val="1019"/>
              </a:spcBef>
              <a:spcAft>
                <a:spcPts val="0"/>
              </a:spcAft>
            </a:pPr>
            <a:r>
              <a:rPr sz="1400" dirty="0">
                <a:solidFill>
                  <a:srgbClr val="312D2A"/>
                </a:solidFill>
                <a:latin typeface="VRRWNG+Oracle Sans Tab Regular"/>
                <a:cs typeface="VRRWNG+Oracle Sans Tab Regular"/>
              </a:rPr>
              <a:t>768</a:t>
            </a:r>
          </a:p>
          <a:p>
            <a:pPr marL="0" marR="0">
              <a:lnSpc>
                <a:spcPts val="1850"/>
              </a:lnSpc>
              <a:spcBef>
                <a:spcPts val="1094"/>
              </a:spcBef>
              <a:spcAft>
                <a:spcPts val="0"/>
              </a:spcAft>
            </a:pPr>
            <a:r>
              <a:rPr sz="1400" dirty="0">
                <a:solidFill>
                  <a:srgbClr val="000000"/>
                </a:solidFill>
                <a:latin typeface="VRRWNG+Oracle Sans Tab Regular"/>
                <a:cs typeface="VRRWNG+Oracle Sans Tab Regular"/>
              </a:rPr>
              <a:t>960</a:t>
            </a:r>
          </a:p>
        </p:txBody>
      </p:sp>
      <p:sp>
        <p:nvSpPr>
          <p:cNvPr id="17" name="object 17"/>
          <p:cNvSpPr txBox="1"/>
          <p:nvPr/>
        </p:nvSpPr>
        <p:spPr>
          <a:xfrm>
            <a:off x="944880" y="3607359"/>
            <a:ext cx="1892579" cy="676198"/>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240" dirty="0">
                <a:solidFill>
                  <a:srgbClr val="312D2A"/>
                </a:solidFill>
                <a:latin typeface="DejaVu Sans"/>
                <a:cs typeface="DejaVu Sans"/>
              </a:rPr>
              <a:t> </a:t>
            </a:r>
            <a:r>
              <a:rPr sz="1800" dirty="0">
                <a:solidFill>
                  <a:srgbClr val="312D2A"/>
                </a:solidFill>
                <a:latin typeface="VRRWNG+Oracle Sans Tab Regular"/>
                <a:cs typeface="VRRWNG+Oracle Sans Tab Regular"/>
              </a:rPr>
              <a:t>4 cores</a:t>
            </a:r>
          </a:p>
          <a:p>
            <a:pPr marL="0" marR="0">
              <a:lnSpc>
                <a:spcPts val="2372"/>
              </a:lnSpc>
              <a:spcBef>
                <a:spcPts val="229"/>
              </a:spcBef>
              <a:spcAft>
                <a:spcPts val="0"/>
              </a:spcAft>
            </a:pPr>
            <a:r>
              <a:rPr sz="1800" dirty="0">
                <a:solidFill>
                  <a:srgbClr val="312D2A"/>
                </a:solidFill>
                <a:latin typeface="ERTLPM+Arial"/>
                <a:cs typeface="ERTLPM+Arial"/>
              </a:rPr>
              <a:t>•</a:t>
            </a:r>
            <a:r>
              <a:rPr sz="1800" spc="240" dirty="0">
                <a:solidFill>
                  <a:srgbClr val="312D2A"/>
                </a:solidFill>
                <a:latin typeface="DejaVu Sans"/>
                <a:cs typeface="DejaVu Sans"/>
              </a:rPr>
              <a:t> </a:t>
            </a:r>
            <a:r>
              <a:rPr sz="1800" dirty="0">
                <a:solidFill>
                  <a:srgbClr val="312D2A"/>
                </a:solidFill>
                <a:latin typeface="VRRWNG+Oracle Sans Tab Regular"/>
                <a:cs typeface="VRRWNG+Oracle Sans Tab Regular"/>
              </a:rPr>
              <a:t>40 GB memory</a:t>
            </a:r>
          </a:p>
        </p:txBody>
      </p:sp>
      <p:sp>
        <p:nvSpPr>
          <p:cNvPr id="18" name="object 18"/>
          <p:cNvSpPr txBox="1"/>
          <p:nvPr/>
        </p:nvSpPr>
        <p:spPr>
          <a:xfrm>
            <a:off x="9442704" y="3803288"/>
            <a:ext cx="366369" cy="175989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16</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24</a:t>
            </a:r>
          </a:p>
          <a:p>
            <a:pPr marL="0" marR="0">
              <a:lnSpc>
                <a:spcPts val="1850"/>
              </a:lnSpc>
              <a:spcBef>
                <a:spcPts val="1020"/>
              </a:spcBef>
              <a:spcAft>
                <a:spcPts val="0"/>
              </a:spcAft>
            </a:pPr>
            <a:r>
              <a:rPr sz="1400" dirty="0">
                <a:solidFill>
                  <a:srgbClr val="312D2A"/>
                </a:solidFill>
                <a:latin typeface="VRRWNG+Oracle Sans Tab Regular"/>
                <a:cs typeface="VRRWNG+Oracle Sans Tab Regular"/>
              </a:rPr>
              <a:t>32</a:t>
            </a:r>
          </a:p>
          <a:p>
            <a:pPr marL="0" marR="0">
              <a:lnSpc>
                <a:spcPts val="1850"/>
              </a:lnSpc>
              <a:spcBef>
                <a:spcPts val="1019"/>
              </a:spcBef>
              <a:spcAft>
                <a:spcPts val="0"/>
              </a:spcAft>
            </a:pPr>
            <a:r>
              <a:rPr sz="1400" dirty="0">
                <a:solidFill>
                  <a:srgbClr val="312D2A"/>
                </a:solidFill>
                <a:latin typeface="VRRWNG+Oracle Sans Tab Regular"/>
                <a:cs typeface="VRRWNG+Oracle Sans Tab Regular"/>
              </a:rPr>
              <a:t>48</a:t>
            </a:r>
          </a:p>
          <a:p>
            <a:pPr marL="0" marR="0">
              <a:lnSpc>
                <a:spcPts val="1850"/>
              </a:lnSpc>
              <a:spcBef>
                <a:spcPts val="1094"/>
              </a:spcBef>
              <a:spcAft>
                <a:spcPts val="0"/>
              </a:spcAft>
            </a:pPr>
            <a:r>
              <a:rPr sz="1400" dirty="0">
                <a:solidFill>
                  <a:srgbClr val="000000"/>
                </a:solidFill>
                <a:latin typeface="VRRWNG+Oracle Sans Tab Regular"/>
                <a:cs typeface="VRRWNG+Oracle Sans Tab Regular"/>
              </a:rPr>
              <a:t>60</a:t>
            </a:r>
          </a:p>
        </p:txBody>
      </p:sp>
      <p:sp>
        <p:nvSpPr>
          <p:cNvPr id="19" name="object 19"/>
          <p:cNvSpPr txBox="1"/>
          <p:nvPr/>
        </p:nvSpPr>
        <p:spPr>
          <a:xfrm>
            <a:off x="762000" y="4609490"/>
            <a:ext cx="2289962"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OCI Portability</a:t>
            </a:r>
          </a:p>
        </p:txBody>
      </p:sp>
      <p:sp>
        <p:nvSpPr>
          <p:cNvPr id="20" name="object 20"/>
          <p:cNvSpPr txBox="1"/>
          <p:nvPr/>
        </p:nvSpPr>
        <p:spPr>
          <a:xfrm>
            <a:off x="944880" y="5041697"/>
            <a:ext cx="4826888"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240" dirty="0">
                <a:solidFill>
                  <a:srgbClr val="312D2A"/>
                </a:solidFill>
                <a:latin typeface="DejaVu Sans"/>
                <a:cs typeface="DejaVu Sans"/>
              </a:rPr>
              <a:t> </a:t>
            </a:r>
            <a:r>
              <a:rPr sz="1800" dirty="0">
                <a:solidFill>
                  <a:srgbClr val="312D2A"/>
                </a:solidFill>
                <a:latin typeface="VRRWNG+Oracle Sans Tab Regular"/>
                <a:cs typeface="VRRWNG+Oracle Sans Tab Regular"/>
              </a:rPr>
              <a:t>OCI</a:t>
            </a:r>
            <a:r>
              <a:rPr sz="1800" spc="1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supports</a:t>
            </a:r>
            <a:r>
              <a:rPr sz="1800" spc="2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shapes up to 18 OCPUs</a:t>
            </a:r>
            <a:r>
              <a:rPr sz="1800" spc="13"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on X9</a:t>
            </a:r>
          </a:p>
        </p:txBody>
      </p:sp>
      <p:sp>
        <p:nvSpPr>
          <p:cNvPr id="21" name="object 21"/>
          <p:cNvSpPr txBox="1"/>
          <p:nvPr/>
        </p:nvSpPr>
        <p:spPr>
          <a:xfrm>
            <a:off x="1128064" y="5302301"/>
            <a:ext cx="2392679"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(VM.Optimized3.Flex)</a:t>
            </a:r>
          </a:p>
        </p:txBody>
      </p:sp>
      <p:sp>
        <p:nvSpPr>
          <p:cNvPr id="22" name="object 22"/>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0476" y="502287"/>
            <a:ext cx="4532774" cy="506512"/>
          </a:xfrm>
          <a:prstGeom prst="rect">
            <a:avLst/>
          </a:prstGeom>
        </p:spPr>
        <p:txBody>
          <a:bodyPr vert="horz" wrap="square" lIns="0" tIns="0" rIns="0" bIns="0" rtlCol="0">
            <a:spAutoFit/>
          </a:bodyPr>
          <a:lstStyle/>
          <a:p>
            <a:pPr marL="0" marR="0">
              <a:lnSpc>
                <a:spcPts val="3688"/>
              </a:lnSpc>
              <a:spcBef>
                <a:spcPts val="0"/>
              </a:spcBef>
              <a:spcAft>
                <a:spcPts val="0"/>
              </a:spcAft>
            </a:pPr>
            <a:r>
              <a:rPr sz="2800" b="1" spc="37" dirty="0">
                <a:solidFill>
                  <a:srgbClr val="312D2A"/>
                </a:solidFill>
                <a:latin typeface="FBQLWK+Oracle Sans Tab Bold"/>
                <a:cs typeface="FBQLWK+Oracle Sans Tab Bold"/>
              </a:rPr>
              <a:t>PCA</a:t>
            </a:r>
            <a:r>
              <a:rPr sz="2800" b="1" spc="-38"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X9 </a:t>
            </a:r>
            <a:r>
              <a:rPr sz="2800" b="1" dirty="0">
                <a:solidFill>
                  <a:srgbClr val="312D2A"/>
                </a:solidFill>
                <a:latin typeface="LUSSWS+Oracle Sans Tab Bold"/>
                <a:cs typeface="LUSSWS+Oracle Sans Tab Bold"/>
              </a:rPr>
              <a:t>–</a:t>
            </a:r>
            <a:r>
              <a:rPr sz="2800" b="1" spc="-202" dirty="0">
                <a:solidFill>
                  <a:srgbClr val="312D2A"/>
                </a:solidFill>
                <a:latin typeface="DejaVu Sans"/>
                <a:cs typeface="DejaVu Sans"/>
              </a:rPr>
              <a:t> </a:t>
            </a:r>
            <a:r>
              <a:rPr sz="2800" b="1" dirty="0">
                <a:solidFill>
                  <a:srgbClr val="312D2A"/>
                </a:solidFill>
                <a:latin typeface="FBQLWK+Oracle Sans Tab Bold"/>
                <a:cs typeface="FBQLWK+Oracle Sans Tab Bold"/>
              </a:rPr>
              <a:t>Guest</a:t>
            </a:r>
            <a:r>
              <a:rPr sz="2800" b="1" spc="10"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OS Matrix</a:t>
            </a:r>
          </a:p>
        </p:txBody>
      </p:sp>
      <p:sp>
        <p:nvSpPr>
          <p:cNvPr id="4" name="object 4"/>
          <p:cNvSpPr txBox="1"/>
          <p:nvPr/>
        </p:nvSpPr>
        <p:spPr>
          <a:xfrm>
            <a:off x="770229" y="1773027"/>
            <a:ext cx="3975443" cy="558867"/>
          </a:xfrm>
          <a:prstGeom prst="rect">
            <a:avLst/>
          </a:prstGeom>
        </p:spPr>
        <p:txBody>
          <a:bodyPr vert="horz" wrap="square" lIns="0" tIns="0" rIns="0" bIns="0" rtlCol="0">
            <a:spAutoFit/>
          </a:bodyPr>
          <a:lstStyle/>
          <a:p>
            <a:pPr marL="1466748" marR="0">
              <a:lnSpc>
                <a:spcPts val="2103"/>
              </a:lnSpc>
              <a:spcBef>
                <a:spcPts val="0"/>
              </a:spcBef>
              <a:spcAft>
                <a:spcPts val="0"/>
              </a:spcAft>
            </a:pPr>
            <a:r>
              <a:rPr sz="1600" b="1" dirty="0">
                <a:solidFill>
                  <a:srgbClr val="FCFBFA"/>
                </a:solidFill>
                <a:latin typeface="FBQLWK+Oracle Sans Tab Bold"/>
                <a:cs typeface="FBQLWK+Oracle Sans Tab Bold"/>
              </a:rPr>
              <a:t>Guest</a:t>
            </a:r>
            <a:r>
              <a:rPr sz="1600" b="1" spc="26" dirty="0">
                <a:solidFill>
                  <a:srgbClr val="FCFBFA"/>
                </a:solidFill>
                <a:latin typeface="FBQLWK+Oracle Sans Tab Bold"/>
                <a:cs typeface="FBQLWK+Oracle Sans Tab Bold"/>
              </a:rPr>
              <a:t> </a:t>
            </a:r>
            <a:r>
              <a:rPr sz="1600" b="1" dirty="0">
                <a:solidFill>
                  <a:srgbClr val="FCFBFA"/>
                </a:solidFill>
                <a:latin typeface="FBQLWK+Oracle Sans Tab Bold"/>
                <a:cs typeface="FBQLWK+Oracle Sans Tab Bold"/>
              </a:rPr>
              <a:t>Operating System</a:t>
            </a:r>
          </a:p>
          <a:p>
            <a:pPr marL="0" marR="0">
              <a:lnSpc>
                <a:spcPts val="1997"/>
              </a:lnSpc>
              <a:spcBef>
                <a:spcPts val="0"/>
              </a:spcBef>
              <a:spcAft>
                <a:spcPts val="0"/>
              </a:spcAft>
            </a:pPr>
            <a:r>
              <a:rPr sz="1600" dirty="0">
                <a:solidFill>
                  <a:srgbClr val="000000"/>
                </a:solidFill>
                <a:latin typeface="VRRWNG+Oracle Sans Tab Regular"/>
                <a:cs typeface="VRRWNG+Oracle Sans Tab Regular"/>
              </a:rPr>
              <a:t>Oracle Linux</a:t>
            </a:r>
            <a:r>
              <a:rPr sz="1600" spc="26"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Release </a:t>
            </a:r>
            <a:r>
              <a:rPr sz="1600" spc="14" dirty="0">
                <a:solidFill>
                  <a:srgbClr val="000000"/>
                </a:solidFill>
                <a:latin typeface="VRRWNG+Oracle Sans Tab Regular"/>
                <a:cs typeface="VRRWNG+Oracle Sans Tab Regular"/>
              </a:rPr>
              <a:t>8.x</a:t>
            </a:r>
          </a:p>
        </p:txBody>
      </p:sp>
      <p:sp>
        <p:nvSpPr>
          <p:cNvPr id="5" name="object 5"/>
          <p:cNvSpPr txBox="1"/>
          <p:nvPr/>
        </p:nvSpPr>
        <p:spPr>
          <a:xfrm>
            <a:off x="6662674" y="1773027"/>
            <a:ext cx="1650496"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b="1" dirty="0">
                <a:solidFill>
                  <a:srgbClr val="FCFBFA"/>
                </a:solidFill>
                <a:latin typeface="FBQLWK+Oracle Sans Tab Bold"/>
                <a:cs typeface="FBQLWK+Oracle Sans Tab Bold"/>
              </a:rPr>
              <a:t>Platform Image</a:t>
            </a:r>
          </a:p>
        </p:txBody>
      </p:sp>
      <p:sp>
        <p:nvSpPr>
          <p:cNvPr id="6" name="object 6"/>
          <p:cNvSpPr txBox="1"/>
          <p:nvPr/>
        </p:nvSpPr>
        <p:spPr>
          <a:xfrm>
            <a:off x="9396349" y="1773027"/>
            <a:ext cx="1543272"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b="1" dirty="0">
                <a:solidFill>
                  <a:srgbClr val="FCFBFA"/>
                </a:solidFill>
                <a:latin typeface="FBQLWK+Oracle Sans Tab Bold"/>
                <a:cs typeface="FBQLWK+Oracle Sans Tab Bold"/>
              </a:rPr>
              <a:t>Custom Image</a:t>
            </a:r>
          </a:p>
        </p:txBody>
      </p:sp>
      <p:sp>
        <p:nvSpPr>
          <p:cNvPr id="7" name="object 7"/>
          <p:cNvSpPr txBox="1"/>
          <p:nvPr/>
        </p:nvSpPr>
        <p:spPr>
          <a:xfrm>
            <a:off x="7334757" y="2013045"/>
            <a:ext cx="304221" cy="560934"/>
          </a:xfrm>
          <a:prstGeom prst="rect">
            <a:avLst/>
          </a:prstGeom>
        </p:spPr>
        <p:txBody>
          <a:bodyPr vert="horz" wrap="square" lIns="0" tIns="0" rIns="0" bIns="0" rtlCol="0">
            <a:spAutoFit/>
          </a:bodyPr>
          <a:lstStyle/>
          <a:p>
            <a:pPr marL="0" marR="0">
              <a:lnSpc>
                <a:spcPts val="2122"/>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p:txBody>
      </p:sp>
      <p:sp>
        <p:nvSpPr>
          <p:cNvPr id="8" name="object 8"/>
          <p:cNvSpPr txBox="1"/>
          <p:nvPr/>
        </p:nvSpPr>
        <p:spPr>
          <a:xfrm>
            <a:off x="10015093" y="2013045"/>
            <a:ext cx="304449" cy="3855543"/>
          </a:xfrm>
          <a:prstGeom prst="rect">
            <a:avLst/>
          </a:prstGeom>
        </p:spPr>
        <p:txBody>
          <a:bodyPr vert="horz" wrap="square" lIns="0" tIns="0" rIns="0" bIns="0" rtlCol="0">
            <a:spAutoFit/>
          </a:bodyPr>
          <a:lstStyle/>
          <a:p>
            <a:pPr marL="0" marR="0">
              <a:lnSpc>
                <a:spcPts val="2122"/>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a:p>
            <a:pPr marL="0" marR="0">
              <a:lnSpc>
                <a:spcPts val="1995"/>
              </a:lnSpc>
              <a:spcBef>
                <a:spcPts val="0"/>
              </a:spcBef>
              <a:spcAft>
                <a:spcPts val="0"/>
              </a:spcAft>
            </a:pPr>
            <a:r>
              <a:rPr sz="1600" dirty="0">
                <a:solidFill>
                  <a:srgbClr val="312D2A"/>
                </a:solidFill>
                <a:latin typeface="FUUDON+Segoe UI Symbol"/>
                <a:cs typeface="FUUDON+Segoe UI Symbol"/>
              </a:rPr>
              <a:t>✓</a:t>
            </a:r>
          </a:p>
          <a:p>
            <a:pPr marL="0" marR="0">
              <a:lnSpc>
                <a:spcPts val="1995"/>
              </a:lnSpc>
              <a:spcBef>
                <a:spcPts val="0"/>
              </a:spcBef>
              <a:spcAft>
                <a:spcPts val="0"/>
              </a:spcAft>
            </a:pPr>
            <a:r>
              <a:rPr sz="1600" dirty="0">
                <a:solidFill>
                  <a:srgbClr val="312D2A"/>
                </a:solidFill>
                <a:latin typeface="FUUDON+Segoe UI Symbol"/>
                <a:cs typeface="FUUDON+Segoe UI Symbol"/>
              </a:rPr>
              <a:t>✓</a:t>
            </a:r>
          </a:p>
          <a:p>
            <a:pPr marL="0" marR="0">
              <a:lnSpc>
                <a:spcPts val="1997"/>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a:p>
            <a:pPr marL="0" marR="0">
              <a:lnSpc>
                <a:spcPts val="1997"/>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a:p>
            <a:pPr marL="0" marR="0">
              <a:lnSpc>
                <a:spcPts val="1996"/>
              </a:lnSpc>
              <a:spcBef>
                <a:spcPts val="0"/>
              </a:spcBef>
              <a:spcAft>
                <a:spcPts val="0"/>
              </a:spcAft>
            </a:pPr>
            <a:r>
              <a:rPr sz="1600" dirty="0">
                <a:solidFill>
                  <a:srgbClr val="312D2A"/>
                </a:solidFill>
                <a:latin typeface="FUUDON+Segoe UI Symbol"/>
                <a:cs typeface="FUUDON+Segoe UI Symbol"/>
              </a:rPr>
              <a:t>✓</a:t>
            </a:r>
          </a:p>
          <a:p>
            <a:pPr marL="0" marR="0">
              <a:lnSpc>
                <a:spcPts val="1995"/>
              </a:lnSpc>
              <a:spcBef>
                <a:spcPts val="0"/>
              </a:spcBef>
              <a:spcAft>
                <a:spcPts val="0"/>
              </a:spcAft>
            </a:pPr>
            <a:r>
              <a:rPr sz="1600" dirty="0">
                <a:solidFill>
                  <a:srgbClr val="312D2A"/>
                </a:solidFill>
                <a:latin typeface="FUUDON+Segoe UI Symbol"/>
                <a:cs typeface="FUUDON+Segoe UI Symbol"/>
              </a:rPr>
              <a:t>✓</a:t>
            </a:r>
          </a:p>
          <a:p>
            <a:pPr marL="0" marR="0">
              <a:lnSpc>
                <a:spcPts val="1996"/>
              </a:lnSpc>
              <a:spcBef>
                <a:spcPts val="0"/>
              </a:spcBef>
              <a:spcAft>
                <a:spcPts val="0"/>
              </a:spcAft>
            </a:pPr>
            <a:r>
              <a:rPr sz="1600" dirty="0">
                <a:solidFill>
                  <a:srgbClr val="312D2A"/>
                </a:solidFill>
                <a:latin typeface="FUUDON+Segoe UI Symbol"/>
                <a:cs typeface="FUUDON+Segoe UI Symbol"/>
              </a:rPr>
              <a:t>✓</a:t>
            </a:r>
          </a:p>
          <a:p>
            <a:pPr marL="0" marR="0">
              <a:lnSpc>
                <a:spcPts val="1994"/>
              </a:lnSpc>
              <a:spcBef>
                <a:spcPts val="0"/>
              </a:spcBef>
              <a:spcAft>
                <a:spcPts val="0"/>
              </a:spcAft>
            </a:pPr>
            <a:r>
              <a:rPr sz="1600" dirty="0">
                <a:solidFill>
                  <a:srgbClr val="312D2A"/>
                </a:solidFill>
                <a:latin typeface="FUUDON+Segoe UI Symbol"/>
                <a:cs typeface="FUUDON+Segoe UI Symbol"/>
              </a:rPr>
              <a:t>✓</a:t>
            </a:r>
          </a:p>
          <a:p>
            <a:pPr marL="0" marR="0">
              <a:lnSpc>
                <a:spcPts val="1996"/>
              </a:lnSpc>
              <a:spcBef>
                <a:spcPts val="0"/>
              </a:spcBef>
              <a:spcAft>
                <a:spcPts val="0"/>
              </a:spcAft>
            </a:pPr>
            <a:r>
              <a:rPr sz="1600" dirty="0">
                <a:solidFill>
                  <a:srgbClr val="312D2A"/>
                </a:solidFill>
                <a:latin typeface="FUUDON+Segoe UI Symbol"/>
                <a:cs typeface="FUUDON+Segoe UI Symbol"/>
              </a:rPr>
              <a:t>✓</a:t>
            </a:r>
          </a:p>
        </p:txBody>
      </p:sp>
      <p:sp>
        <p:nvSpPr>
          <p:cNvPr id="9" name="object 9"/>
          <p:cNvSpPr txBox="1"/>
          <p:nvPr/>
        </p:nvSpPr>
        <p:spPr>
          <a:xfrm>
            <a:off x="770229" y="2279884"/>
            <a:ext cx="2376742"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000000"/>
                </a:solidFill>
                <a:latin typeface="VRRWNG+Oracle Sans Tab Regular"/>
                <a:cs typeface="VRRWNG+Oracle Sans Tab Regular"/>
              </a:rPr>
              <a:t>Oracle Linux</a:t>
            </a:r>
            <a:r>
              <a:rPr sz="1600" spc="26"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Release </a:t>
            </a:r>
            <a:r>
              <a:rPr sz="1600" spc="14" dirty="0">
                <a:solidFill>
                  <a:srgbClr val="000000"/>
                </a:solidFill>
                <a:latin typeface="VRRWNG+Oracle Sans Tab Regular"/>
                <a:cs typeface="VRRWNG+Oracle Sans Tab Regular"/>
              </a:rPr>
              <a:t>7.x</a:t>
            </a:r>
          </a:p>
        </p:txBody>
      </p:sp>
      <p:sp>
        <p:nvSpPr>
          <p:cNvPr id="10" name="object 10"/>
          <p:cNvSpPr txBox="1"/>
          <p:nvPr/>
        </p:nvSpPr>
        <p:spPr>
          <a:xfrm>
            <a:off x="770229" y="2532941"/>
            <a:ext cx="2757458" cy="812413"/>
          </a:xfrm>
          <a:prstGeom prst="rect">
            <a:avLst/>
          </a:prstGeom>
        </p:spPr>
        <p:txBody>
          <a:bodyPr vert="horz" wrap="square" lIns="0" tIns="0" rIns="0" bIns="0" rtlCol="0">
            <a:spAutoFit/>
          </a:bodyPr>
          <a:lstStyle/>
          <a:p>
            <a:pPr marL="0" marR="0">
              <a:lnSpc>
                <a:spcPts val="2106"/>
              </a:lnSpc>
              <a:spcBef>
                <a:spcPts val="0"/>
              </a:spcBef>
              <a:spcAft>
                <a:spcPts val="0"/>
              </a:spcAft>
            </a:pPr>
            <a:r>
              <a:rPr sz="1600" spc="-11" dirty="0">
                <a:solidFill>
                  <a:srgbClr val="000000"/>
                </a:solidFill>
                <a:latin typeface="VRRWNG+Oracle Sans Tab Regular"/>
                <a:cs typeface="VRRWNG+Oracle Sans Tab Regular"/>
              </a:rPr>
              <a:t>Red</a:t>
            </a:r>
            <a:r>
              <a:rPr sz="1600" spc="17"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Hat Enterprise</a:t>
            </a:r>
            <a:r>
              <a:rPr sz="1600" spc="16"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Linux</a:t>
            </a:r>
            <a:r>
              <a:rPr sz="1600" spc="14" dirty="0">
                <a:solidFill>
                  <a:srgbClr val="000000"/>
                </a:solidFill>
                <a:latin typeface="VRRWNG+Oracle Sans Tab Regular"/>
                <a:cs typeface="VRRWNG+Oracle Sans Tab Regular"/>
              </a:rPr>
              <a:t> 8.x</a:t>
            </a:r>
          </a:p>
          <a:p>
            <a:pPr marL="0" marR="0">
              <a:lnSpc>
                <a:spcPts val="1995"/>
              </a:lnSpc>
              <a:spcBef>
                <a:spcPts val="0"/>
              </a:spcBef>
              <a:spcAft>
                <a:spcPts val="0"/>
              </a:spcAft>
            </a:pPr>
            <a:r>
              <a:rPr sz="1600" spc="-11" dirty="0">
                <a:solidFill>
                  <a:srgbClr val="000000"/>
                </a:solidFill>
                <a:latin typeface="VRRWNG+Oracle Sans Tab Regular"/>
                <a:cs typeface="VRRWNG+Oracle Sans Tab Regular"/>
              </a:rPr>
              <a:t>Red</a:t>
            </a:r>
            <a:r>
              <a:rPr sz="1600" spc="17"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Hat Enterprise</a:t>
            </a:r>
            <a:r>
              <a:rPr sz="1600" spc="18"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Linux</a:t>
            </a:r>
            <a:r>
              <a:rPr sz="1600" spc="14" dirty="0">
                <a:solidFill>
                  <a:srgbClr val="000000"/>
                </a:solidFill>
                <a:latin typeface="VRRWNG+Oracle Sans Tab Regular"/>
                <a:cs typeface="VRRWNG+Oracle Sans Tab Regular"/>
              </a:rPr>
              <a:t> 7.x</a:t>
            </a:r>
          </a:p>
          <a:p>
            <a:pPr marL="0" marR="0">
              <a:lnSpc>
                <a:spcPts val="1995"/>
              </a:lnSpc>
              <a:spcBef>
                <a:spcPts val="0"/>
              </a:spcBef>
              <a:spcAft>
                <a:spcPts val="0"/>
              </a:spcAft>
            </a:pPr>
            <a:r>
              <a:rPr sz="1600" dirty="0">
                <a:solidFill>
                  <a:srgbClr val="000000"/>
                </a:solidFill>
                <a:latin typeface="VRRWNG+Oracle Sans Tab Regular"/>
                <a:cs typeface="VRRWNG+Oracle Sans Tab Regular"/>
              </a:rPr>
              <a:t>CentOS </a:t>
            </a:r>
            <a:r>
              <a:rPr sz="1600" spc="14" dirty="0">
                <a:solidFill>
                  <a:srgbClr val="000000"/>
                </a:solidFill>
                <a:latin typeface="VRRWNG+Oracle Sans Tab Regular"/>
                <a:cs typeface="VRRWNG+Oracle Sans Tab Regular"/>
              </a:rPr>
              <a:t>8.x</a:t>
            </a:r>
          </a:p>
        </p:txBody>
      </p:sp>
      <p:sp>
        <p:nvSpPr>
          <p:cNvPr id="11" name="object 11"/>
          <p:cNvSpPr txBox="1"/>
          <p:nvPr/>
        </p:nvSpPr>
        <p:spPr>
          <a:xfrm>
            <a:off x="770229" y="3293725"/>
            <a:ext cx="1173562"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000000"/>
                </a:solidFill>
                <a:latin typeface="VRRWNG+Oracle Sans Tab Regular"/>
                <a:cs typeface="VRRWNG+Oracle Sans Tab Regular"/>
              </a:rPr>
              <a:t>CentOS </a:t>
            </a:r>
            <a:r>
              <a:rPr sz="1600" spc="14" dirty="0">
                <a:solidFill>
                  <a:srgbClr val="000000"/>
                </a:solidFill>
                <a:latin typeface="VRRWNG+Oracle Sans Tab Regular"/>
                <a:cs typeface="VRRWNG+Oracle Sans Tab Regular"/>
              </a:rPr>
              <a:t>7.x</a:t>
            </a:r>
          </a:p>
        </p:txBody>
      </p:sp>
      <p:sp>
        <p:nvSpPr>
          <p:cNvPr id="12" name="object 12"/>
          <p:cNvSpPr txBox="1"/>
          <p:nvPr/>
        </p:nvSpPr>
        <p:spPr>
          <a:xfrm>
            <a:off x="770229" y="3546963"/>
            <a:ext cx="3531274" cy="812105"/>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000000"/>
                </a:solidFill>
                <a:latin typeface="VRRWNG+Oracle Sans Tab Regular"/>
                <a:cs typeface="VRRWNG+Oracle Sans Tab Regular"/>
              </a:rPr>
              <a:t>SUSE Linux</a:t>
            </a:r>
            <a:r>
              <a:rPr sz="1600" spc="25"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Enterprise</a:t>
            </a:r>
            <a:r>
              <a:rPr sz="1600" spc="18"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Server 12 SP5</a:t>
            </a:r>
          </a:p>
          <a:p>
            <a:pPr marL="0" marR="0">
              <a:lnSpc>
                <a:spcPts val="1997"/>
              </a:lnSpc>
              <a:spcBef>
                <a:spcPts val="0"/>
              </a:spcBef>
              <a:spcAft>
                <a:spcPts val="0"/>
              </a:spcAft>
            </a:pPr>
            <a:r>
              <a:rPr sz="1600" dirty="0">
                <a:solidFill>
                  <a:srgbClr val="000000"/>
                </a:solidFill>
                <a:latin typeface="VRRWNG+Oracle Sans Tab Regular"/>
                <a:cs typeface="VRRWNG+Oracle Sans Tab Regular"/>
              </a:rPr>
              <a:t>SUSE Linux</a:t>
            </a:r>
            <a:r>
              <a:rPr sz="1600" spc="25"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Enterprise</a:t>
            </a:r>
            <a:r>
              <a:rPr sz="1600" spc="18"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Server 15 SP1</a:t>
            </a:r>
          </a:p>
          <a:p>
            <a:pPr marL="0" marR="0">
              <a:lnSpc>
                <a:spcPts val="1994"/>
              </a:lnSpc>
              <a:spcBef>
                <a:spcPts val="0"/>
              </a:spcBef>
              <a:spcAft>
                <a:spcPts val="0"/>
              </a:spcAft>
            </a:pPr>
            <a:r>
              <a:rPr sz="1600" dirty="0">
                <a:solidFill>
                  <a:srgbClr val="000000"/>
                </a:solidFill>
                <a:latin typeface="VRRWNG+Oracle Sans Tab Regular"/>
                <a:cs typeface="VRRWNG+Oracle Sans Tab Regular"/>
              </a:rPr>
              <a:t>Ubuntu</a:t>
            </a:r>
            <a:r>
              <a:rPr sz="1600" spc="24"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20.04</a:t>
            </a:r>
            <a:r>
              <a:rPr sz="1600" spc="18"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and later</a:t>
            </a:r>
          </a:p>
        </p:txBody>
      </p:sp>
      <p:sp>
        <p:nvSpPr>
          <p:cNvPr id="13" name="object 13"/>
          <p:cNvSpPr txBox="1"/>
          <p:nvPr/>
        </p:nvSpPr>
        <p:spPr>
          <a:xfrm>
            <a:off x="770229" y="4306877"/>
            <a:ext cx="3380270" cy="1572864"/>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000000"/>
                </a:solidFill>
                <a:latin typeface="VRRWNG+Oracle Sans Tab Regular"/>
                <a:cs typeface="VRRWNG+Oracle Sans Tab Regular"/>
              </a:rPr>
              <a:t>Ubuntu</a:t>
            </a:r>
            <a:r>
              <a:rPr sz="1600" spc="23"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18.04</a:t>
            </a:r>
            <a:r>
              <a:rPr sz="1600" spc="12"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and</a:t>
            </a:r>
            <a:r>
              <a:rPr sz="1600" spc="-12"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later</a:t>
            </a:r>
          </a:p>
          <a:p>
            <a:pPr marL="0" marR="0">
              <a:lnSpc>
                <a:spcPts val="1996"/>
              </a:lnSpc>
              <a:spcBef>
                <a:spcPts val="0"/>
              </a:spcBef>
              <a:spcAft>
                <a:spcPts val="0"/>
              </a:spcAft>
            </a:pPr>
            <a:r>
              <a:rPr sz="1600" dirty="0">
                <a:solidFill>
                  <a:srgbClr val="000000"/>
                </a:solidFill>
                <a:latin typeface="VRRWNG+Oracle Sans Tab Regular"/>
                <a:cs typeface="VRRWNG+Oracle Sans Tab Regular"/>
              </a:rPr>
              <a:t>Oracle Solaris 11</a:t>
            </a:r>
          </a:p>
          <a:p>
            <a:pPr marL="0" marR="0">
              <a:lnSpc>
                <a:spcPts val="1995"/>
              </a:lnSpc>
              <a:spcBef>
                <a:spcPts val="0"/>
              </a:spcBef>
              <a:spcAft>
                <a:spcPts val="0"/>
              </a:spcAft>
            </a:pPr>
            <a:r>
              <a:rPr sz="1600" dirty="0">
                <a:solidFill>
                  <a:srgbClr val="000000"/>
                </a:solidFill>
                <a:latin typeface="VRRWNG+Oracle Sans Tab Regular"/>
                <a:cs typeface="VRRWNG+Oracle Sans Tab Regular"/>
              </a:rPr>
              <a:t>Microsoft Windows</a:t>
            </a:r>
            <a:r>
              <a:rPr sz="1600" spc="30"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Server 2019</a:t>
            </a:r>
          </a:p>
          <a:p>
            <a:pPr marL="0" marR="0">
              <a:lnSpc>
                <a:spcPts val="1996"/>
              </a:lnSpc>
              <a:spcBef>
                <a:spcPts val="0"/>
              </a:spcBef>
              <a:spcAft>
                <a:spcPts val="0"/>
              </a:spcAft>
            </a:pPr>
            <a:r>
              <a:rPr sz="1600" dirty="0">
                <a:solidFill>
                  <a:srgbClr val="000000"/>
                </a:solidFill>
                <a:latin typeface="VRRWNG+Oracle Sans Tab Regular"/>
                <a:cs typeface="VRRWNG+Oracle Sans Tab Regular"/>
              </a:rPr>
              <a:t>Microsoft Windows</a:t>
            </a:r>
            <a:r>
              <a:rPr sz="1600" spc="30"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Server 2016</a:t>
            </a:r>
          </a:p>
          <a:p>
            <a:pPr marL="0" marR="0">
              <a:lnSpc>
                <a:spcPts val="1994"/>
              </a:lnSpc>
              <a:spcBef>
                <a:spcPts val="0"/>
              </a:spcBef>
              <a:spcAft>
                <a:spcPts val="0"/>
              </a:spcAft>
            </a:pPr>
            <a:r>
              <a:rPr sz="1600" dirty="0">
                <a:solidFill>
                  <a:srgbClr val="000000"/>
                </a:solidFill>
                <a:latin typeface="VRRWNG+Oracle Sans Tab Regular"/>
                <a:cs typeface="VRRWNG+Oracle Sans Tab Regular"/>
              </a:rPr>
              <a:t>Microsoft Windows</a:t>
            </a:r>
            <a:r>
              <a:rPr sz="1600" spc="30"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Server 2012 R2</a:t>
            </a:r>
          </a:p>
          <a:p>
            <a:pPr marL="0" marR="0">
              <a:lnSpc>
                <a:spcPts val="1996"/>
              </a:lnSpc>
              <a:spcBef>
                <a:spcPts val="0"/>
              </a:spcBef>
              <a:spcAft>
                <a:spcPts val="0"/>
              </a:spcAft>
            </a:pPr>
            <a:r>
              <a:rPr sz="1600" dirty="0">
                <a:solidFill>
                  <a:srgbClr val="000000"/>
                </a:solidFill>
                <a:latin typeface="VRRWNG+Oracle Sans Tab Regular"/>
                <a:cs typeface="VRRWNG+Oracle Sans Tab Regular"/>
              </a:rPr>
              <a:t>Microsoft Windows</a:t>
            </a:r>
            <a:r>
              <a:rPr sz="1600" spc="30" dirty="0">
                <a:solidFill>
                  <a:srgbClr val="000000"/>
                </a:solidFill>
                <a:latin typeface="VRRWNG+Oracle Sans Tab Regular"/>
                <a:cs typeface="VRRWNG+Oracle Sans Tab Regular"/>
              </a:rPr>
              <a:t> </a:t>
            </a:r>
            <a:r>
              <a:rPr sz="1600" dirty="0">
                <a:solidFill>
                  <a:srgbClr val="000000"/>
                </a:solidFill>
                <a:latin typeface="VRRWNG+Oracle Sans Tab Regular"/>
                <a:cs typeface="VRRWNG+Oracle Sans Tab Regular"/>
              </a:rPr>
              <a:t>Server 2012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2000" y="314000"/>
            <a:ext cx="10848058" cy="911588"/>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Compute</a:t>
            </a:r>
            <a:r>
              <a:rPr sz="2800" b="1" spc="18"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 Recommended</a:t>
            </a:r>
            <a:r>
              <a:rPr sz="2800" b="1" spc="25"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System Sizing </a:t>
            </a:r>
            <a:r>
              <a:rPr sz="2800" b="1" spc="-24" dirty="0">
                <a:solidFill>
                  <a:srgbClr val="312D2A"/>
                </a:solidFill>
                <a:latin typeface="FBQLWK+Oracle Sans Tab Bold"/>
                <a:cs typeface="FBQLWK+Oracle Sans Tab Bold"/>
              </a:rPr>
              <a:t>to</a:t>
            </a:r>
            <a:r>
              <a:rPr sz="2800" b="1" spc="21" dirty="0">
                <a:solidFill>
                  <a:srgbClr val="312D2A"/>
                </a:solidFill>
                <a:latin typeface="FBQLWK+Oracle Sans Tab Bold"/>
                <a:cs typeface="FBQLWK+Oracle Sans Tab Bold"/>
              </a:rPr>
              <a:t> </a:t>
            </a:r>
            <a:r>
              <a:rPr sz="2800" b="1" spc="13" dirty="0">
                <a:solidFill>
                  <a:srgbClr val="312D2A"/>
                </a:solidFill>
                <a:latin typeface="FBQLWK+Oracle Sans Tab Bold"/>
                <a:cs typeface="FBQLWK+Oracle Sans Tab Bold"/>
              </a:rPr>
              <a:t>Support</a:t>
            </a:r>
            <a:r>
              <a:rPr sz="2800" b="1" dirty="0">
                <a:solidFill>
                  <a:srgbClr val="312D2A"/>
                </a:solidFill>
                <a:latin typeface="FBQLWK+Oracle Sans Tab Bold"/>
                <a:cs typeface="FBQLWK+Oracle Sans Tab Bold"/>
              </a:rPr>
              <a:t> </a:t>
            </a:r>
            <a:r>
              <a:rPr sz="2800" b="1" spc="-15" dirty="0">
                <a:solidFill>
                  <a:srgbClr val="312D2A"/>
                </a:solidFill>
                <a:latin typeface="FBQLWK+Oracle Sans Tab Bold"/>
                <a:cs typeface="FBQLWK+Oracle Sans Tab Bold"/>
              </a:rPr>
              <a:t>Zero</a:t>
            </a:r>
            <a:r>
              <a:rPr sz="2800" b="1" spc="12"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Down</a:t>
            </a:r>
          </a:p>
          <a:p>
            <a:pPr marL="0" marR="0">
              <a:lnSpc>
                <a:spcPts val="3192"/>
              </a:lnSpc>
              <a:spcBef>
                <a:spcPts val="0"/>
              </a:spcBef>
              <a:spcAft>
                <a:spcPts val="0"/>
              </a:spcAft>
            </a:pPr>
            <a:r>
              <a:rPr sz="2800" b="1" dirty="0">
                <a:solidFill>
                  <a:srgbClr val="312D2A"/>
                </a:solidFill>
                <a:latin typeface="FBQLWK+Oracle Sans Tab Bold"/>
                <a:cs typeface="FBQLWK+Oracle Sans Tab Bold"/>
              </a:rPr>
              <a:t>Time </a:t>
            </a:r>
            <a:r>
              <a:rPr sz="2800" b="1" spc="-14" dirty="0">
                <a:solidFill>
                  <a:srgbClr val="312D2A"/>
                </a:solidFill>
                <a:latin typeface="FBQLWK+Oracle Sans Tab Bold"/>
                <a:cs typeface="FBQLWK+Oracle Sans Tab Bold"/>
              </a:rPr>
              <a:t>Upgrade</a:t>
            </a:r>
          </a:p>
        </p:txBody>
      </p:sp>
      <p:sp>
        <p:nvSpPr>
          <p:cNvPr id="4" name="object 4"/>
          <p:cNvSpPr txBox="1"/>
          <p:nvPr/>
        </p:nvSpPr>
        <p:spPr>
          <a:xfrm>
            <a:off x="762000" y="1660607"/>
            <a:ext cx="4800819" cy="724288"/>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VRRWNG+Oracle Sans Tab Regular"/>
                <a:cs typeface="VRRWNG+Oracle Sans Tab Regular"/>
              </a:rPr>
              <a:t>1.</a:t>
            </a:r>
            <a:r>
              <a:rPr sz="2200" spc="30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Calculate</a:t>
            </a:r>
            <a:r>
              <a:rPr sz="2200" spc="26"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required</a:t>
            </a:r>
            <a:r>
              <a:rPr sz="2200" spc="1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system</a:t>
            </a:r>
            <a:r>
              <a:rPr sz="2200" spc="30"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OCPU</a:t>
            </a:r>
          </a:p>
          <a:p>
            <a:pPr marL="343204" marR="0">
              <a:lnSpc>
                <a:spcPts val="2507"/>
              </a:lnSpc>
              <a:spcBef>
                <a:spcPts val="0"/>
              </a:spcBef>
              <a:spcAft>
                <a:spcPts val="0"/>
              </a:spcAft>
            </a:pPr>
            <a:r>
              <a:rPr sz="2200" dirty="0">
                <a:solidFill>
                  <a:srgbClr val="312D2A"/>
                </a:solidFill>
                <a:latin typeface="VRRWNG+Oracle Sans Tab Regular"/>
                <a:cs typeface="VRRWNG+Oracle Sans Tab Regular"/>
              </a:rPr>
              <a:t>capacity</a:t>
            </a:r>
            <a:r>
              <a:rPr sz="2200" spc="4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leveraging</a:t>
            </a:r>
            <a:r>
              <a:rPr sz="2200" spc="3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supported VM</a:t>
            </a:r>
          </a:p>
        </p:txBody>
      </p:sp>
      <p:sp>
        <p:nvSpPr>
          <p:cNvPr id="5" name="object 5"/>
          <p:cNvSpPr txBox="1"/>
          <p:nvPr/>
        </p:nvSpPr>
        <p:spPr>
          <a:xfrm>
            <a:off x="8227822" y="2111609"/>
            <a:ext cx="993775" cy="549087"/>
          </a:xfrm>
          <a:prstGeom prst="rect">
            <a:avLst/>
          </a:prstGeom>
        </p:spPr>
        <p:txBody>
          <a:bodyPr vert="horz" wrap="square" lIns="0" tIns="0" rIns="0" bIns="0" rtlCol="0">
            <a:spAutoFit/>
          </a:bodyPr>
          <a:lstStyle/>
          <a:p>
            <a:pPr marL="38100" marR="0">
              <a:lnSpc>
                <a:spcPts val="2103"/>
              </a:lnSpc>
              <a:spcBef>
                <a:spcPts val="0"/>
              </a:spcBef>
              <a:spcAft>
                <a:spcPts val="0"/>
              </a:spcAft>
            </a:pPr>
            <a:r>
              <a:rPr sz="1600" b="1" spc="-10" dirty="0">
                <a:solidFill>
                  <a:srgbClr val="FCFBFA"/>
                </a:solidFill>
                <a:latin typeface="FBQLWK+Oracle Sans Tab Bold"/>
                <a:cs typeface="FBQLWK+Oracle Sans Tab Bold"/>
              </a:rPr>
              <a:t>Reserve</a:t>
            </a:r>
          </a:p>
          <a:p>
            <a:pPr marL="0" marR="0">
              <a:lnSpc>
                <a:spcPts val="1919"/>
              </a:lnSpc>
              <a:spcBef>
                <a:spcPts val="0"/>
              </a:spcBef>
              <a:spcAft>
                <a:spcPts val="0"/>
              </a:spcAft>
            </a:pPr>
            <a:r>
              <a:rPr sz="1600" b="1" dirty="0">
                <a:solidFill>
                  <a:srgbClr val="FCFBFA"/>
                </a:solidFill>
                <a:latin typeface="FBQLWK+Oracle Sans Tab Bold"/>
                <a:cs typeface="FBQLWK+Oracle Sans Tab Bold"/>
              </a:rPr>
              <a:t>Capacity</a:t>
            </a:r>
          </a:p>
        </p:txBody>
      </p:sp>
      <p:sp>
        <p:nvSpPr>
          <p:cNvPr id="6" name="object 6"/>
          <p:cNvSpPr txBox="1"/>
          <p:nvPr/>
        </p:nvSpPr>
        <p:spPr>
          <a:xfrm>
            <a:off x="9727946" y="2111609"/>
            <a:ext cx="1051338" cy="549087"/>
          </a:xfrm>
          <a:prstGeom prst="rect">
            <a:avLst/>
          </a:prstGeom>
        </p:spPr>
        <p:txBody>
          <a:bodyPr vert="horz" wrap="square" lIns="0" tIns="0" rIns="0" bIns="0" rtlCol="0">
            <a:spAutoFit/>
          </a:bodyPr>
          <a:lstStyle/>
          <a:p>
            <a:pPr marL="0" marR="0">
              <a:lnSpc>
                <a:spcPts val="2103"/>
              </a:lnSpc>
              <a:spcBef>
                <a:spcPts val="0"/>
              </a:spcBef>
              <a:spcAft>
                <a:spcPts val="0"/>
              </a:spcAft>
            </a:pPr>
            <a:r>
              <a:rPr sz="1600" b="1" spc="-17" dirty="0">
                <a:solidFill>
                  <a:srgbClr val="FCFBFA"/>
                </a:solidFill>
                <a:latin typeface="FBQLWK+Oracle Sans Tab Bold"/>
                <a:cs typeface="FBQLWK+Oracle Sans Tab Bold"/>
              </a:rPr>
              <a:t>Available</a:t>
            </a:r>
          </a:p>
          <a:p>
            <a:pPr marL="21335" marR="0">
              <a:lnSpc>
                <a:spcPts val="1919"/>
              </a:lnSpc>
              <a:spcBef>
                <a:spcPts val="0"/>
              </a:spcBef>
              <a:spcAft>
                <a:spcPts val="0"/>
              </a:spcAft>
            </a:pPr>
            <a:r>
              <a:rPr sz="1600" b="1" dirty="0">
                <a:solidFill>
                  <a:srgbClr val="FCFBFA"/>
                </a:solidFill>
                <a:latin typeface="FBQLWK+Oracle Sans Tab Bold"/>
                <a:cs typeface="FBQLWK+Oracle Sans Tab Bold"/>
              </a:rPr>
              <a:t>Capacity</a:t>
            </a:r>
          </a:p>
        </p:txBody>
      </p:sp>
      <p:sp>
        <p:nvSpPr>
          <p:cNvPr id="7" name="object 7"/>
          <p:cNvSpPr txBox="1"/>
          <p:nvPr/>
        </p:nvSpPr>
        <p:spPr>
          <a:xfrm>
            <a:off x="6524498" y="2224385"/>
            <a:ext cx="1356795"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b="1" dirty="0">
                <a:solidFill>
                  <a:srgbClr val="FCFBFA"/>
                </a:solidFill>
                <a:latin typeface="FBQLWK+Oracle Sans Tab Bold"/>
                <a:cs typeface="FBQLWK+Oracle Sans Tab Bold"/>
              </a:rPr>
              <a:t>System</a:t>
            </a:r>
            <a:r>
              <a:rPr sz="1600" b="1" spc="392" dirty="0">
                <a:solidFill>
                  <a:srgbClr val="FCFBFA"/>
                </a:solidFill>
                <a:latin typeface="FBQLWK+Oracle Sans Tab Bold"/>
                <a:cs typeface="FBQLWK+Oracle Sans Tab Bold"/>
              </a:rPr>
              <a:t> </a:t>
            </a:r>
            <a:r>
              <a:rPr sz="1600" b="1" dirty="0">
                <a:solidFill>
                  <a:srgbClr val="FCFBFA"/>
                </a:solidFill>
                <a:latin typeface="FBQLWK+Oracle Sans Tab Bold"/>
                <a:cs typeface="FBQLWK+Oracle Sans Tab Bold"/>
              </a:rPr>
              <a:t>Size</a:t>
            </a:r>
          </a:p>
        </p:txBody>
      </p:sp>
      <p:sp>
        <p:nvSpPr>
          <p:cNvPr id="8" name="object 8"/>
          <p:cNvSpPr txBox="1"/>
          <p:nvPr/>
        </p:nvSpPr>
        <p:spPr>
          <a:xfrm>
            <a:off x="1105204" y="2297893"/>
            <a:ext cx="1042623" cy="405679"/>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VRRWNG+Oracle Sans Tab Regular"/>
                <a:cs typeface="VRRWNG+Oracle Sans Tab Regular"/>
              </a:rPr>
              <a:t>shapes</a:t>
            </a:r>
          </a:p>
        </p:txBody>
      </p:sp>
      <p:sp>
        <p:nvSpPr>
          <p:cNvPr id="9" name="object 9"/>
          <p:cNvSpPr txBox="1"/>
          <p:nvPr/>
        </p:nvSpPr>
        <p:spPr>
          <a:xfrm>
            <a:off x="6376416" y="2609361"/>
            <a:ext cx="895052" cy="48646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Compute</a:t>
            </a:r>
          </a:p>
          <a:p>
            <a:pPr marL="111252" marR="0">
              <a:lnSpc>
                <a:spcPts val="1679"/>
              </a:lnSpc>
              <a:spcBef>
                <a:spcPts val="0"/>
              </a:spcBef>
              <a:spcAft>
                <a:spcPts val="0"/>
              </a:spcAft>
            </a:pPr>
            <a:r>
              <a:rPr sz="1400" dirty="0">
                <a:solidFill>
                  <a:srgbClr val="000000"/>
                </a:solidFill>
                <a:latin typeface="VRRWNG+Oracle Sans Tab Regular"/>
                <a:cs typeface="VRRWNG+Oracle Sans Tab Regular"/>
              </a:rPr>
              <a:t>Nodes</a:t>
            </a:r>
          </a:p>
        </p:txBody>
      </p:sp>
      <p:sp>
        <p:nvSpPr>
          <p:cNvPr id="10" name="object 10"/>
          <p:cNvSpPr txBox="1"/>
          <p:nvPr/>
        </p:nvSpPr>
        <p:spPr>
          <a:xfrm>
            <a:off x="762000" y="2692609"/>
            <a:ext cx="5115450" cy="3425333"/>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VRRWNG+Oracle Sans Tab Regular"/>
                <a:cs typeface="VRRWNG+Oracle Sans Tab Regular"/>
              </a:rPr>
              <a:t>2.</a:t>
            </a:r>
            <a:r>
              <a:rPr sz="2200" spc="307" dirty="0">
                <a:solidFill>
                  <a:srgbClr val="312D2A"/>
                </a:solidFill>
                <a:latin typeface="VRRWNG+Oracle Sans Tab Regular"/>
                <a:cs typeface="VRRWNG+Oracle Sans Tab Regular"/>
              </a:rPr>
              <a:t> </a:t>
            </a:r>
            <a:r>
              <a:rPr sz="2200" spc="12" dirty="0">
                <a:solidFill>
                  <a:srgbClr val="312D2A"/>
                </a:solidFill>
                <a:latin typeface="VRRWNG+Oracle Sans Tab Regular"/>
                <a:cs typeface="VRRWNG+Oracle Sans Tab Regular"/>
              </a:rPr>
              <a:t>Select</a:t>
            </a:r>
            <a:r>
              <a:rPr sz="2200" spc="-23"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system</a:t>
            </a:r>
            <a:r>
              <a:rPr sz="2200" spc="30" dirty="0">
                <a:solidFill>
                  <a:srgbClr val="312D2A"/>
                </a:solidFill>
                <a:latin typeface="VRRWNG+Oracle Sans Tab Regular"/>
                <a:cs typeface="VRRWNG+Oracle Sans Tab Regular"/>
              </a:rPr>
              <a:t> </a:t>
            </a:r>
            <a:r>
              <a:rPr sz="2200" spc="-12" dirty="0">
                <a:solidFill>
                  <a:srgbClr val="312D2A"/>
                </a:solidFill>
                <a:latin typeface="VRRWNG+Oracle Sans Tab Regular"/>
                <a:cs typeface="VRRWNG+Oracle Sans Tab Regular"/>
              </a:rPr>
              <a:t>size</a:t>
            </a:r>
            <a:r>
              <a:rPr sz="2200" spc="13"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which</a:t>
            </a:r>
            <a:r>
              <a:rPr sz="2200" spc="16"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provides</a:t>
            </a:r>
          </a:p>
          <a:p>
            <a:pPr marL="343204" marR="0">
              <a:lnSpc>
                <a:spcPts val="2508"/>
              </a:lnSpc>
              <a:spcBef>
                <a:spcPts val="0"/>
              </a:spcBef>
              <a:spcAft>
                <a:spcPts val="0"/>
              </a:spcAft>
            </a:pPr>
            <a:r>
              <a:rPr sz="2200" spc="-34" dirty="0">
                <a:solidFill>
                  <a:srgbClr val="312D2A"/>
                </a:solidFill>
                <a:latin typeface="JGBSHT+Oracle Sans Tab Regular"/>
                <a:cs typeface="JGBSHT+Oracle Sans Tab Regular"/>
              </a:rPr>
              <a:t>“Available</a:t>
            </a:r>
            <a:r>
              <a:rPr sz="2200" spc="97" dirty="0">
                <a:solidFill>
                  <a:srgbClr val="312D2A"/>
                </a:solidFill>
                <a:latin typeface="JGBSHT+Oracle Sans Tab Regular"/>
                <a:cs typeface="JGBSHT+Oracle Sans Tab Regular"/>
              </a:rPr>
              <a:t> </a:t>
            </a:r>
            <a:r>
              <a:rPr sz="2200" spc="11" dirty="0">
                <a:solidFill>
                  <a:srgbClr val="312D2A"/>
                </a:solidFill>
                <a:latin typeface="JGBSHT+Oracle Sans Tab Regular"/>
                <a:cs typeface="JGBSHT+Oracle Sans Tab Regular"/>
              </a:rPr>
              <a:t>Capacity”</a:t>
            </a:r>
            <a:r>
              <a:rPr sz="2200" spc="28" dirty="0">
                <a:solidFill>
                  <a:srgbClr val="312D2A"/>
                </a:solidFill>
                <a:latin typeface="JGBSHT+Oracle Sans Tab Regular"/>
                <a:cs typeface="JGBSHT+Oracle Sans Tab Regular"/>
              </a:rPr>
              <a:t> </a:t>
            </a:r>
            <a:r>
              <a:rPr sz="2200" spc="-10" dirty="0">
                <a:solidFill>
                  <a:srgbClr val="312D2A"/>
                </a:solidFill>
                <a:latin typeface="JGBSHT+Oracle Sans Tab Regular"/>
                <a:cs typeface="JGBSHT+Oracle Sans Tab Regular"/>
              </a:rPr>
              <a:t>greater</a:t>
            </a:r>
            <a:r>
              <a:rPr sz="2200" spc="14"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than</a:t>
            </a:r>
          </a:p>
          <a:p>
            <a:pPr marL="343204" marR="0">
              <a:lnSpc>
                <a:spcPts val="2507"/>
              </a:lnSpc>
              <a:spcBef>
                <a:spcPts val="0"/>
              </a:spcBef>
              <a:spcAft>
                <a:spcPts val="0"/>
              </a:spcAft>
            </a:pPr>
            <a:r>
              <a:rPr sz="2200" dirty="0">
                <a:solidFill>
                  <a:srgbClr val="312D2A"/>
                </a:solidFill>
                <a:latin typeface="VRRWNG+Oracle Sans Tab Regular"/>
                <a:cs typeface="VRRWNG+Oracle Sans Tab Regular"/>
              </a:rPr>
              <a:t>required</a:t>
            </a:r>
            <a:r>
              <a:rPr sz="2200" spc="1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OCPU</a:t>
            </a:r>
            <a:r>
              <a:rPr sz="2200" spc="17"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capacity</a:t>
            </a:r>
          </a:p>
          <a:p>
            <a:pPr marL="0" marR="0">
              <a:lnSpc>
                <a:spcPts val="2894"/>
              </a:lnSpc>
              <a:spcBef>
                <a:spcPts val="214"/>
              </a:spcBef>
              <a:spcAft>
                <a:spcPts val="0"/>
              </a:spcAft>
            </a:pPr>
            <a:r>
              <a:rPr sz="2200" dirty="0">
                <a:solidFill>
                  <a:srgbClr val="312D2A"/>
                </a:solidFill>
                <a:latin typeface="VRRWNG+Oracle Sans Tab Regular"/>
                <a:cs typeface="VRRWNG+Oracle Sans Tab Regular"/>
              </a:rPr>
              <a:t>3.</a:t>
            </a:r>
            <a:r>
              <a:rPr sz="2200" spc="307" dirty="0">
                <a:solidFill>
                  <a:srgbClr val="312D2A"/>
                </a:solidFill>
                <a:latin typeface="VRRWNG+Oracle Sans Tab Regular"/>
                <a:cs typeface="VRRWNG+Oracle Sans Tab Regular"/>
              </a:rPr>
              <a:t> </a:t>
            </a:r>
            <a:r>
              <a:rPr sz="2200" spc="16" dirty="0">
                <a:solidFill>
                  <a:srgbClr val="312D2A"/>
                </a:solidFill>
                <a:latin typeface="VRRWNG+Oracle Sans Tab Regular"/>
                <a:cs typeface="VRRWNG+Oracle Sans Tab Regular"/>
              </a:rPr>
              <a:t>When</a:t>
            </a:r>
            <a:r>
              <a:rPr sz="2200" dirty="0">
                <a:solidFill>
                  <a:srgbClr val="312D2A"/>
                </a:solidFill>
                <a:latin typeface="VRRWNG+Oracle Sans Tab Regular"/>
                <a:cs typeface="VRRWNG+Oracle Sans Tab Regular"/>
              </a:rPr>
              <a:t> using</a:t>
            </a:r>
            <a:r>
              <a:rPr sz="2200" spc="18" dirty="0">
                <a:solidFill>
                  <a:srgbClr val="312D2A"/>
                </a:solidFill>
                <a:latin typeface="VRRWNG+Oracle Sans Tab Regular"/>
                <a:cs typeface="VRRWNG+Oracle Sans Tab Regular"/>
              </a:rPr>
              <a:t> </a:t>
            </a:r>
            <a:r>
              <a:rPr sz="2200" spc="-14" dirty="0">
                <a:solidFill>
                  <a:srgbClr val="312D2A"/>
                </a:solidFill>
                <a:latin typeface="VRRWNG+Oracle Sans Tab Regular"/>
                <a:cs typeface="VRRWNG+Oracle Sans Tab Regular"/>
              </a:rPr>
              <a:t>large</a:t>
            </a:r>
            <a:r>
              <a:rPr sz="2200" spc="1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VM shapes</a:t>
            </a:r>
            <a:r>
              <a:rPr sz="2200" spc="16" dirty="0">
                <a:solidFill>
                  <a:srgbClr val="312D2A"/>
                </a:solidFill>
                <a:latin typeface="VRRWNG+Oracle Sans Tab Regular"/>
                <a:cs typeface="VRRWNG+Oracle Sans Tab Regular"/>
              </a:rPr>
              <a:t> </a:t>
            </a:r>
            <a:r>
              <a:rPr sz="2200" spc="-19" dirty="0">
                <a:solidFill>
                  <a:srgbClr val="312D2A"/>
                </a:solidFill>
                <a:latin typeface="VRRWNG+Oracle Sans Tab Regular"/>
                <a:cs typeface="VRRWNG+Oracle Sans Tab Regular"/>
              </a:rPr>
              <a:t>(OCPU</a:t>
            </a:r>
          </a:p>
          <a:p>
            <a:pPr marL="343204" marR="0">
              <a:lnSpc>
                <a:spcPts val="2508"/>
              </a:lnSpc>
              <a:spcBef>
                <a:spcPts val="0"/>
              </a:spcBef>
              <a:spcAft>
                <a:spcPts val="0"/>
              </a:spcAft>
            </a:pPr>
            <a:r>
              <a:rPr sz="2200" dirty="0">
                <a:solidFill>
                  <a:srgbClr val="312D2A"/>
                </a:solidFill>
                <a:latin typeface="JGBSHT+Oracle Sans Tab Regular"/>
                <a:cs typeface="JGBSHT+Oracle Sans Tab Regular"/>
              </a:rPr>
              <a:t>16</a:t>
            </a:r>
            <a:r>
              <a:rPr sz="2200" spc="17"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or</a:t>
            </a:r>
            <a:r>
              <a:rPr sz="2200" spc="-11" dirty="0">
                <a:solidFill>
                  <a:srgbClr val="312D2A"/>
                </a:solidFill>
                <a:latin typeface="JGBSHT+Oracle Sans Tab Regular"/>
                <a:cs typeface="JGBSHT+Oracle Sans Tab Regular"/>
              </a:rPr>
              <a:t> </a:t>
            </a:r>
            <a:r>
              <a:rPr sz="2200" spc="-10" dirty="0">
                <a:solidFill>
                  <a:srgbClr val="312D2A"/>
                </a:solidFill>
                <a:latin typeface="JGBSHT+Oracle Sans Tab Regular"/>
                <a:cs typeface="JGBSHT+Oracle Sans Tab Regular"/>
              </a:rPr>
              <a:t>greater),</a:t>
            </a:r>
            <a:r>
              <a:rPr sz="2200" spc="25"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increase</a:t>
            </a:r>
            <a:r>
              <a:rPr sz="2200" spc="33" dirty="0">
                <a:solidFill>
                  <a:srgbClr val="312D2A"/>
                </a:solidFill>
                <a:latin typeface="JGBSHT+Oracle Sans Tab Regular"/>
                <a:cs typeface="JGBSHT+Oracle Sans Tab Regular"/>
              </a:rPr>
              <a:t> </a:t>
            </a:r>
            <a:r>
              <a:rPr sz="2200" spc="-13" dirty="0">
                <a:solidFill>
                  <a:srgbClr val="312D2A"/>
                </a:solidFill>
                <a:latin typeface="JGBSHT+Oracle Sans Tab Regular"/>
                <a:cs typeface="JGBSHT+Oracle Sans Tab Regular"/>
              </a:rPr>
              <a:t>”reserve</a:t>
            </a:r>
          </a:p>
          <a:p>
            <a:pPr marL="343204" marR="0">
              <a:lnSpc>
                <a:spcPts val="2507"/>
              </a:lnSpc>
              <a:spcBef>
                <a:spcPts val="0"/>
              </a:spcBef>
              <a:spcAft>
                <a:spcPts val="0"/>
              </a:spcAft>
            </a:pPr>
            <a:r>
              <a:rPr sz="2200" dirty="0">
                <a:solidFill>
                  <a:srgbClr val="312D2A"/>
                </a:solidFill>
                <a:latin typeface="JGBSHT+Oracle Sans Tab Regular"/>
                <a:cs typeface="JGBSHT+Oracle Sans Tab Regular"/>
              </a:rPr>
              <a:t>capacity”</a:t>
            </a:r>
            <a:r>
              <a:rPr sz="2200" spc="34" dirty="0">
                <a:solidFill>
                  <a:srgbClr val="312D2A"/>
                </a:solidFill>
                <a:latin typeface="JGBSHT+Oracle Sans Tab Regular"/>
                <a:cs typeface="JGBSHT+Oracle Sans Tab Regular"/>
              </a:rPr>
              <a:t> </a:t>
            </a:r>
            <a:r>
              <a:rPr sz="2200" spc="-23" dirty="0">
                <a:solidFill>
                  <a:srgbClr val="312D2A"/>
                </a:solidFill>
                <a:latin typeface="JGBSHT+Oracle Sans Tab Regular"/>
                <a:cs typeface="JGBSHT+Oracle Sans Tab Regular"/>
              </a:rPr>
              <a:t>to</a:t>
            </a:r>
            <a:r>
              <a:rPr sz="2200" spc="20" dirty="0">
                <a:solidFill>
                  <a:srgbClr val="312D2A"/>
                </a:solidFill>
                <a:latin typeface="JGBSHT+Oracle Sans Tab Regular"/>
                <a:cs typeface="JGBSHT+Oracle Sans Tab Regular"/>
              </a:rPr>
              <a:t> </a:t>
            </a:r>
            <a:r>
              <a:rPr sz="2200" spc="-11" dirty="0">
                <a:solidFill>
                  <a:srgbClr val="312D2A"/>
                </a:solidFill>
                <a:latin typeface="JGBSHT+Oracle Sans Tab Regular"/>
                <a:cs typeface="JGBSHT+Oracle Sans Tab Regular"/>
              </a:rPr>
              <a:t>ensure</a:t>
            </a:r>
            <a:r>
              <a:rPr sz="2200" spc="26"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that </a:t>
            </a:r>
            <a:r>
              <a:rPr sz="2200" spc="-14" dirty="0">
                <a:solidFill>
                  <a:srgbClr val="312D2A"/>
                </a:solidFill>
                <a:latin typeface="JGBSHT+Oracle Sans Tab Regular"/>
                <a:cs typeface="JGBSHT+Oracle Sans Tab Regular"/>
              </a:rPr>
              <a:t>large</a:t>
            </a:r>
            <a:r>
              <a:rPr sz="2200" spc="24"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VMs</a:t>
            </a:r>
          </a:p>
          <a:p>
            <a:pPr marL="343204" marR="0">
              <a:lnSpc>
                <a:spcPts val="2507"/>
              </a:lnSpc>
              <a:spcBef>
                <a:spcPts val="0"/>
              </a:spcBef>
              <a:spcAft>
                <a:spcPts val="0"/>
              </a:spcAft>
            </a:pPr>
            <a:r>
              <a:rPr sz="2200" dirty="0">
                <a:solidFill>
                  <a:srgbClr val="312D2A"/>
                </a:solidFill>
                <a:latin typeface="VRRWNG+Oracle Sans Tab Regular"/>
                <a:cs typeface="VRRWNG+Oracle Sans Tab Regular"/>
              </a:rPr>
              <a:t>can</a:t>
            </a:r>
            <a:r>
              <a:rPr sz="2200" spc="24"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be </a:t>
            </a:r>
            <a:r>
              <a:rPr sz="2200" spc="-10" dirty="0">
                <a:solidFill>
                  <a:srgbClr val="312D2A"/>
                </a:solidFill>
                <a:latin typeface="VRRWNG+Oracle Sans Tab Regular"/>
                <a:cs typeface="VRRWNG+Oracle Sans Tab Regular"/>
              </a:rPr>
              <a:t>moved</a:t>
            </a:r>
            <a:r>
              <a:rPr sz="2200" spc="3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during</a:t>
            </a:r>
            <a:r>
              <a:rPr sz="2200" spc="14" dirty="0">
                <a:solidFill>
                  <a:srgbClr val="312D2A"/>
                </a:solidFill>
                <a:latin typeface="VRRWNG+Oracle Sans Tab Regular"/>
                <a:cs typeface="VRRWNG+Oracle Sans Tab Regular"/>
              </a:rPr>
              <a:t> </a:t>
            </a:r>
            <a:r>
              <a:rPr sz="2200" spc="-13" dirty="0">
                <a:solidFill>
                  <a:srgbClr val="312D2A"/>
                </a:solidFill>
                <a:latin typeface="VRRWNG+Oracle Sans Tab Regular"/>
                <a:cs typeface="VRRWNG+Oracle Sans Tab Regular"/>
              </a:rPr>
              <a:t>upgrade.</a:t>
            </a:r>
          </a:p>
          <a:p>
            <a:pPr marL="0" marR="0">
              <a:lnSpc>
                <a:spcPts val="2894"/>
              </a:lnSpc>
              <a:spcBef>
                <a:spcPts val="266"/>
              </a:spcBef>
              <a:spcAft>
                <a:spcPts val="0"/>
              </a:spcAft>
            </a:pPr>
            <a:r>
              <a:rPr sz="2200" dirty="0">
                <a:solidFill>
                  <a:srgbClr val="312D2A"/>
                </a:solidFill>
                <a:latin typeface="VRRWNG+Oracle Sans Tab Regular"/>
                <a:cs typeface="VRRWNG+Oracle Sans Tab Regular"/>
              </a:rPr>
              <a:t>4.</a:t>
            </a:r>
            <a:r>
              <a:rPr sz="2200" spc="307" dirty="0">
                <a:solidFill>
                  <a:srgbClr val="312D2A"/>
                </a:solidFill>
                <a:latin typeface="VRRWNG+Oracle Sans Tab Regular"/>
                <a:cs typeface="VRRWNG+Oracle Sans Tab Regular"/>
              </a:rPr>
              <a:t> </a:t>
            </a:r>
            <a:r>
              <a:rPr sz="2200" spc="16" dirty="0">
                <a:solidFill>
                  <a:srgbClr val="312D2A"/>
                </a:solidFill>
                <a:latin typeface="VRRWNG+Oracle Sans Tab Regular"/>
                <a:cs typeface="VRRWNG+Oracle Sans Tab Regular"/>
              </a:rPr>
              <a:t>When</a:t>
            </a:r>
            <a:r>
              <a:rPr sz="2200" dirty="0">
                <a:solidFill>
                  <a:srgbClr val="312D2A"/>
                </a:solidFill>
                <a:latin typeface="VRRWNG+Oracle Sans Tab Regular"/>
                <a:cs typeface="VRRWNG+Oracle Sans Tab Regular"/>
              </a:rPr>
              <a:t> configuring</a:t>
            </a:r>
            <a:r>
              <a:rPr sz="2200" spc="18"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the system</a:t>
            </a:r>
            <a:r>
              <a:rPr sz="2200" spc="29" dirty="0">
                <a:solidFill>
                  <a:srgbClr val="312D2A"/>
                </a:solidFill>
                <a:latin typeface="VRRWNG+Oracle Sans Tab Regular"/>
                <a:cs typeface="VRRWNG+Oracle Sans Tab Regular"/>
              </a:rPr>
              <a:t> </a:t>
            </a:r>
            <a:r>
              <a:rPr sz="2200" spc="10" dirty="0">
                <a:solidFill>
                  <a:srgbClr val="312D2A"/>
                </a:solidFill>
                <a:latin typeface="VRRWNG+Oracle Sans Tab Regular"/>
                <a:cs typeface="VRRWNG+Oracle Sans Tab Regular"/>
              </a:rPr>
              <a:t>set</a:t>
            </a:r>
          </a:p>
          <a:p>
            <a:pPr marL="343204" marR="0">
              <a:lnSpc>
                <a:spcPts val="2507"/>
              </a:lnSpc>
              <a:spcBef>
                <a:spcPts val="0"/>
              </a:spcBef>
              <a:spcAft>
                <a:spcPts val="0"/>
              </a:spcAft>
            </a:pPr>
            <a:r>
              <a:rPr sz="2200" spc="11" dirty="0">
                <a:solidFill>
                  <a:srgbClr val="312D2A"/>
                </a:solidFill>
                <a:latin typeface="JGBSHT+Oracle Sans Tab Regular"/>
                <a:cs typeface="JGBSHT+Oracle Sans Tab Regular"/>
              </a:rPr>
              <a:t>alerts</a:t>
            </a:r>
            <a:r>
              <a:rPr sz="2200" spc="-14" dirty="0">
                <a:solidFill>
                  <a:srgbClr val="312D2A"/>
                </a:solidFill>
                <a:latin typeface="JGBSHT+Oracle Sans Tab Regular"/>
                <a:cs typeface="JGBSHT+Oracle Sans Tab Regular"/>
              </a:rPr>
              <a:t> </a:t>
            </a:r>
            <a:r>
              <a:rPr sz="2200" spc="-23" dirty="0">
                <a:solidFill>
                  <a:srgbClr val="312D2A"/>
                </a:solidFill>
                <a:latin typeface="JGBSHT+Oracle Sans Tab Regular"/>
                <a:cs typeface="JGBSHT+Oracle Sans Tab Regular"/>
              </a:rPr>
              <a:t>to</a:t>
            </a:r>
            <a:r>
              <a:rPr sz="2200" spc="20" dirty="0">
                <a:solidFill>
                  <a:srgbClr val="312D2A"/>
                </a:solidFill>
                <a:latin typeface="JGBSHT+Oracle Sans Tab Regular"/>
                <a:cs typeface="JGBSHT+Oracle Sans Tab Regular"/>
              </a:rPr>
              <a:t> </a:t>
            </a:r>
            <a:r>
              <a:rPr sz="2200" spc="-11" dirty="0">
                <a:solidFill>
                  <a:srgbClr val="312D2A"/>
                </a:solidFill>
                <a:latin typeface="JGBSHT+Oracle Sans Tab Regular"/>
                <a:cs typeface="JGBSHT+Oracle Sans Tab Regular"/>
              </a:rPr>
              <a:t>ensure</a:t>
            </a:r>
            <a:r>
              <a:rPr sz="2200" spc="26"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that desired</a:t>
            </a:r>
            <a:r>
              <a:rPr sz="2200" spc="12"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“reserve</a:t>
            </a:r>
          </a:p>
          <a:p>
            <a:pPr marL="343204" marR="0">
              <a:lnSpc>
                <a:spcPts val="2507"/>
              </a:lnSpc>
              <a:spcBef>
                <a:spcPts val="0"/>
              </a:spcBef>
              <a:spcAft>
                <a:spcPts val="0"/>
              </a:spcAft>
            </a:pPr>
            <a:r>
              <a:rPr sz="2200" dirty="0">
                <a:solidFill>
                  <a:srgbClr val="312D2A"/>
                </a:solidFill>
                <a:latin typeface="JGBSHT+Oracle Sans Tab Regular"/>
                <a:cs typeface="JGBSHT+Oracle Sans Tab Regular"/>
              </a:rPr>
              <a:t>capacity”</a:t>
            </a:r>
            <a:r>
              <a:rPr sz="2200" spc="34" dirty="0">
                <a:solidFill>
                  <a:srgbClr val="312D2A"/>
                </a:solidFill>
                <a:latin typeface="JGBSHT+Oracle Sans Tab Regular"/>
                <a:cs typeface="JGBSHT+Oracle Sans Tab Regular"/>
              </a:rPr>
              <a:t> </a:t>
            </a:r>
            <a:r>
              <a:rPr sz="2200" dirty="0">
                <a:solidFill>
                  <a:srgbClr val="312D2A"/>
                </a:solidFill>
                <a:latin typeface="JGBSHT+Oracle Sans Tab Regular"/>
                <a:cs typeface="JGBSHT+Oracle Sans Tab Regular"/>
              </a:rPr>
              <a:t>is </a:t>
            </a:r>
            <a:r>
              <a:rPr sz="2200" spc="-17" dirty="0">
                <a:solidFill>
                  <a:srgbClr val="312D2A"/>
                </a:solidFill>
                <a:latin typeface="JGBSHT+Oracle Sans Tab Regular"/>
                <a:cs typeface="JGBSHT+Oracle Sans Tab Regular"/>
              </a:rPr>
              <a:t>available</a:t>
            </a:r>
          </a:p>
        </p:txBody>
      </p:sp>
      <p:sp>
        <p:nvSpPr>
          <p:cNvPr id="11" name="object 11"/>
          <p:cNvSpPr txBox="1"/>
          <p:nvPr/>
        </p:nvSpPr>
        <p:spPr>
          <a:xfrm>
            <a:off x="7224394" y="2716041"/>
            <a:ext cx="717019"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OCPUs</a:t>
            </a:r>
          </a:p>
        </p:txBody>
      </p:sp>
      <p:sp>
        <p:nvSpPr>
          <p:cNvPr id="12" name="object 12"/>
          <p:cNvSpPr txBox="1"/>
          <p:nvPr/>
        </p:nvSpPr>
        <p:spPr>
          <a:xfrm>
            <a:off x="8193913" y="2716041"/>
            <a:ext cx="299860"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a:t>
            </a:r>
          </a:p>
        </p:txBody>
      </p:sp>
      <p:sp>
        <p:nvSpPr>
          <p:cNvPr id="13" name="object 13"/>
          <p:cNvSpPr txBox="1"/>
          <p:nvPr/>
        </p:nvSpPr>
        <p:spPr>
          <a:xfrm>
            <a:off x="8745982" y="2716041"/>
            <a:ext cx="717019"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OCPUs</a:t>
            </a:r>
          </a:p>
        </p:txBody>
      </p:sp>
      <p:sp>
        <p:nvSpPr>
          <p:cNvPr id="14" name="object 14"/>
          <p:cNvSpPr txBox="1"/>
          <p:nvPr/>
        </p:nvSpPr>
        <p:spPr>
          <a:xfrm>
            <a:off x="9715500" y="2716041"/>
            <a:ext cx="299860"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a:t>
            </a:r>
          </a:p>
        </p:txBody>
      </p:sp>
      <p:sp>
        <p:nvSpPr>
          <p:cNvPr id="15" name="object 15"/>
          <p:cNvSpPr txBox="1"/>
          <p:nvPr/>
        </p:nvSpPr>
        <p:spPr>
          <a:xfrm>
            <a:off x="10267823" y="2716041"/>
            <a:ext cx="717019"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OCPUs</a:t>
            </a:r>
          </a:p>
        </p:txBody>
      </p:sp>
      <p:sp>
        <p:nvSpPr>
          <p:cNvPr id="16" name="object 16"/>
          <p:cNvSpPr txBox="1"/>
          <p:nvPr/>
        </p:nvSpPr>
        <p:spPr>
          <a:xfrm>
            <a:off x="7010400" y="3036462"/>
            <a:ext cx="259384" cy="719007"/>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3</a:t>
            </a:r>
          </a:p>
          <a:p>
            <a:pPr marL="0" marR="0">
              <a:lnSpc>
                <a:spcPts val="1755"/>
              </a:lnSpc>
              <a:spcBef>
                <a:spcPts val="0"/>
              </a:spcBef>
              <a:spcAft>
                <a:spcPts val="0"/>
              </a:spcAft>
            </a:pPr>
            <a:r>
              <a:rPr sz="1400" dirty="0">
                <a:solidFill>
                  <a:srgbClr val="000000"/>
                </a:solidFill>
                <a:latin typeface="VRRWNG+Oracle Sans Tab Regular"/>
                <a:cs typeface="VRRWNG+Oracle Sans Tab Regular"/>
              </a:rPr>
              <a:t>6</a:t>
            </a:r>
          </a:p>
          <a:p>
            <a:pPr marL="0" marR="0">
              <a:lnSpc>
                <a:spcPts val="1755"/>
              </a:lnSpc>
              <a:spcBef>
                <a:spcPts val="0"/>
              </a:spcBef>
              <a:spcAft>
                <a:spcPts val="0"/>
              </a:spcAft>
            </a:pPr>
            <a:r>
              <a:rPr sz="1400" dirty="0">
                <a:solidFill>
                  <a:srgbClr val="000000"/>
                </a:solidFill>
                <a:latin typeface="VRRWNG+Oracle Sans Tab Regular"/>
                <a:cs typeface="VRRWNG+Oracle Sans Tab Regular"/>
              </a:rPr>
              <a:t>9</a:t>
            </a:r>
          </a:p>
        </p:txBody>
      </p:sp>
      <p:sp>
        <p:nvSpPr>
          <p:cNvPr id="17" name="object 17"/>
          <p:cNvSpPr txBox="1"/>
          <p:nvPr/>
        </p:nvSpPr>
        <p:spPr>
          <a:xfrm>
            <a:off x="7347457" y="3036462"/>
            <a:ext cx="473354" cy="719007"/>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180</a:t>
            </a:r>
          </a:p>
          <a:p>
            <a:pPr marL="0" marR="0">
              <a:lnSpc>
                <a:spcPts val="1755"/>
              </a:lnSpc>
              <a:spcBef>
                <a:spcPts val="0"/>
              </a:spcBef>
              <a:spcAft>
                <a:spcPts val="0"/>
              </a:spcAft>
            </a:pPr>
            <a:r>
              <a:rPr sz="1400" dirty="0">
                <a:solidFill>
                  <a:srgbClr val="000000"/>
                </a:solidFill>
                <a:latin typeface="VRRWNG+Oracle Sans Tab Regular"/>
                <a:cs typeface="VRRWNG+Oracle Sans Tab Regular"/>
              </a:rPr>
              <a:t>360</a:t>
            </a:r>
          </a:p>
          <a:p>
            <a:pPr marL="0" marR="0">
              <a:lnSpc>
                <a:spcPts val="1755"/>
              </a:lnSpc>
              <a:spcBef>
                <a:spcPts val="0"/>
              </a:spcBef>
              <a:spcAft>
                <a:spcPts val="0"/>
              </a:spcAft>
            </a:pPr>
            <a:r>
              <a:rPr sz="1400" dirty="0">
                <a:solidFill>
                  <a:srgbClr val="000000"/>
                </a:solidFill>
                <a:latin typeface="VRRWNG+Oracle Sans Tab Regular"/>
                <a:cs typeface="VRRWNG+Oracle Sans Tab Regular"/>
              </a:rPr>
              <a:t>540</a:t>
            </a:r>
          </a:p>
        </p:txBody>
      </p:sp>
      <p:sp>
        <p:nvSpPr>
          <p:cNvPr id="18" name="object 18"/>
          <p:cNvSpPr txBox="1"/>
          <p:nvPr/>
        </p:nvSpPr>
        <p:spPr>
          <a:xfrm>
            <a:off x="8087232" y="3036462"/>
            <a:ext cx="513830" cy="941858"/>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33%</a:t>
            </a:r>
          </a:p>
          <a:p>
            <a:pPr marL="0" marR="0">
              <a:lnSpc>
                <a:spcPts val="1755"/>
              </a:lnSpc>
              <a:spcBef>
                <a:spcPts val="0"/>
              </a:spcBef>
              <a:spcAft>
                <a:spcPts val="0"/>
              </a:spcAft>
            </a:pPr>
            <a:r>
              <a:rPr sz="1400" dirty="0">
                <a:solidFill>
                  <a:srgbClr val="000000"/>
                </a:solidFill>
                <a:latin typeface="VRRWNG+Oracle Sans Tab Regular"/>
                <a:cs typeface="VRRWNG+Oracle Sans Tab Regular"/>
              </a:rPr>
              <a:t>17%</a:t>
            </a:r>
          </a:p>
          <a:p>
            <a:pPr marL="0" marR="0">
              <a:lnSpc>
                <a:spcPts val="1755"/>
              </a:lnSpc>
              <a:spcBef>
                <a:spcPts val="0"/>
              </a:spcBef>
              <a:spcAft>
                <a:spcPts val="0"/>
              </a:spcAft>
            </a:pPr>
            <a:r>
              <a:rPr sz="1400" dirty="0">
                <a:solidFill>
                  <a:srgbClr val="000000"/>
                </a:solidFill>
                <a:latin typeface="VRRWNG+Oracle Sans Tab Regular"/>
                <a:cs typeface="VRRWNG+Oracle Sans Tab Regular"/>
              </a:rPr>
              <a:t>11%</a:t>
            </a:r>
          </a:p>
          <a:p>
            <a:pPr marL="53340" marR="0">
              <a:lnSpc>
                <a:spcPts val="1754"/>
              </a:lnSpc>
              <a:spcBef>
                <a:spcPts val="0"/>
              </a:spcBef>
              <a:spcAft>
                <a:spcPts val="0"/>
              </a:spcAft>
            </a:pPr>
            <a:r>
              <a:rPr sz="1400" dirty="0">
                <a:solidFill>
                  <a:srgbClr val="000000"/>
                </a:solidFill>
                <a:latin typeface="VRRWNG+Oracle Sans Tab Regular"/>
                <a:cs typeface="VRRWNG+Oracle Sans Tab Regular"/>
              </a:rPr>
              <a:t>8%</a:t>
            </a:r>
          </a:p>
        </p:txBody>
      </p:sp>
      <p:sp>
        <p:nvSpPr>
          <p:cNvPr id="19" name="object 19"/>
          <p:cNvSpPr txBox="1"/>
          <p:nvPr/>
        </p:nvSpPr>
        <p:spPr>
          <a:xfrm>
            <a:off x="8922766" y="3036462"/>
            <a:ext cx="366735" cy="1387662"/>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60</a:t>
            </a:r>
          </a:p>
          <a:p>
            <a:pPr marL="0" marR="0">
              <a:lnSpc>
                <a:spcPts val="1755"/>
              </a:lnSpc>
              <a:spcBef>
                <a:spcPts val="0"/>
              </a:spcBef>
              <a:spcAft>
                <a:spcPts val="0"/>
              </a:spcAft>
            </a:pPr>
            <a:r>
              <a:rPr sz="1400" dirty="0">
                <a:solidFill>
                  <a:srgbClr val="000000"/>
                </a:solidFill>
                <a:latin typeface="VRRWNG+Oracle Sans Tab Regular"/>
                <a:cs typeface="VRRWNG+Oracle Sans Tab Regular"/>
              </a:rPr>
              <a:t>60</a:t>
            </a:r>
          </a:p>
          <a:p>
            <a:pPr marL="0" marR="0">
              <a:lnSpc>
                <a:spcPts val="1755"/>
              </a:lnSpc>
              <a:spcBef>
                <a:spcPts val="0"/>
              </a:spcBef>
              <a:spcAft>
                <a:spcPts val="0"/>
              </a:spcAft>
            </a:pPr>
            <a:r>
              <a:rPr sz="1400" dirty="0">
                <a:solidFill>
                  <a:srgbClr val="000000"/>
                </a:solidFill>
                <a:latin typeface="VRRWNG+Oracle Sans Tab Regular"/>
                <a:cs typeface="VRRWNG+Oracle Sans Tab Regular"/>
              </a:rPr>
              <a:t>60</a:t>
            </a:r>
          </a:p>
          <a:p>
            <a:pPr marL="0" marR="0">
              <a:lnSpc>
                <a:spcPts val="1754"/>
              </a:lnSpc>
              <a:spcBef>
                <a:spcPts val="0"/>
              </a:spcBef>
              <a:spcAft>
                <a:spcPts val="0"/>
              </a:spcAft>
            </a:pPr>
            <a:r>
              <a:rPr sz="1400" dirty="0">
                <a:solidFill>
                  <a:srgbClr val="000000"/>
                </a:solidFill>
                <a:latin typeface="VRRWNG+Oracle Sans Tab Regular"/>
                <a:cs typeface="VRRWNG+Oracle Sans Tab Regular"/>
              </a:rPr>
              <a:t>60</a:t>
            </a:r>
          </a:p>
          <a:p>
            <a:pPr marL="0" marR="0">
              <a:lnSpc>
                <a:spcPts val="1757"/>
              </a:lnSpc>
              <a:spcBef>
                <a:spcPts val="0"/>
              </a:spcBef>
              <a:spcAft>
                <a:spcPts val="0"/>
              </a:spcAft>
            </a:pPr>
            <a:r>
              <a:rPr sz="1400" dirty="0">
                <a:solidFill>
                  <a:srgbClr val="000000"/>
                </a:solidFill>
                <a:latin typeface="VRRWNG+Oracle Sans Tab Regular"/>
                <a:cs typeface="VRRWNG+Oracle Sans Tab Regular"/>
              </a:rPr>
              <a:t>60</a:t>
            </a:r>
          </a:p>
          <a:p>
            <a:pPr marL="0" marR="0">
              <a:lnSpc>
                <a:spcPts val="1753"/>
              </a:lnSpc>
              <a:spcBef>
                <a:spcPts val="0"/>
              </a:spcBef>
              <a:spcAft>
                <a:spcPts val="0"/>
              </a:spcAft>
            </a:pPr>
            <a:r>
              <a:rPr sz="1400" dirty="0">
                <a:solidFill>
                  <a:srgbClr val="000000"/>
                </a:solidFill>
                <a:latin typeface="VRRWNG+Oracle Sans Tab Regular"/>
                <a:cs typeface="VRRWNG+Oracle Sans Tab Regular"/>
              </a:rPr>
              <a:t>60</a:t>
            </a:r>
          </a:p>
        </p:txBody>
      </p:sp>
      <p:sp>
        <p:nvSpPr>
          <p:cNvPr id="20" name="object 20"/>
          <p:cNvSpPr txBox="1"/>
          <p:nvPr/>
        </p:nvSpPr>
        <p:spPr>
          <a:xfrm>
            <a:off x="9608820" y="3036462"/>
            <a:ext cx="514448" cy="1387662"/>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67%</a:t>
            </a:r>
          </a:p>
          <a:p>
            <a:pPr marL="0" marR="0">
              <a:lnSpc>
                <a:spcPts val="1755"/>
              </a:lnSpc>
              <a:spcBef>
                <a:spcPts val="0"/>
              </a:spcBef>
              <a:spcAft>
                <a:spcPts val="0"/>
              </a:spcAft>
            </a:pPr>
            <a:r>
              <a:rPr sz="1400" dirty="0">
                <a:solidFill>
                  <a:srgbClr val="000000"/>
                </a:solidFill>
                <a:latin typeface="VRRWNG+Oracle Sans Tab Regular"/>
                <a:cs typeface="VRRWNG+Oracle Sans Tab Regular"/>
              </a:rPr>
              <a:t>83%</a:t>
            </a:r>
          </a:p>
          <a:p>
            <a:pPr marL="0" marR="0">
              <a:lnSpc>
                <a:spcPts val="1755"/>
              </a:lnSpc>
              <a:spcBef>
                <a:spcPts val="0"/>
              </a:spcBef>
              <a:spcAft>
                <a:spcPts val="0"/>
              </a:spcAft>
            </a:pPr>
            <a:r>
              <a:rPr sz="1400" dirty="0">
                <a:solidFill>
                  <a:srgbClr val="000000"/>
                </a:solidFill>
                <a:latin typeface="VRRWNG+Oracle Sans Tab Regular"/>
                <a:cs typeface="VRRWNG+Oracle Sans Tab Regular"/>
              </a:rPr>
              <a:t>89%</a:t>
            </a:r>
          </a:p>
          <a:p>
            <a:pPr marL="0" marR="0">
              <a:lnSpc>
                <a:spcPts val="1754"/>
              </a:lnSpc>
              <a:spcBef>
                <a:spcPts val="0"/>
              </a:spcBef>
              <a:spcAft>
                <a:spcPts val="0"/>
              </a:spcAft>
            </a:pPr>
            <a:r>
              <a:rPr sz="1400" dirty="0">
                <a:solidFill>
                  <a:srgbClr val="000000"/>
                </a:solidFill>
                <a:latin typeface="VRRWNG+Oracle Sans Tab Regular"/>
                <a:cs typeface="VRRWNG+Oracle Sans Tab Regular"/>
              </a:rPr>
              <a:t>92%</a:t>
            </a:r>
          </a:p>
          <a:p>
            <a:pPr marL="0" marR="0">
              <a:lnSpc>
                <a:spcPts val="1757"/>
              </a:lnSpc>
              <a:spcBef>
                <a:spcPts val="0"/>
              </a:spcBef>
              <a:spcAft>
                <a:spcPts val="0"/>
              </a:spcAft>
            </a:pPr>
            <a:r>
              <a:rPr sz="1400" dirty="0">
                <a:solidFill>
                  <a:srgbClr val="000000"/>
                </a:solidFill>
                <a:latin typeface="VRRWNG+Oracle Sans Tab Regular"/>
                <a:cs typeface="VRRWNG+Oracle Sans Tab Regular"/>
              </a:rPr>
              <a:t>93%</a:t>
            </a:r>
          </a:p>
          <a:p>
            <a:pPr marL="0" marR="0">
              <a:lnSpc>
                <a:spcPts val="1753"/>
              </a:lnSpc>
              <a:spcBef>
                <a:spcPts val="0"/>
              </a:spcBef>
              <a:spcAft>
                <a:spcPts val="0"/>
              </a:spcAft>
            </a:pPr>
            <a:r>
              <a:rPr sz="1400" dirty="0">
                <a:solidFill>
                  <a:srgbClr val="000000"/>
                </a:solidFill>
                <a:latin typeface="VRRWNG+Oracle Sans Tab Regular"/>
                <a:cs typeface="VRRWNG+Oracle Sans Tab Regular"/>
              </a:rPr>
              <a:t>94%</a:t>
            </a:r>
          </a:p>
        </p:txBody>
      </p:sp>
      <p:sp>
        <p:nvSpPr>
          <p:cNvPr id="21" name="object 21"/>
          <p:cNvSpPr txBox="1"/>
          <p:nvPr/>
        </p:nvSpPr>
        <p:spPr>
          <a:xfrm>
            <a:off x="10391267" y="3036462"/>
            <a:ext cx="473354" cy="496122"/>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120</a:t>
            </a:r>
          </a:p>
          <a:p>
            <a:pPr marL="0" marR="0">
              <a:lnSpc>
                <a:spcPts val="1755"/>
              </a:lnSpc>
              <a:spcBef>
                <a:spcPts val="0"/>
              </a:spcBef>
              <a:spcAft>
                <a:spcPts val="0"/>
              </a:spcAft>
            </a:pPr>
            <a:r>
              <a:rPr sz="1400" dirty="0">
                <a:solidFill>
                  <a:srgbClr val="000000"/>
                </a:solidFill>
                <a:latin typeface="VRRWNG+Oracle Sans Tab Regular"/>
                <a:cs typeface="VRRWNG+Oracle Sans Tab Regular"/>
              </a:rPr>
              <a:t>300</a:t>
            </a:r>
          </a:p>
        </p:txBody>
      </p:sp>
      <p:sp>
        <p:nvSpPr>
          <p:cNvPr id="22" name="object 22"/>
          <p:cNvSpPr txBox="1"/>
          <p:nvPr/>
        </p:nvSpPr>
        <p:spPr>
          <a:xfrm>
            <a:off x="10391267" y="3482359"/>
            <a:ext cx="473354"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480</a:t>
            </a:r>
          </a:p>
        </p:txBody>
      </p:sp>
      <p:sp>
        <p:nvSpPr>
          <p:cNvPr id="23" name="object 23"/>
          <p:cNvSpPr txBox="1"/>
          <p:nvPr/>
        </p:nvSpPr>
        <p:spPr>
          <a:xfrm>
            <a:off x="6903719" y="3704809"/>
            <a:ext cx="991384" cy="719315"/>
          </a:xfrm>
          <a:prstGeom prst="rect">
            <a:avLst/>
          </a:prstGeom>
        </p:spPr>
        <p:txBody>
          <a:bodyPr vert="horz" wrap="square" lIns="0" tIns="0" rIns="0" bIns="0" rtlCol="0">
            <a:spAutoFit/>
          </a:bodyPr>
          <a:lstStyle/>
          <a:p>
            <a:pPr marL="0" marR="0">
              <a:lnSpc>
                <a:spcPts val="1853"/>
              </a:lnSpc>
              <a:spcBef>
                <a:spcPts val="0"/>
              </a:spcBef>
              <a:spcAft>
                <a:spcPts val="0"/>
              </a:spcAft>
            </a:pPr>
            <a:r>
              <a:rPr sz="1400" dirty="0">
                <a:solidFill>
                  <a:srgbClr val="000000"/>
                </a:solidFill>
                <a:latin typeface="VRRWNG+Oracle Sans Tab Regular"/>
                <a:cs typeface="VRRWNG+Oracle Sans Tab Regular"/>
              </a:rPr>
              <a:t>12</a:t>
            </a:r>
            <a:r>
              <a:rPr sz="1400" spc="1471" dirty="0">
                <a:solidFill>
                  <a:srgbClr val="000000"/>
                </a:solidFill>
                <a:latin typeface="VRRWNG+Oracle Sans Tab Regular"/>
                <a:cs typeface="VRRWNG+Oracle Sans Tab Regular"/>
              </a:rPr>
              <a:t> </a:t>
            </a:r>
            <a:r>
              <a:rPr sz="1400" dirty="0">
                <a:solidFill>
                  <a:srgbClr val="000000"/>
                </a:solidFill>
                <a:latin typeface="VRRWNG+Oracle Sans Tab Regular"/>
                <a:cs typeface="VRRWNG+Oracle Sans Tab Regular"/>
              </a:rPr>
              <a:t>720</a:t>
            </a:r>
          </a:p>
          <a:p>
            <a:pPr marL="0" marR="0">
              <a:lnSpc>
                <a:spcPts val="1757"/>
              </a:lnSpc>
              <a:spcBef>
                <a:spcPts val="0"/>
              </a:spcBef>
              <a:spcAft>
                <a:spcPts val="0"/>
              </a:spcAft>
            </a:pPr>
            <a:r>
              <a:rPr sz="1400" dirty="0">
                <a:solidFill>
                  <a:srgbClr val="000000"/>
                </a:solidFill>
                <a:latin typeface="VRRWNG+Oracle Sans Tab Regular"/>
                <a:cs typeface="VRRWNG+Oracle Sans Tab Regular"/>
              </a:rPr>
              <a:t>15</a:t>
            </a:r>
            <a:r>
              <a:rPr sz="1400" spc="1471" dirty="0">
                <a:solidFill>
                  <a:srgbClr val="000000"/>
                </a:solidFill>
                <a:latin typeface="VRRWNG+Oracle Sans Tab Regular"/>
                <a:cs typeface="VRRWNG+Oracle Sans Tab Regular"/>
              </a:rPr>
              <a:t> </a:t>
            </a:r>
            <a:r>
              <a:rPr sz="1400" dirty="0">
                <a:solidFill>
                  <a:srgbClr val="000000"/>
                </a:solidFill>
                <a:latin typeface="VRRWNG+Oracle Sans Tab Regular"/>
                <a:cs typeface="VRRWNG+Oracle Sans Tab Regular"/>
              </a:rPr>
              <a:t>900</a:t>
            </a:r>
          </a:p>
          <a:p>
            <a:pPr marL="0" marR="0">
              <a:lnSpc>
                <a:spcPts val="1753"/>
              </a:lnSpc>
              <a:spcBef>
                <a:spcPts val="0"/>
              </a:spcBef>
              <a:spcAft>
                <a:spcPts val="0"/>
              </a:spcAft>
            </a:pPr>
            <a:r>
              <a:rPr sz="1400" dirty="0">
                <a:solidFill>
                  <a:srgbClr val="000000"/>
                </a:solidFill>
                <a:latin typeface="VRRWNG+Oracle Sans Tab Regular"/>
                <a:cs typeface="VRRWNG+Oracle Sans Tab Regular"/>
              </a:rPr>
              <a:t>18</a:t>
            </a:r>
            <a:r>
              <a:rPr sz="1400" spc="871" dirty="0">
                <a:solidFill>
                  <a:srgbClr val="000000"/>
                </a:solidFill>
                <a:latin typeface="VRRWNG+Oracle Sans Tab Regular"/>
                <a:cs typeface="VRRWNG+Oracle Sans Tab Regular"/>
              </a:rPr>
              <a:t> </a:t>
            </a:r>
            <a:r>
              <a:rPr sz="1400" dirty="0">
                <a:solidFill>
                  <a:srgbClr val="000000"/>
                </a:solidFill>
                <a:latin typeface="VRRWNG+Oracle Sans Tab Regular"/>
                <a:cs typeface="VRRWNG+Oracle Sans Tab Regular"/>
              </a:rPr>
              <a:t>1,080</a:t>
            </a:r>
          </a:p>
        </p:txBody>
      </p:sp>
      <p:sp>
        <p:nvSpPr>
          <p:cNvPr id="24" name="object 24"/>
          <p:cNvSpPr txBox="1"/>
          <p:nvPr/>
        </p:nvSpPr>
        <p:spPr>
          <a:xfrm>
            <a:off x="10315067" y="3704809"/>
            <a:ext cx="623846" cy="719315"/>
          </a:xfrm>
          <a:prstGeom prst="rect">
            <a:avLst/>
          </a:prstGeom>
        </p:spPr>
        <p:txBody>
          <a:bodyPr vert="horz" wrap="square" lIns="0" tIns="0" rIns="0" bIns="0" rtlCol="0">
            <a:spAutoFit/>
          </a:bodyPr>
          <a:lstStyle/>
          <a:p>
            <a:pPr marL="76200" marR="0">
              <a:lnSpc>
                <a:spcPts val="1853"/>
              </a:lnSpc>
              <a:spcBef>
                <a:spcPts val="0"/>
              </a:spcBef>
              <a:spcAft>
                <a:spcPts val="0"/>
              </a:spcAft>
            </a:pPr>
            <a:r>
              <a:rPr sz="1400" dirty="0">
                <a:solidFill>
                  <a:srgbClr val="000000"/>
                </a:solidFill>
                <a:latin typeface="VRRWNG+Oracle Sans Tab Regular"/>
                <a:cs typeface="VRRWNG+Oracle Sans Tab Regular"/>
              </a:rPr>
              <a:t>660</a:t>
            </a:r>
          </a:p>
          <a:p>
            <a:pPr marL="76200" marR="0">
              <a:lnSpc>
                <a:spcPts val="1757"/>
              </a:lnSpc>
              <a:spcBef>
                <a:spcPts val="0"/>
              </a:spcBef>
              <a:spcAft>
                <a:spcPts val="0"/>
              </a:spcAft>
            </a:pPr>
            <a:r>
              <a:rPr sz="1400" dirty="0">
                <a:solidFill>
                  <a:srgbClr val="000000"/>
                </a:solidFill>
                <a:latin typeface="VRRWNG+Oracle Sans Tab Regular"/>
                <a:cs typeface="VRRWNG+Oracle Sans Tab Regular"/>
              </a:rPr>
              <a:t>840</a:t>
            </a:r>
          </a:p>
          <a:p>
            <a:pPr marL="0" marR="0">
              <a:lnSpc>
                <a:spcPts val="1753"/>
              </a:lnSpc>
              <a:spcBef>
                <a:spcPts val="0"/>
              </a:spcBef>
              <a:spcAft>
                <a:spcPts val="0"/>
              </a:spcAft>
            </a:pPr>
            <a:r>
              <a:rPr sz="1400" dirty="0">
                <a:solidFill>
                  <a:srgbClr val="000000"/>
                </a:solidFill>
                <a:latin typeface="VRRWNG+Oracle Sans Tab Regular"/>
                <a:cs typeface="VRRWNG+Oracle Sans Tab Regular"/>
              </a:rPr>
              <a:t>1,020</a:t>
            </a:r>
          </a:p>
        </p:txBody>
      </p:sp>
      <p:sp>
        <p:nvSpPr>
          <p:cNvPr id="25" name="object 25"/>
          <p:cNvSpPr txBox="1"/>
          <p:nvPr/>
        </p:nvSpPr>
        <p:spPr>
          <a:xfrm>
            <a:off x="8140573" y="3928256"/>
            <a:ext cx="406845"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7%</a:t>
            </a:r>
          </a:p>
        </p:txBody>
      </p:sp>
      <p:sp>
        <p:nvSpPr>
          <p:cNvPr id="26" name="object 26"/>
          <p:cNvSpPr txBox="1"/>
          <p:nvPr/>
        </p:nvSpPr>
        <p:spPr>
          <a:xfrm>
            <a:off x="8140573" y="4151014"/>
            <a:ext cx="406845"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000000"/>
                </a:solidFill>
                <a:latin typeface="VRRWNG+Oracle Sans Tab Regular"/>
                <a:cs typeface="VRRWNG+Oracle Sans Tab Regular"/>
              </a:rPr>
              <a:t>6%</a:t>
            </a:r>
          </a:p>
        </p:txBody>
      </p:sp>
      <p:sp>
        <p:nvSpPr>
          <p:cNvPr id="27" name="object 27"/>
          <p:cNvSpPr txBox="1"/>
          <p:nvPr/>
        </p:nvSpPr>
        <p:spPr>
          <a:xfrm>
            <a:off x="6458077" y="4977634"/>
            <a:ext cx="4454424" cy="340105"/>
          </a:xfrm>
          <a:prstGeom prst="rect">
            <a:avLst/>
          </a:prstGeom>
        </p:spPr>
        <p:txBody>
          <a:bodyPr vert="horz" wrap="square" lIns="0" tIns="0" rIns="0" bIns="0" rtlCol="0">
            <a:spAutoFit/>
          </a:bodyPr>
          <a:lstStyle/>
          <a:p>
            <a:pPr marL="0" marR="0">
              <a:lnSpc>
                <a:spcPts val="2375"/>
              </a:lnSpc>
              <a:spcBef>
                <a:spcPts val="0"/>
              </a:spcBef>
              <a:spcAft>
                <a:spcPts val="0"/>
              </a:spcAft>
            </a:pPr>
            <a:r>
              <a:rPr sz="1800" b="1" dirty="0">
                <a:solidFill>
                  <a:srgbClr val="312D2A"/>
                </a:solidFill>
                <a:latin typeface="FBQLWK+Oracle Sans Tab Bold"/>
                <a:cs typeface="FBQLWK+Oracle Sans Tab Bold"/>
              </a:rPr>
              <a:t>Note:</a:t>
            </a:r>
            <a:r>
              <a:rPr sz="1800" b="1" spc="16" dirty="0">
                <a:solidFill>
                  <a:srgbClr val="312D2A"/>
                </a:solidFill>
                <a:latin typeface="FBQLWK+Oracle Sans Tab Bold"/>
                <a:cs typeface="FBQLWK+Oracle Sans Tab Bold"/>
              </a:rPr>
              <a:t> </a:t>
            </a:r>
            <a:r>
              <a:rPr sz="1800" strike="sngStrike" dirty="0">
                <a:solidFill>
                  <a:srgbClr val="312D2A"/>
                </a:solidFill>
                <a:latin typeface="VRRWNG+Oracle Sans Tab Regular"/>
                <a:cs typeface="VRRWNG+Oracle Sans Tab Regular"/>
              </a:rPr>
              <a:t>Reserve</a:t>
            </a:r>
            <a:r>
              <a:rPr sz="1800" strike="sngStrike" spc="-126" dirty="0">
                <a:solidFill>
                  <a:srgbClr val="312D2A"/>
                </a:solidFill>
                <a:latin typeface="VRRWNG+Oracle Sans Tab Regular"/>
                <a:cs typeface="VRRWNG+Oracle Sans Tab Regular"/>
              </a:rPr>
              <a:t> </a:t>
            </a:r>
            <a:r>
              <a:rPr sz="1800" strike="sngStrike" dirty="0">
                <a:solidFill>
                  <a:srgbClr val="312D2A"/>
                </a:solidFill>
                <a:latin typeface="VRRWNG+Oracle Sans Tab Regular"/>
                <a:cs typeface="VRRWNG+Oracle Sans Tab Regular"/>
              </a:rPr>
              <a:t>Capacity</a:t>
            </a:r>
            <a:r>
              <a:rPr sz="1800" spc="24"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is simply</a:t>
            </a:r>
            <a:r>
              <a:rPr sz="1800" spc="1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20</a:t>
            </a:r>
            <a:r>
              <a:rPr sz="1800" spc="-25"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cores</a:t>
            </a:r>
          </a:p>
        </p:txBody>
      </p:sp>
      <p:sp>
        <p:nvSpPr>
          <p:cNvPr id="28" name="object 28"/>
          <p:cNvSpPr txBox="1"/>
          <p:nvPr/>
        </p:nvSpPr>
        <p:spPr>
          <a:xfrm>
            <a:off x="6458077" y="5252643"/>
            <a:ext cx="191467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per fault</a:t>
            </a:r>
            <a:r>
              <a:rPr sz="1800" spc="2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domain.</a:t>
            </a:r>
          </a:p>
        </p:txBody>
      </p:sp>
      <p:sp>
        <p:nvSpPr>
          <p:cNvPr id="29" name="object 29"/>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12622" y="437063"/>
            <a:ext cx="5483751"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spc="37" dirty="0">
                <a:solidFill>
                  <a:srgbClr val="312D2A"/>
                </a:solidFill>
                <a:latin typeface="FBQLWK+Oracle Sans Tab Bold"/>
                <a:cs typeface="FBQLWK+Oracle Sans Tab Bold"/>
              </a:rPr>
              <a:t>PCA</a:t>
            </a:r>
            <a:r>
              <a:rPr sz="2800" b="1" spc="-40"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X9 Architecture</a:t>
            </a:r>
            <a:r>
              <a:rPr sz="2800" b="1" spc="23"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In</a:t>
            </a:r>
            <a:r>
              <a:rPr sz="2800" b="1" spc="12"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Practice</a:t>
            </a:r>
          </a:p>
        </p:txBody>
      </p:sp>
      <p:sp>
        <p:nvSpPr>
          <p:cNvPr id="4" name="object 4"/>
          <p:cNvSpPr txBox="1"/>
          <p:nvPr/>
        </p:nvSpPr>
        <p:spPr>
          <a:xfrm>
            <a:off x="3191256" y="2643231"/>
            <a:ext cx="1059649" cy="948630"/>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pcacn001</a:t>
            </a:r>
          </a:p>
          <a:p>
            <a:pPr marL="0" marR="0">
              <a:lnSpc>
                <a:spcPts val="2103"/>
              </a:lnSpc>
              <a:spcBef>
                <a:spcPts val="2962"/>
              </a:spcBef>
              <a:spcAft>
                <a:spcPts val="0"/>
              </a:spcAft>
            </a:pPr>
            <a:r>
              <a:rPr sz="1600" dirty="0">
                <a:solidFill>
                  <a:srgbClr val="312D2A"/>
                </a:solidFill>
                <a:latin typeface="VRRWNG+Oracle Sans Tab Regular"/>
                <a:cs typeface="VRRWNG+Oracle Sans Tab Regular"/>
              </a:rPr>
              <a:t>pcacn004</a:t>
            </a:r>
          </a:p>
        </p:txBody>
      </p:sp>
      <p:sp>
        <p:nvSpPr>
          <p:cNvPr id="5" name="object 5"/>
          <p:cNvSpPr txBox="1"/>
          <p:nvPr/>
        </p:nvSpPr>
        <p:spPr>
          <a:xfrm>
            <a:off x="5774436" y="2652375"/>
            <a:ext cx="1059649"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FCFBFA"/>
                </a:solidFill>
                <a:latin typeface="VRRWNG+Oracle Sans Tab Regular"/>
                <a:cs typeface="VRRWNG+Oracle Sans Tab Regular"/>
              </a:rPr>
              <a:t>pcacn002</a:t>
            </a:r>
          </a:p>
        </p:txBody>
      </p:sp>
      <p:sp>
        <p:nvSpPr>
          <p:cNvPr id="6" name="object 6"/>
          <p:cNvSpPr txBox="1"/>
          <p:nvPr/>
        </p:nvSpPr>
        <p:spPr>
          <a:xfrm>
            <a:off x="8358251" y="2652375"/>
            <a:ext cx="1059648" cy="946217"/>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FCFBFA"/>
                </a:solidFill>
                <a:latin typeface="VRRWNG+Oracle Sans Tab Regular"/>
                <a:cs typeface="VRRWNG+Oracle Sans Tab Regular"/>
              </a:rPr>
              <a:t>pcacn003</a:t>
            </a:r>
          </a:p>
          <a:p>
            <a:pPr marL="0" marR="0">
              <a:lnSpc>
                <a:spcPts val="2103"/>
              </a:lnSpc>
              <a:spcBef>
                <a:spcPts val="2993"/>
              </a:spcBef>
              <a:spcAft>
                <a:spcPts val="0"/>
              </a:spcAft>
            </a:pPr>
            <a:r>
              <a:rPr sz="1600" dirty="0">
                <a:solidFill>
                  <a:srgbClr val="FCFBFA"/>
                </a:solidFill>
                <a:latin typeface="VRRWNG+Oracle Sans Tab Regular"/>
                <a:cs typeface="VRRWNG+Oracle Sans Tab Regular"/>
              </a:rPr>
              <a:t>pcacn006</a:t>
            </a:r>
          </a:p>
        </p:txBody>
      </p:sp>
      <p:sp>
        <p:nvSpPr>
          <p:cNvPr id="7" name="object 7"/>
          <p:cNvSpPr txBox="1"/>
          <p:nvPr/>
        </p:nvSpPr>
        <p:spPr>
          <a:xfrm>
            <a:off x="5774436" y="3290677"/>
            <a:ext cx="1059649"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FCFBFA"/>
                </a:solidFill>
                <a:latin typeface="VRRWNG+Oracle Sans Tab Regular"/>
                <a:cs typeface="VRRWNG+Oracle Sans Tab Regular"/>
              </a:rPr>
              <a:t>pcacn005</a:t>
            </a:r>
          </a:p>
        </p:txBody>
      </p:sp>
      <p:sp>
        <p:nvSpPr>
          <p:cNvPr id="8" name="object 8"/>
          <p:cNvSpPr txBox="1"/>
          <p:nvPr/>
        </p:nvSpPr>
        <p:spPr>
          <a:xfrm>
            <a:off x="3191002" y="3940409"/>
            <a:ext cx="1059648"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pcacn007</a:t>
            </a:r>
          </a:p>
        </p:txBody>
      </p:sp>
      <p:sp>
        <p:nvSpPr>
          <p:cNvPr id="9" name="object 9"/>
          <p:cNvSpPr txBox="1"/>
          <p:nvPr/>
        </p:nvSpPr>
        <p:spPr>
          <a:xfrm>
            <a:off x="5774436" y="3944473"/>
            <a:ext cx="1059649"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FCFBFA"/>
                </a:solidFill>
                <a:latin typeface="VRRWNG+Oracle Sans Tab Regular"/>
                <a:cs typeface="VRRWNG+Oracle Sans Tab Regular"/>
              </a:rPr>
              <a:t>pcacn008</a:t>
            </a:r>
          </a:p>
        </p:txBody>
      </p:sp>
      <p:sp>
        <p:nvSpPr>
          <p:cNvPr id="10" name="object 10"/>
          <p:cNvSpPr txBox="1"/>
          <p:nvPr/>
        </p:nvSpPr>
        <p:spPr>
          <a:xfrm>
            <a:off x="8358251" y="3947140"/>
            <a:ext cx="1059648"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FCFBFA"/>
                </a:solidFill>
                <a:latin typeface="VRRWNG+Oracle Sans Tab Regular"/>
                <a:cs typeface="VRRWNG+Oracle Sans Tab Regular"/>
              </a:rPr>
              <a:t>pcacn009</a:t>
            </a:r>
          </a:p>
        </p:txBody>
      </p:sp>
      <p:sp>
        <p:nvSpPr>
          <p:cNvPr id="11" name="object 11"/>
          <p:cNvSpPr txBox="1"/>
          <p:nvPr/>
        </p:nvSpPr>
        <p:spPr>
          <a:xfrm>
            <a:off x="2802382" y="4465881"/>
            <a:ext cx="1889240"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spc="-30" dirty="0">
                <a:solidFill>
                  <a:srgbClr val="312D2A"/>
                </a:solidFill>
                <a:latin typeface="VRRWNG+Oracle Sans Tab Regular"/>
                <a:cs typeface="VRRWNG+Oracle Sans Tab Regular"/>
              </a:rPr>
              <a:t>FAULT-DOMAIN-1</a:t>
            </a:r>
          </a:p>
        </p:txBody>
      </p:sp>
      <p:sp>
        <p:nvSpPr>
          <p:cNvPr id="12" name="object 12"/>
          <p:cNvSpPr txBox="1"/>
          <p:nvPr/>
        </p:nvSpPr>
        <p:spPr>
          <a:xfrm>
            <a:off x="5386070" y="4465881"/>
            <a:ext cx="1889240"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spc="-30" dirty="0">
                <a:solidFill>
                  <a:srgbClr val="FCFBFA"/>
                </a:solidFill>
                <a:latin typeface="VRRWNG+Oracle Sans Tab Regular"/>
                <a:cs typeface="VRRWNG+Oracle Sans Tab Regular"/>
              </a:rPr>
              <a:t>FAULT-DOMAIN-2</a:t>
            </a:r>
          </a:p>
        </p:txBody>
      </p:sp>
      <p:sp>
        <p:nvSpPr>
          <p:cNvPr id="13" name="object 13"/>
          <p:cNvSpPr txBox="1"/>
          <p:nvPr/>
        </p:nvSpPr>
        <p:spPr>
          <a:xfrm>
            <a:off x="7969885" y="4465881"/>
            <a:ext cx="1889240"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spc="-30" dirty="0">
                <a:solidFill>
                  <a:srgbClr val="FCFBFA"/>
                </a:solidFill>
                <a:latin typeface="VRRWNG+Oracle Sans Tab Regular"/>
                <a:cs typeface="VRRWNG+Oracle Sans Tab Regular"/>
              </a:rPr>
              <a:t>FAULT-DOMAIN-3</a:t>
            </a:r>
          </a:p>
        </p:txBody>
      </p:sp>
      <p:sp>
        <p:nvSpPr>
          <p:cNvPr id="14" name="object 14"/>
          <p:cNvSpPr txBox="1"/>
          <p:nvPr/>
        </p:nvSpPr>
        <p:spPr>
          <a:xfrm>
            <a:off x="5981700" y="5038975"/>
            <a:ext cx="604487" cy="339796"/>
          </a:xfrm>
          <a:prstGeom prst="rect">
            <a:avLst/>
          </a:prstGeom>
        </p:spPr>
        <p:txBody>
          <a:bodyPr vert="horz" wrap="square" lIns="0" tIns="0" rIns="0" bIns="0" rtlCol="0">
            <a:spAutoFit/>
          </a:bodyPr>
          <a:lstStyle/>
          <a:p>
            <a:pPr marL="0" marR="0">
              <a:lnSpc>
                <a:spcPts val="2375"/>
              </a:lnSpc>
              <a:spcBef>
                <a:spcPts val="0"/>
              </a:spcBef>
              <a:spcAft>
                <a:spcPts val="0"/>
              </a:spcAft>
            </a:pPr>
            <a:r>
              <a:rPr sz="1800" dirty="0">
                <a:solidFill>
                  <a:srgbClr val="312D2A"/>
                </a:solidFill>
                <a:latin typeface="VRRWNG+Oracle Sans Tab Regular"/>
                <a:cs typeface="VRRWNG+Oracle Sans Tab Regular"/>
              </a:rPr>
              <a:t>AD1</a:t>
            </a:r>
          </a:p>
        </p:txBody>
      </p:sp>
      <p:sp>
        <p:nvSpPr>
          <p:cNvPr id="15" name="object 15"/>
          <p:cNvSpPr txBox="1"/>
          <p:nvPr/>
        </p:nvSpPr>
        <p:spPr>
          <a:xfrm>
            <a:off x="5728462" y="5808573"/>
            <a:ext cx="111777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mypca01</a:t>
            </a:r>
          </a:p>
        </p:txBody>
      </p:sp>
      <p:sp>
        <p:nvSpPr>
          <p:cNvPr id="16" name="object 16"/>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2023Oracle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and/or its affiliates </a:t>
            </a:r>
          </a:p>
        </p:txBody>
      </p:sp>
      <p:sp>
        <p:nvSpPr>
          <p:cNvPr id="5" name="Slide Number Placeholder 4"/>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12" name="Title 13"/>
          <p:cNvSpPr>
            <a:spLocks noGrp="1"/>
          </p:cNvSpPr>
          <p:nvPr>
            <p:ph type="title"/>
          </p:nvPr>
        </p:nvSpPr>
        <p:spPr>
          <a:xfrm>
            <a:off x="623392" y="682464"/>
            <a:ext cx="10719055" cy="613306"/>
          </a:xfrm>
        </p:spPr>
        <p:txBody>
          <a:bodyPr>
            <a:normAutofit/>
          </a:bodyPr>
          <a:lstStyle/>
          <a:p>
            <a:r>
              <a:rPr lang="en-US" sz="2800" dirty="0" smtClean="0">
                <a:solidFill>
                  <a:schemeClr val="tx1"/>
                </a:solidFill>
              </a:rPr>
              <a:t>                     </a:t>
            </a:r>
            <a:r>
              <a:rPr lang="en-US" sz="2000" dirty="0" smtClean="0">
                <a:solidFill>
                  <a:schemeClr val="tx1"/>
                </a:solidFill>
              </a:rPr>
              <a:t>SQL&gt; select * from person where name = ‘</a:t>
            </a:r>
            <a:r>
              <a:rPr lang="en-US" sz="2000" dirty="0" smtClean="0"/>
              <a:t>Alexandre Fagundes</a:t>
            </a:r>
            <a:r>
              <a:rPr lang="en-US" sz="2000" dirty="0" smtClean="0">
                <a:solidFill>
                  <a:schemeClr val="tx1"/>
                </a:solidFill>
              </a:rPr>
              <a:t>’</a:t>
            </a:r>
            <a:endParaRPr lang="en-US" sz="2000" dirty="0">
              <a:solidFill>
                <a:schemeClr val="tx1"/>
              </a:solidFill>
            </a:endParaRPr>
          </a:p>
        </p:txBody>
      </p:sp>
      <p:pic>
        <p:nvPicPr>
          <p:cNvPr id="9" name="Picture 8"/>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a14:imgEffect>
                  </a14:imgLayer>
                </a14:imgProps>
              </a:ext>
            </a:extLst>
          </a:blip>
          <a:srcRect l="1762" t="-2742" r="-1762" b="2742"/>
          <a:stretch/>
        </p:blipFill>
        <p:spPr>
          <a:xfrm>
            <a:off x="406486" y="2022078"/>
            <a:ext cx="4604619" cy="369756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0" name="Table 9"/>
          <p:cNvGraphicFramePr>
            <a:graphicFrameLocks noGrp="1"/>
          </p:cNvGraphicFramePr>
          <p:nvPr>
            <p:extLst/>
          </p:nvPr>
        </p:nvGraphicFramePr>
        <p:xfrm>
          <a:off x="1268211" y="1800300"/>
          <a:ext cx="9736570" cy="5258958"/>
        </p:xfrm>
        <a:graphic>
          <a:graphicData uri="http://schemas.openxmlformats.org/drawingml/2006/table">
            <a:tbl>
              <a:tblPr>
                <a:tableStyleId>{2D5ABB26-0587-4C30-8999-92F81FD0307C}</a:tableStyleId>
              </a:tblPr>
              <a:tblGrid>
                <a:gridCol w="4253503">
                  <a:extLst>
                    <a:ext uri="{9D8B030D-6E8A-4147-A177-3AD203B41FA5}">
                      <a16:colId xmlns:a16="http://schemas.microsoft.com/office/drawing/2014/main" val="1986097656"/>
                    </a:ext>
                  </a:extLst>
                </a:gridCol>
                <a:gridCol w="5483067">
                  <a:extLst>
                    <a:ext uri="{9D8B030D-6E8A-4147-A177-3AD203B41FA5}">
                      <a16:colId xmlns:a16="http://schemas.microsoft.com/office/drawing/2014/main" val="3148898209"/>
                    </a:ext>
                  </a:extLst>
                </a:gridCol>
              </a:tblGrid>
              <a:tr h="674095">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r>
                        <a:rPr lang="en-US" sz="1600" dirty="0" smtClean="0">
                          <a:solidFill>
                            <a:schemeClr val="tx1"/>
                          </a:solidFill>
                          <a:sym typeface="Wingdings" panose="05000000000000000000" pitchFamily="2" charset="2"/>
                        </a:rPr>
                        <a:t>Father, Son, Husband,</a:t>
                      </a:r>
                      <a:r>
                        <a:rPr lang="en-US" sz="1600" baseline="0" dirty="0" smtClean="0">
                          <a:solidFill>
                            <a:schemeClr val="tx1"/>
                          </a:solidFill>
                          <a:sym typeface="Wingdings" panose="05000000000000000000" pitchFamily="2" charset="2"/>
                        </a:rPr>
                        <a:t> Cloud Architect</a:t>
                      </a:r>
                      <a:endParaRPr lang="pt-BR" sz="1600" b="0" dirty="0">
                        <a:solidFill>
                          <a:schemeClr val="tx1"/>
                        </a:solidFill>
                      </a:endParaRPr>
                    </a:p>
                  </a:txBody>
                  <a:tcPr anchor="ctr"/>
                </a:tc>
                <a:extLst>
                  <a:ext uri="{0D108BD9-81ED-4DB2-BD59-A6C34878D82A}">
                    <a16:rowId xmlns:a16="http://schemas.microsoft.com/office/drawing/2014/main" val="2214188341"/>
                  </a:ext>
                </a:extLst>
              </a:tr>
              <a:tr h="1144126">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pPr algn="l" eaLnBrk="1" fontAlgn="auto" hangingPunct="1">
                        <a:lnSpc>
                          <a:spcPct val="90000"/>
                        </a:lnSpc>
                        <a:spcBef>
                          <a:spcPts val="0"/>
                        </a:spcBef>
                        <a:spcAft>
                          <a:spcPts val="0"/>
                        </a:spcAft>
                        <a:defRPr/>
                      </a:pPr>
                      <a:r>
                        <a:rPr kumimoji="0" lang="en-US" sz="1600" b="1" u="none" strike="noStrike" kern="1200" cap="none" spc="0" normalizeH="0" baseline="0" noProof="0" dirty="0" smtClean="0">
                          <a:ln>
                            <a:noFill/>
                          </a:ln>
                          <a:solidFill>
                            <a:schemeClr val="tx1"/>
                          </a:solidFill>
                          <a:effectLst/>
                          <a:uLnTx/>
                          <a:uFillTx/>
                        </a:rPr>
                        <a:t>Bachelor of Information Systems </a:t>
                      </a:r>
                    </a:p>
                    <a:p>
                      <a:pPr algn="l" eaLnBrk="1" fontAlgn="auto" hangingPunct="1">
                        <a:lnSpc>
                          <a:spcPct val="90000"/>
                        </a:lnSpc>
                        <a:spcBef>
                          <a:spcPts val="0"/>
                        </a:spcBef>
                        <a:spcAft>
                          <a:spcPts val="0"/>
                        </a:spcAft>
                        <a:defRPr/>
                      </a:pPr>
                      <a:endParaRPr kumimoji="0" lang="en-US" sz="1600" b="1" u="none" strike="noStrike" kern="1200" cap="none" spc="0" normalizeH="0" baseline="0" noProof="0" dirty="0" smtClean="0">
                        <a:ln>
                          <a:noFill/>
                        </a:ln>
                        <a:solidFill>
                          <a:schemeClr val="tx1"/>
                        </a:solidFill>
                        <a:effectLst/>
                        <a:uLnTx/>
                        <a:uFillTx/>
                      </a:endParaRPr>
                    </a:p>
                    <a:p>
                      <a:pPr algn="l" eaLnBrk="1" fontAlgn="auto" hangingPunct="1">
                        <a:lnSpc>
                          <a:spcPct val="90000"/>
                        </a:lnSpc>
                        <a:spcBef>
                          <a:spcPts val="0"/>
                        </a:spcBef>
                        <a:spcAft>
                          <a:spcPts val="0"/>
                        </a:spcAft>
                        <a:defRPr/>
                      </a:pPr>
                      <a:r>
                        <a:rPr lang="en-US" sz="1600" dirty="0" smtClean="0">
                          <a:solidFill>
                            <a:schemeClr val="tx1"/>
                          </a:solidFill>
                        </a:rPr>
                        <a:t>Oracle Applications &amp; Databases Administrator</a:t>
                      </a:r>
                      <a:endParaRPr kumimoji="0" lang="en-US" sz="1600" u="none" strike="noStrike" kern="1200" cap="none" spc="0" normalizeH="0" baseline="0" noProof="0" dirty="0" smtClean="0">
                        <a:ln>
                          <a:noFill/>
                        </a:ln>
                        <a:solidFill>
                          <a:schemeClr val="tx1"/>
                        </a:solidFill>
                        <a:effectLst/>
                        <a:uLnTx/>
                        <a:uFillTx/>
                      </a:endParaRP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Certified Cloud Architect</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Autonomous Database Cloud Certified Professional</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Oracle Cloud Operations  Certified Professional</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Oracle Cloud Security Certified Professional</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Oracle Database Migration/Integration Certified Professional</a:t>
                      </a:r>
                      <a:endParaRPr kumimoji="0" lang="en-US" sz="1600" u="none" strike="noStrike" kern="1200" cap="none" spc="0" normalizeH="0" noProof="0" dirty="0" smtClean="0">
                        <a:ln>
                          <a:noFill/>
                        </a:ln>
                        <a:solidFill>
                          <a:schemeClr val="tx1"/>
                        </a:solidFill>
                        <a:effectLst/>
                        <a:uLnTx/>
                        <a:uFillTx/>
                      </a:endParaRPr>
                    </a:p>
                  </a:txBody>
                  <a:tcPr anchor="ctr"/>
                </a:tc>
                <a:extLst>
                  <a:ext uri="{0D108BD9-81ED-4DB2-BD59-A6C34878D82A}">
                    <a16:rowId xmlns:a16="http://schemas.microsoft.com/office/drawing/2014/main" val="3624033993"/>
                  </a:ext>
                </a:extLst>
              </a:tr>
              <a:tr h="1279605">
                <a:tc>
                  <a:txBody>
                    <a:bodyPr/>
                    <a:lstStyle/>
                    <a:p>
                      <a:pPr algn="r"/>
                      <a:endParaRPr lang="pt-BR" sz="18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Last book: “</a:t>
                      </a:r>
                      <a:r>
                        <a:rPr lang="en-US" sz="1800" b="1" i="0" kern="1200" dirty="0" smtClean="0">
                          <a:solidFill>
                            <a:schemeClr val="tx1"/>
                          </a:solidFill>
                          <a:effectLst/>
                          <a:latin typeface="+mn-lt"/>
                          <a:ea typeface="+mn-ea"/>
                          <a:cs typeface="+mn-cs"/>
                        </a:rPr>
                        <a:t>Database Reliability Engineering: Designing and Operating Resilient Database Systems</a:t>
                      </a:r>
                      <a:r>
                        <a:rPr lang="pt-BR" baseline="0" dirty="0" smtClean="0">
                          <a:solidFill>
                            <a:schemeClr val="tx1"/>
                          </a:solidFill>
                        </a:rPr>
                        <a:t>” Charity Majors</a:t>
                      </a:r>
                      <a:endParaRPr lang="pt-BR" dirty="0">
                        <a:solidFill>
                          <a:schemeClr val="tx1"/>
                        </a:solidFill>
                      </a:endParaRPr>
                    </a:p>
                  </a:txBody>
                  <a:tcPr anchor="ctr"/>
                </a:tc>
                <a:extLst>
                  <a:ext uri="{0D108BD9-81ED-4DB2-BD59-A6C34878D82A}">
                    <a16:rowId xmlns:a16="http://schemas.microsoft.com/office/drawing/2014/main" val="2247469816"/>
                  </a:ext>
                </a:extLst>
              </a:tr>
              <a:tr h="674095">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Oracle E-Business Suite &amp; Database Consultancy Services since 2002</a:t>
                      </a:r>
                      <a:endParaRPr kumimoji="0" lang="en-US" sz="1600" b="0" i="0" u="none" strike="noStrike" kern="1200" cap="none" spc="0" normalizeH="0" baseline="0" noProof="0" dirty="0" smtClean="0">
                        <a:ln>
                          <a:noFill/>
                        </a:ln>
                        <a:solidFill>
                          <a:schemeClr val="tx1"/>
                        </a:solidFill>
                        <a:effectLst/>
                        <a:uLnTx/>
                        <a:uFillTx/>
                        <a:latin typeface="Broadway" panose="04040905080B02020502" pitchFamily="82" charset="0"/>
                        <a:ea typeface="+mn-ea"/>
                        <a:cs typeface="+mn-cs"/>
                      </a:endParaRPr>
                    </a:p>
                  </a:txBody>
                  <a:tcPr anchor="ctr"/>
                </a:tc>
                <a:extLst>
                  <a:ext uri="{0D108BD9-81ED-4DB2-BD59-A6C34878D82A}">
                    <a16:rowId xmlns:a16="http://schemas.microsoft.com/office/drawing/2014/main" val="3095226440"/>
                  </a:ext>
                </a:extLst>
              </a:tr>
              <a:tr h="784075">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endParaRPr lang="pt-BR" sz="1600" dirty="0">
                        <a:solidFill>
                          <a:schemeClr val="tx1"/>
                        </a:solidFill>
                      </a:endParaRPr>
                    </a:p>
                  </a:txBody>
                  <a:tcPr anchor="ctr"/>
                </a:tc>
                <a:extLst>
                  <a:ext uri="{0D108BD9-81ED-4DB2-BD59-A6C34878D82A}">
                    <a16:rowId xmlns:a16="http://schemas.microsoft.com/office/drawing/2014/main" val="2178757427"/>
                  </a:ext>
                </a:extLst>
              </a:tr>
            </a:tbl>
          </a:graphicData>
        </a:graphic>
      </p:graphicFrame>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168" y="323227"/>
            <a:ext cx="1168085" cy="1168085"/>
          </a:xfrm>
          <a:prstGeom prst="rect">
            <a:avLst/>
          </a:prstGeom>
        </p:spPr>
      </p:pic>
    </p:spTree>
    <p:extLst>
      <p:ext uri="{BB962C8B-B14F-4D97-AF65-F5344CB8AC3E}">
        <p14:creationId xmlns:p14="http://schemas.microsoft.com/office/powerpoint/2010/main" val="352334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527867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Infrastructure Services</a:t>
            </a:r>
          </a:p>
        </p:txBody>
      </p:sp>
      <p:sp>
        <p:nvSpPr>
          <p:cNvPr id="4" name="object 4"/>
          <p:cNvSpPr txBox="1"/>
          <p:nvPr/>
        </p:nvSpPr>
        <p:spPr>
          <a:xfrm>
            <a:off x="776934" y="4113580"/>
            <a:ext cx="3950913" cy="307777"/>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AE562C"/>
                </a:solidFill>
                <a:latin typeface="VRRWNG+Oracle Sans Tab Regular"/>
                <a:cs typeface="VRRWNG+Oracle Sans Tab Regular"/>
              </a:rPr>
              <a:t>Containers</a:t>
            </a:r>
            <a:r>
              <a:rPr sz="1800" spc="12" dirty="0">
                <a:solidFill>
                  <a:srgbClr val="AE562C"/>
                </a:solidFill>
                <a:latin typeface="VRRWNG+Oracle Sans Tab Regular"/>
                <a:cs typeface="VRRWNG+Oracle Sans Tab Regular"/>
              </a:rPr>
              <a:t> </a:t>
            </a:r>
            <a:r>
              <a:rPr lang="pt-BR" sz="1800" dirty="0" smtClean="0">
                <a:solidFill>
                  <a:srgbClr val="AE562C"/>
                </a:solidFill>
                <a:latin typeface="VRRWNG+Oracle Sans Tab Regular"/>
                <a:cs typeface="VRRWNG+Oracle Sans Tab Regular"/>
              </a:rPr>
              <a:t>–</a:t>
            </a:r>
            <a:r>
              <a:rPr sz="1800" dirty="0" smtClean="0">
                <a:solidFill>
                  <a:srgbClr val="AE562C"/>
                </a:solidFill>
                <a:latin typeface="VRRWNG+Oracle Sans Tab Regular"/>
                <a:cs typeface="VRRWNG+Oracle Sans Tab Regular"/>
              </a:rPr>
              <a:t> </a:t>
            </a:r>
            <a:r>
              <a:rPr lang="pt-BR" sz="1800" spc="-15" dirty="0" smtClean="0">
                <a:solidFill>
                  <a:srgbClr val="AE562C"/>
                </a:solidFill>
                <a:latin typeface="VRRWNG+Oracle Sans Tab Regular"/>
                <a:cs typeface="VRRWNG+Oracle Sans Tab Regular"/>
              </a:rPr>
              <a:t>Cloud Native</a:t>
            </a:r>
            <a:endParaRPr sz="1800" spc="-15" dirty="0">
              <a:solidFill>
                <a:srgbClr val="AE562C"/>
              </a:solidFill>
              <a:latin typeface="VRRWNG+Oracle Sans Tab Regular"/>
              <a:cs typeface="VRRWNG+Oracle Sans Tab Regular"/>
            </a:endParaRP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0476" y="305745"/>
            <a:ext cx="7557842"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Cloud </a:t>
            </a:r>
            <a:r>
              <a:rPr sz="2800" b="1" spc="-14" dirty="0">
                <a:solidFill>
                  <a:srgbClr val="312D2A"/>
                </a:solidFill>
                <a:latin typeface="FBQLWK+Oracle Sans Tab Bold"/>
                <a:cs typeface="FBQLWK+Oracle Sans Tab Bold"/>
              </a:rPr>
              <a:t>Native</a:t>
            </a:r>
            <a:r>
              <a:rPr sz="2800" b="1" spc="19"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Environment</a:t>
            </a:r>
            <a:r>
              <a:rPr sz="2800" b="1" spc="23" dirty="0">
                <a:solidFill>
                  <a:srgbClr val="312D2A"/>
                </a:solidFill>
                <a:latin typeface="FBQLWK+Oracle Sans Tab Bold"/>
                <a:cs typeface="FBQLWK+Oracle Sans Tab Bold"/>
              </a:rPr>
              <a:t> </a:t>
            </a:r>
            <a:r>
              <a:rPr sz="2800" b="1" spc="-34" dirty="0">
                <a:solidFill>
                  <a:srgbClr val="312D2A"/>
                </a:solidFill>
                <a:latin typeface="FBQLWK+Oracle Sans Tab Bold"/>
                <a:cs typeface="FBQLWK+Oracle Sans Tab Bold"/>
              </a:rPr>
              <a:t>for</a:t>
            </a:r>
            <a:r>
              <a:rPr sz="2800" b="1" spc="46"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Private Cloud</a:t>
            </a:r>
          </a:p>
        </p:txBody>
      </p:sp>
      <p:sp>
        <p:nvSpPr>
          <p:cNvPr id="4" name="object 4"/>
          <p:cNvSpPr txBox="1"/>
          <p:nvPr/>
        </p:nvSpPr>
        <p:spPr>
          <a:xfrm>
            <a:off x="743407" y="1559007"/>
            <a:ext cx="3749690" cy="405679"/>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ERTLPM+Arial"/>
                <a:cs typeface="ERTLPM+Arial"/>
              </a:rPr>
              <a:t>•</a:t>
            </a:r>
            <a:r>
              <a:rPr sz="2200" spc="1230" dirty="0">
                <a:solidFill>
                  <a:srgbClr val="312D2A"/>
                </a:solidFill>
                <a:latin typeface="DejaVu Sans"/>
                <a:cs typeface="DejaVu Sans"/>
              </a:rPr>
              <a:t> </a:t>
            </a:r>
            <a:r>
              <a:rPr sz="2200" spc="-13" dirty="0">
                <a:solidFill>
                  <a:srgbClr val="312D2A"/>
                </a:solidFill>
                <a:latin typeface="VRRWNG+Oracle Sans Tab Regular"/>
                <a:cs typeface="VRRWNG+Oracle Sans Tab Regular"/>
              </a:rPr>
              <a:t>Oracle</a:t>
            </a:r>
            <a:r>
              <a:rPr sz="2200" spc="28"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Linux</a:t>
            </a:r>
            <a:r>
              <a:rPr sz="2200" spc="19"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Cloud Native</a:t>
            </a:r>
          </a:p>
        </p:txBody>
      </p:sp>
      <p:sp>
        <p:nvSpPr>
          <p:cNvPr id="5" name="object 5"/>
          <p:cNvSpPr txBox="1"/>
          <p:nvPr/>
        </p:nvSpPr>
        <p:spPr>
          <a:xfrm>
            <a:off x="743407" y="1877523"/>
            <a:ext cx="4274507" cy="800489"/>
          </a:xfrm>
          <a:prstGeom prst="rect">
            <a:avLst/>
          </a:prstGeom>
        </p:spPr>
        <p:txBody>
          <a:bodyPr vert="horz" wrap="square" lIns="0" tIns="0" rIns="0" bIns="0" rtlCol="0">
            <a:spAutoFit/>
          </a:bodyPr>
          <a:lstStyle/>
          <a:p>
            <a:pPr marL="342900" marR="0">
              <a:lnSpc>
                <a:spcPts val="2894"/>
              </a:lnSpc>
              <a:spcBef>
                <a:spcPts val="0"/>
              </a:spcBef>
              <a:spcAft>
                <a:spcPts val="0"/>
              </a:spcAft>
            </a:pPr>
            <a:r>
              <a:rPr sz="2200" dirty="0">
                <a:solidFill>
                  <a:srgbClr val="312D2A"/>
                </a:solidFill>
                <a:latin typeface="VRRWNG+Oracle Sans Tab Regular"/>
                <a:cs typeface="VRRWNG+Oracle Sans Tab Regular"/>
              </a:rPr>
              <a:t>Environment</a:t>
            </a:r>
            <a:r>
              <a:rPr sz="2200" spc="3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included</a:t>
            </a:r>
          </a:p>
          <a:p>
            <a:pPr marL="0" marR="0">
              <a:lnSpc>
                <a:spcPts val="2897"/>
              </a:lnSpc>
              <a:spcBef>
                <a:spcPts val="211"/>
              </a:spcBef>
              <a:spcAft>
                <a:spcPts val="0"/>
              </a:spcAft>
            </a:pPr>
            <a:r>
              <a:rPr sz="2200" dirty="0">
                <a:solidFill>
                  <a:srgbClr val="312D2A"/>
                </a:solidFill>
                <a:latin typeface="ERTLPM+Arial"/>
                <a:cs typeface="ERTLPM+Arial"/>
              </a:rPr>
              <a:t>•</a:t>
            </a:r>
            <a:r>
              <a:rPr sz="2200" spc="1230" dirty="0">
                <a:solidFill>
                  <a:srgbClr val="312D2A"/>
                </a:solidFill>
                <a:latin typeface="DejaVu Sans"/>
                <a:cs typeface="DejaVu Sans"/>
              </a:rPr>
              <a:t> </a:t>
            </a:r>
            <a:r>
              <a:rPr sz="2200" dirty="0">
                <a:solidFill>
                  <a:srgbClr val="312D2A"/>
                </a:solidFill>
                <a:latin typeface="VRRWNG+Oracle Sans Tab Regular"/>
                <a:cs typeface="VRRWNG+Oracle Sans Tab Regular"/>
              </a:rPr>
              <a:t>An open, </a:t>
            </a:r>
            <a:r>
              <a:rPr sz="2200" spc="-10" dirty="0">
                <a:solidFill>
                  <a:srgbClr val="312D2A"/>
                </a:solidFill>
                <a:latin typeface="VRRWNG+Oracle Sans Tab Regular"/>
                <a:cs typeface="VRRWNG+Oracle Sans Tab Regular"/>
              </a:rPr>
              <a:t>integrated</a:t>
            </a:r>
            <a:r>
              <a:rPr sz="2200" spc="19"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operating</a:t>
            </a:r>
          </a:p>
        </p:txBody>
      </p:sp>
      <p:sp>
        <p:nvSpPr>
          <p:cNvPr id="6" name="object 6"/>
          <p:cNvSpPr txBox="1"/>
          <p:nvPr/>
        </p:nvSpPr>
        <p:spPr>
          <a:xfrm>
            <a:off x="10651490" y="2104593"/>
            <a:ext cx="1085392" cy="403555"/>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Cloud Native</a:t>
            </a:r>
          </a:p>
          <a:p>
            <a:pPr marL="38100" marR="0">
              <a:lnSpc>
                <a:spcPts val="1296"/>
              </a:lnSpc>
              <a:spcBef>
                <a:spcPts val="0"/>
              </a:spcBef>
              <a:spcAft>
                <a:spcPts val="0"/>
              </a:spcAft>
            </a:pPr>
            <a:r>
              <a:rPr sz="1200" b="1" dirty="0">
                <a:solidFill>
                  <a:srgbClr val="312D2A"/>
                </a:solidFill>
                <a:latin typeface="FBQLWK+Oracle Sans Tab Bold"/>
                <a:cs typeface="FBQLWK+Oracle Sans Tab Bold"/>
              </a:rPr>
              <a:t>Networking</a:t>
            </a:r>
          </a:p>
        </p:txBody>
      </p:sp>
      <p:sp>
        <p:nvSpPr>
          <p:cNvPr id="7" name="object 7"/>
          <p:cNvSpPr txBox="1"/>
          <p:nvPr/>
        </p:nvSpPr>
        <p:spPr>
          <a:xfrm>
            <a:off x="5572379" y="2563698"/>
            <a:ext cx="1307439"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Orchestration &amp;</a:t>
            </a:r>
          </a:p>
        </p:txBody>
      </p:sp>
      <p:sp>
        <p:nvSpPr>
          <p:cNvPr id="8" name="object 8"/>
          <p:cNvSpPr txBox="1"/>
          <p:nvPr/>
        </p:nvSpPr>
        <p:spPr>
          <a:xfrm>
            <a:off x="1086307" y="2591136"/>
            <a:ext cx="4256016" cy="1042711"/>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VRRWNG+Oracle Sans Tab Regular"/>
                <a:cs typeface="VRRWNG+Oracle Sans Tab Regular"/>
              </a:rPr>
              <a:t>environment</a:t>
            </a:r>
            <a:r>
              <a:rPr sz="2200" spc="31"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that is popular with</a:t>
            </a:r>
          </a:p>
          <a:p>
            <a:pPr marL="0" marR="0">
              <a:lnSpc>
                <a:spcPts val="2507"/>
              </a:lnSpc>
              <a:spcBef>
                <a:spcPts val="0"/>
              </a:spcBef>
              <a:spcAft>
                <a:spcPts val="0"/>
              </a:spcAft>
            </a:pPr>
            <a:r>
              <a:rPr sz="2200" dirty="0">
                <a:solidFill>
                  <a:srgbClr val="312D2A"/>
                </a:solidFill>
                <a:latin typeface="VRRWNG+Oracle Sans Tab Regular"/>
                <a:cs typeface="VRRWNG+Oracle Sans Tab Regular"/>
              </a:rPr>
              <a:t>developers</a:t>
            </a:r>
            <a:r>
              <a:rPr sz="2200" spc="12"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and</a:t>
            </a:r>
            <a:r>
              <a:rPr sz="2200" spc="26"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easy</a:t>
            </a:r>
            <a:r>
              <a:rPr sz="2200" spc="22" dirty="0">
                <a:solidFill>
                  <a:srgbClr val="312D2A"/>
                </a:solidFill>
                <a:latin typeface="VRRWNG+Oracle Sans Tab Regular"/>
                <a:cs typeface="VRRWNG+Oracle Sans Tab Regular"/>
              </a:rPr>
              <a:t> </a:t>
            </a:r>
            <a:r>
              <a:rPr sz="2200" spc="-32" dirty="0">
                <a:solidFill>
                  <a:srgbClr val="312D2A"/>
                </a:solidFill>
                <a:latin typeface="VRRWNG+Oracle Sans Tab Regular"/>
                <a:cs typeface="VRRWNG+Oracle Sans Tab Regular"/>
              </a:rPr>
              <a:t>for</a:t>
            </a:r>
            <a:r>
              <a:rPr sz="2200" dirty="0">
                <a:solidFill>
                  <a:srgbClr val="312D2A"/>
                </a:solidFill>
                <a:latin typeface="VRRWNG+Oracle Sans Tab Regular"/>
                <a:cs typeface="VRRWNG+Oracle Sans Tab Regular"/>
              </a:rPr>
              <a:t> IT</a:t>
            </a:r>
          </a:p>
          <a:p>
            <a:pPr marL="0" marR="0">
              <a:lnSpc>
                <a:spcPts val="2508"/>
              </a:lnSpc>
              <a:spcBef>
                <a:spcPts val="0"/>
              </a:spcBef>
              <a:spcAft>
                <a:spcPts val="0"/>
              </a:spcAft>
            </a:pPr>
            <a:r>
              <a:rPr sz="2200" dirty="0">
                <a:solidFill>
                  <a:srgbClr val="312D2A"/>
                </a:solidFill>
                <a:latin typeface="VRRWNG+Oracle Sans Tab Regular"/>
                <a:cs typeface="VRRWNG+Oracle Sans Tab Regular"/>
              </a:rPr>
              <a:t>operations</a:t>
            </a:r>
            <a:r>
              <a:rPr sz="2200" spc="20" dirty="0">
                <a:solidFill>
                  <a:srgbClr val="312D2A"/>
                </a:solidFill>
                <a:latin typeface="VRRWNG+Oracle Sans Tab Regular"/>
                <a:cs typeface="VRRWNG+Oracle Sans Tab Regular"/>
              </a:rPr>
              <a:t> </a:t>
            </a:r>
            <a:r>
              <a:rPr sz="2200" spc="-23" dirty="0">
                <a:solidFill>
                  <a:srgbClr val="312D2A"/>
                </a:solidFill>
                <a:latin typeface="VRRWNG+Oracle Sans Tab Regular"/>
                <a:cs typeface="VRRWNG+Oracle Sans Tab Regular"/>
              </a:rPr>
              <a:t>to</a:t>
            </a:r>
            <a:r>
              <a:rPr sz="2200" spc="20"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deliver:</a:t>
            </a:r>
          </a:p>
        </p:txBody>
      </p:sp>
      <p:sp>
        <p:nvSpPr>
          <p:cNvPr id="9" name="object 9"/>
          <p:cNvSpPr txBox="1"/>
          <p:nvPr/>
        </p:nvSpPr>
        <p:spPr>
          <a:xfrm>
            <a:off x="5756783" y="2728290"/>
            <a:ext cx="1121663"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Management</a:t>
            </a:r>
          </a:p>
        </p:txBody>
      </p:sp>
      <p:sp>
        <p:nvSpPr>
          <p:cNvPr id="10" name="object 10"/>
          <p:cNvSpPr txBox="1"/>
          <p:nvPr/>
        </p:nvSpPr>
        <p:spPr>
          <a:xfrm>
            <a:off x="6109970" y="3498491"/>
            <a:ext cx="774366" cy="239364"/>
          </a:xfrm>
          <a:prstGeom prst="rect">
            <a:avLst/>
          </a:prstGeom>
        </p:spPr>
        <p:txBody>
          <a:bodyPr vert="horz" wrap="square" lIns="0" tIns="0" rIns="0" bIns="0" rtlCol="0">
            <a:spAutoFit/>
          </a:bodyPr>
          <a:lstStyle/>
          <a:p>
            <a:pPr marL="0" marR="0">
              <a:lnSpc>
                <a:spcPts val="1584"/>
              </a:lnSpc>
              <a:spcBef>
                <a:spcPts val="0"/>
              </a:spcBef>
              <a:spcAft>
                <a:spcPts val="0"/>
              </a:spcAft>
            </a:pPr>
            <a:r>
              <a:rPr sz="1200" b="1" dirty="0">
                <a:solidFill>
                  <a:srgbClr val="312D2A"/>
                </a:solidFill>
                <a:latin typeface="FBQLWK+Oracle Sans Tab Bold"/>
                <a:cs typeface="FBQLWK+Oracle Sans Tab Bold"/>
              </a:rPr>
              <a:t>Runtime</a:t>
            </a:r>
          </a:p>
        </p:txBody>
      </p:sp>
      <p:sp>
        <p:nvSpPr>
          <p:cNvPr id="11" name="object 11"/>
          <p:cNvSpPr txBox="1"/>
          <p:nvPr/>
        </p:nvSpPr>
        <p:spPr>
          <a:xfrm>
            <a:off x="1109167" y="3598792"/>
            <a:ext cx="3556893" cy="715010"/>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104" dirty="0">
                <a:solidFill>
                  <a:srgbClr val="312D2A"/>
                </a:solidFill>
                <a:latin typeface="DejaVu Sans"/>
                <a:cs typeface="DejaVu Sans"/>
              </a:rPr>
              <a:t> </a:t>
            </a:r>
            <a:r>
              <a:rPr sz="2000" dirty="0">
                <a:solidFill>
                  <a:srgbClr val="312D2A"/>
                </a:solidFill>
                <a:latin typeface="SGBVHM+Oracle Sans Tab Light"/>
                <a:cs typeface="SGBVHM+Oracle Sans Tab Light"/>
              </a:rPr>
              <a:t>Containers</a:t>
            </a:r>
            <a:r>
              <a:rPr sz="2000" spc="-17" dirty="0">
                <a:solidFill>
                  <a:srgbClr val="312D2A"/>
                </a:solidFill>
                <a:latin typeface="SGBVHM+Oracle Sans Tab Light"/>
                <a:cs typeface="SGBVHM+Oracle Sans Tab Light"/>
              </a:rPr>
              <a:t> </a:t>
            </a:r>
            <a:r>
              <a:rPr sz="2000" dirty="0">
                <a:solidFill>
                  <a:srgbClr val="312D2A"/>
                </a:solidFill>
                <a:latin typeface="SGBVHM+Oracle Sans Tab Light"/>
                <a:cs typeface="SGBVHM+Oracle Sans Tab Light"/>
              </a:rPr>
              <a:t>and orchestration</a:t>
            </a:r>
          </a:p>
          <a:p>
            <a:pPr marL="0" marR="0">
              <a:lnSpc>
                <a:spcPts val="2644"/>
              </a:lnSpc>
              <a:spcBef>
                <a:spcPts val="94"/>
              </a:spcBef>
              <a:spcAft>
                <a:spcPts val="0"/>
              </a:spcAft>
            </a:pPr>
            <a:r>
              <a:rPr sz="2000" dirty="0">
                <a:solidFill>
                  <a:srgbClr val="312D2A"/>
                </a:solidFill>
                <a:latin typeface="ERTLPM+Arial"/>
                <a:cs typeface="ERTLPM+Arial"/>
              </a:rPr>
              <a:t>•</a:t>
            </a:r>
            <a:r>
              <a:rPr sz="2000" spc="104" dirty="0">
                <a:solidFill>
                  <a:srgbClr val="312D2A"/>
                </a:solidFill>
                <a:latin typeface="DejaVu Sans"/>
                <a:cs typeface="DejaVu Sans"/>
              </a:rPr>
              <a:t> </a:t>
            </a:r>
            <a:r>
              <a:rPr sz="2000" dirty="0">
                <a:solidFill>
                  <a:srgbClr val="312D2A"/>
                </a:solidFill>
                <a:latin typeface="SGBVHM+Oracle Sans Tab Light"/>
                <a:cs typeface="SGBVHM+Oracle Sans Tab Light"/>
              </a:rPr>
              <a:t>Management</a:t>
            </a:r>
            <a:r>
              <a:rPr sz="2000" spc="-14" dirty="0">
                <a:solidFill>
                  <a:srgbClr val="312D2A"/>
                </a:solidFill>
                <a:latin typeface="SGBVHM+Oracle Sans Tab Light"/>
                <a:cs typeface="SGBVHM+Oracle Sans Tab Light"/>
              </a:rPr>
              <a:t> </a:t>
            </a:r>
            <a:r>
              <a:rPr sz="2000" spc="-11" dirty="0">
                <a:solidFill>
                  <a:srgbClr val="312D2A"/>
                </a:solidFill>
                <a:latin typeface="SGBVHM+Oracle Sans Tab Light"/>
                <a:cs typeface="SGBVHM+Oracle Sans Tab Light"/>
              </a:rPr>
              <a:t>tools</a:t>
            </a:r>
          </a:p>
        </p:txBody>
      </p:sp>
      <p:sp>
        <p:nvSpPr>
          <p:cNvPr id="12" name="object 12"/>
          <p:cNvSpPr txBox="1"/>
          <p:nvPr/>
        </p:nvSpPr>
        <p:spPr>
          <a:xfrm>
            <a:off x="6775068" y="4086174"/>
            <a:ext cx="2384450"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Automation and</a:t>
            </a:r>
            <a:r>
              <a:rPr sz="1200" b="1" spc="20" dirty="0">
                <a:solidFill>
                  <a:srgbClr val="312D2A"/>
                </a:solidFill>
                <a:latin typeface="FBQLWK+Oracle Sans Tab Bold"/>
                <a:cs typeface="FBQLWK+Oracle Sans Tab Bold"/>
              </a:rPr>
              <a:t> </a:t>
            </a:r>
            <a:r>
              <a:rPr sz="1200" b="1" dirty="0">
                <a:solidFill>
                  <a:srgbClr val="312D2A"/>
                </a:solidFill>
                <a:latin typeface="FBQLWK+Oracle Sans Tab Bold"/>
                <a:cs typeface="FBQLWK+Oracle Sans Tab Bold"/>
              </a:rPr>
              <a:t>Configuration</a:t>
            </a:r>
          </a:p>
        </p:txBody>
      </p:sp>
      <p:sp>
        <p:nvSpPr>
          <p:cNvPr id="13" name="object 13"/>
          <p:cNvSpPr txBox="1"/>
          <p:nvPr/>
        </p:nvSpPr>
        <p:spPr>
          <a:xfrm>
            <a:off x="9814306" y="4086174"/>
            <a:ext cx="1520648"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Container Registry</a:t>
            </a:r>
          </a:p>
        </p:txBody>
      </p:sp>
      <p:sp>
        <p:nvSpPr>
          <p:cNvPr id="14" name="object 14"/>
          <p:cNvSpPr txBox="1"/>
          <p:nvPr/>
        </p:nvSpPr>
        <p:spPr>
          <a:xfrm>
            <a:off x="1109167" y="4280275"/>
            <a:ext cx="2422550"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104" dirty="0">
                <a:solidFill>
                  <a:srgbClr val="312D2A"/>
                </a:solidFill>
                <a:latin typeface="DejaVu Sans"/>
                <a:cs typeface="DejaVu Sans"/>
              </a:rPr>
              <a:t> </a:t>
            </a:r>
            <a:r>
              <a:rPr sz="2000" dirty="0">
                <a:solidFill>
                  <a:srgbClr val="312D2A"/>
                </a:solidFill>
                <a:latin typeface="SGBVHM+Oracle Sans Tab Light"/>
                <a:cs typeface="SGBVHM+Oracle Sans Tab Light"/>
              </a:rPr>
              <a:t>Development</a:t>
            </a:r>
            <a:r>
              <a:rPr sz="2000" spc="-21" dirty="0">
                <a:solidFill>
                  <a:srgbClr val="312D2A"/>
                </a:solidFill>
                <a:latin typeface="SGBVHM+Oracle Sans Tab Light"/>
                <a:cs typeface="SGBVHM+Oracle Sans Tab Light"/>
              </a:rPr>
              <a:t> </a:t>
            </a:r>
            <a:r>
              <a:rPr sz="2000" spc="-11" dirty="0">
                <a:solidFill>
                  <a:srgbClr val="312D2A"/>
                </a:solidFill>
                <a:latin typeface="SGBVHM+Oracle Sans Tab Light"/>
                <a:cs typeface="SGBVHM+Oracle Sans Tab Light"/>
              </a:rPr>
              <a:t>tools</a:t>
            </a:r>
          </a:p>
        </p:txBody>
      </p:sp>
      <p:sp>
        <p:nvSpPr>
          <p:cNvPr id="15" name="object 15"/>
          <p:cNvSpPr txBox="1"/>
          <p:nvPr/>
        </p:nvSpPr>
        <p:spPr>
          <a:xfrm>
            <a:off x="5817108" y="4513783"/>
            <a:ext cx="1068933"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Provisioning</a:t>
            </a:r>
          </a:p>
        </p:txBody>
      </p:sp>
      <p:sp>
        <p:nvSpPr>
          <p:cNvPr id="16" name="object 16"/>
          <p:cNvSpPr txBox="1"/>
          <p:nvPr/>
        </p:nvSpPr>
        <p:spPr>
          <a:xfrm>
            <a:off x="743407" y="4644218"/>
            <a:ext cx="4865816" cy="1361557"/>
          </a:xfrm>
          <a:prstGeom prst="rect">
            <a:avLst/>
          </a:prstGeom>
        </p:spPr>
        <p:txBody>
          <a:bodyPr vert="horz" wrap="square" lIns="0" tIns="0" rIns="0" bIns="0" rtlCol="0">
            <a:spAutoFit/>
          </a:bodyPr>
          <a:lstStyle/>
          <a:p>
            <a:pPr marL="0" marR="0">
              <a:lnSpc>
                <a:spcPts val="2894"/>
              </a:lnSpc>
              <a:spcBef>
                <a:spcPts val="0"/>
              </a:spcBef>
              <a:spcAft>
                <a:spcPts val="0"/>
              </a:spcAft>
            </a:pPr>
            <a:r>
              <a:rPr sz="2200" dirty="0">
                <a:solidFill>
                  <a:srgbClr val="312D2A"/>
                </a:solidFill>
                <a:latin typeface="ERTLPM+Arial"/>
                <a:cs typeface="ERTLPM+Arial"/>
              </a:rPr>
              <a:t>•</a:t>
            </a:r>
            <a:r>
              <a:rPr sz="2200" spc="1230" dirty="0">
                <a:solidFill>
                  <a:srgbClr val="312D2A"/>
                </a:solidFill>
                <a:latin typeface="DejaVu Sans"/>
                <a:cs typeface="DejaVu Sans"/>
              </a:rPr>
              <a:t> </a:t>
            </a:r>
            <a:r>
              <a:rPr sz="2200" dirty="0">
                <a:solidFill>
                  <a:srgbClr val="312D2A"/>
                </a:solidFill>
                <a:latin typeface="VRRWNG+Oracle Sans Tab Regular"/>
                <a:cs typeface="VRRWNG+Oracle Sans Tab Regular"/>
              </a:rPr>
              <a:t>Supports the open standards,</a:t>
            </a:r>
          </a:p>
          <a:p>
            <a:pPr marL="342900" marR="0">
              <a:lnSpc>
                <a:spcPts val="2507"/>
              </a:lnSpc>
              <a:spcBef>
                <a:spcPts val="0"/>
              </a:spcBef>
              <a:spcAft>
                <a:spcPts val="0"/>
              </a:spcAft>
            </a:pPr>
            <a:r>
              <a:rPr sz="2200" dirty="0">
                <a:solidFill>
                  <a:srgbClr val="312D2A"/>
                </a:solidFill>
                <a:latin typeface="VRRWNG+Oracle Sans Tab Regular"/>
                <a:cs typeface="VRRWNG+Oracle Sans Tab Regular"/>
              </a:rPr>
              <a:t>specifications,</a:t>
            </a:r>
            <a:r>
              <a:rPr sz="2200" spc="4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and</a:t>
            </a:r>
            <a:r>
              <a:rPr sz="2200" spc="26"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APIs</a:t>
            </a:r>
            <a:r>
              <a:rPr sz="2200" spc="15"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defined </a:t>
            </a:r>
            <a:r>
              <a:rPr sz="2200" spc="-29" dirty="0">
                <a:solidFill>
                  <a:srgbClr val="312D2A"/>
                </a:solidFill>
                <a:latin typeface="VRRWNG+Oracle Sans Tab Regular"/>
                <a:cs typeface="VRRWNG+Oracle Sans Tab Regular"/>
              </a:rPr>
              <a:t>by</a:t>
            </a:r>
          </a:p>
          <a:p>
            <a:pPr marL="342900" marR="0">
              <a:lnSpc>
                <a:spcPts val="2508"/>
              </a:lnSpc>
              <a:spcBef>
                <a:spcPts val="0"/>
              </a:spcBef>
              <a:spcAft>
                <a:spcPts val="0"/>
              </a:spcAft>
            </a:pPr>
            <a:r>
              <a:rPr sz="2200" dirty="0">
                <a:solidFill>
                  <a:srgbClr val="312D2A"/>
                </a:solidFill>
                <a:latin typeface="VRRWNG+Oracle Sans Tab Regular"/>
                <a:cs typeface="VRRWNG+Oracle Sans Tab Regular"/>
              </a:rPr>
              <a:t>the Cloud</a:t>
            </a:r>
            <a:r>
              <a:rPr sz="2200" spc="-12"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Native</a:t>
            </a:r>
            <a:r>
              <a:rPr sz="2200" spc="43" dirty="0">
                <a:solidFill>
                  <a:srgbClr val="312D2A"/>
                </a:solidFill>
                <a:latin typeface="VRRWNG+Oracle Sans Tab Regular"/>
                <a:cs typeface="VRRWNG+Oracle Sans Tab Regular"/>
              </a:rPr>
              <a:t> </a:t>
            </a:r>
            <a:r>
              <a:rPr sz="2200" dirty="0">
                <a:solidFill>
                  <a:srgbClr val="312D2A"/>
                </a:solidFill>
                <a:latin typeface="VRRWNG+Oracle Sans Tab Regular"/>
                <a:cs typeface="VRRWNG+Oracle Sans Tab Regular"/>
              </a:rPr>
              <a:t>Computing</a:t>
            </a:r>
          </a:p>
          <a:p>
            <a:pPr marL="342900" marR="0">
              <a:lnSpc>
                <a:spcPts val="2510"/>
              </a:lnSpc>
              <a:spcBef>
                <a:spcPts val="0"/>
              </a:spcBef>
              <a:spcAft>
                <a:spcPts val="0"/>
              </a:spcAft>
            </a:pPr>
            <a:r>
              <a:rPr sz="2200" dirty="0">
                <a:solidFill>
                  <a:srgbClr val="312D2A"/>
                </a:solidFill>
                <a:latin typeface="VRRWNG+Oracle Sans Tab Regular"/>
                <a:cs typeface="VRRWNG+Oracle Sans Tab Regular"/>
              </a:rPr>
              <a:t>Foundation</a:t>
            </a:r>
            <a:r>
              <a:rPr sz="2200" spc="36" dirty="0">
                <a:solidFill>
                  <a:srgbClr val="312D2A"/>
                </a:solidFill>
                <a:latin typeface="VRRWNG+Oracle Sans Tab Regular"/>
                <a:cs typeface="VRRWNG+Oracle Sans Tab Regular"/>
              </a:rPr>
              <a:t> </a:t>
            </a:r>
            <a:r>
              <a:rPr sz="2200" spc="-17" dirty="0">
                <a:solidFill>
                  <a:srgbClr val="312D2A"/>
                </a:solidFill>
                <a:latin typeface="VRRWNG+Oracle Sans Tab Regular"/>
                <a:cs typeface="VRRWNG+Oracle Sans Tab Regular"/>
              </a:rPr>
              <a:t>(CNCF)</a:t>
            </a:r>
          </a:p>
        </p:txBody>
      </p:sp>
      <p:sp>
        <p:nvSpPr>
          <p:cNvPr id="17" name="object 17"/>
          <p:cNvSpPr txBox="1"/>
          <p:nvPr/>
        </p:nvSpPr>
        <p:spPr>
          <a:xfrm>
            <a:off x="5712206" y="5302580"/>
            <a:ext cx="1169212"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b="1" dirty="0">
                <a:solidFill>
                  <a:srgbClr val="312D2A"/>
                </a:solidFill>
                <a:latin typeface="FBQLWK+Oracle Sans Tab Bold"/>
                <a:cs typeface="FBQLWK+Oracle Sans Tab Bold"/>
              </a:rPr>
              <a:t>Infrastructure</a:t>
            </a:r>
          </a:p>
        </p:txBody>
      </p:sp>
      <p:sp>
        <p:nvSpPr>
          <p:cNvPr id="18" name="object 18"/>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52628" y="355729"/>
            <a:ext cx="10596089" cy="889121"/>
          </a:xfrm>
          <a:prstGeom prst="rect">
            <a:avLst/>
          </a:prstGeom>
        </p:spPr>
        <p:txBody>
          <a:bodyPr vert="horz" wrap="square" lIns="0" tIns="0" rIns="0" bIns="0" rtlCol="0">
            <a:spAutoFit/>
          </a:bodyPr>
          <a:lstStyle/>
          <a:p>
            <a:pPr marL="0" marR="0">
              <a:lnSpc>
                <a:spcPts val="3688"/>
              </a:lnSpc>
              <a:spcBef>
                <a:spcPts val="0"/>
              </a:spcBef>
              <a:spcAft>
                <a:spcPts val="0"/>
              </a:spcAft>
            </a:pPr>
            <a:r>
              <a:rPr sz="2800" b="1" spc="-12" dirty="0">
                <a:solidFill>
                  <a:srgbClr val="312D2A"/>
                </a:solidFill>
                <a:latin typeface="FBQLWK+Oracle Sans Tab Bold"/>
                <a:cs typeface="FBQLWK+Oracle Sans Tab Bold"/>
              </a:rPr>
              <a:t>Oracle</a:t>
            </a:r>
            <a:r>
              <a:rPr sz="2800" b="1" spc="11"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Products</a:t>
            </a:r>
            <a:r>
              <a:rPr sz="2800" b="1" spc="17"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currently</a:t>
            </a:r>
            <a:r>
              <a:rPr sz="2800" b="1" spc="22"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supported inside </a:t>
            </a:r>
            <a:r>
              <a:rPr sz="2800" b="1" spc="-13" dirty="0">
                <a:solidFill>
                  <a:srgbClr val="312D2A"/>
                </a:solidFill>
                <a:latin typeface="FBQLWK+Oracle Sans Tab Bold"/>
                <a:cs typeface="FBQLWK+Oracle Sans Tab Bold"/>
              </a:rPr>
              <a:t>Docker</a:t>
            </a:r>
            <a:r>
              <a:rPr sz="2800" b="1" spc="23"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containers</a:t>
            </a:r>
          </a:p>
          <a:p>
            <a:pPr marL="0" marR="0">
              <a:lnSpc>
                <a:spcPts val="2894"/>
              </a:lnSpc>
              <a:spcBef>
                <a:spcPts val="118"/>
              </a:spcBef>
              <a:spcAft>
                <a:spcPts val="0"/>
              </a:spcAft>
            </a:pPr>
            <a:r>
              <a:rPr sz="2200" i="1" spc="-12" dirty="0">
                <a:solidFill>
                  <a:srgbClr val="C74634"/>
                </a:solidFill>
                <a:latin typeface="NGHABT+Oracle Sans Tab It"/>
                <a:cs typeface="NGHABT+Oracle Sans Tab It"/>
              </a:rPr>
              <a:t>Available</a:t>
            </a:r>
            <a:r>
              <a:rPr sz="2200" i="1" spc="33" dirty="0">
                <a:solidFill>
                  <a:srgbClr val="C74634"/>
                </a:solidFill>
                <a:latin typeface="NGHABT+Oracle Sans Tab It"/>
                <a:cs typeface="NGHABT+Oracle Sans Tab It"/>
              </a:rPr>
              <a:t> </a:t>
            </a:r>
            <a:r>
              <a:rPr sz="2200" i="1" dirty="0">
                <a:solidFill>
                  <a:srgbClr val="C74634"/>
                </a:solidFill>
                <a:latin typeface="NGHABT+Oracle Sans Tab It"/>
                <a:cs typeface="NGHABT+Oracle Sans Tab It"/>
              </a:rPr>
              <a:t>on </a:t>
            </a:r>
            <a:r>
              <a:rPr sz="2200" i="1" spc="-13" dirty="0">
                <a:solidFill>
                  <a:srgbClr val="C74634"/>
                </a:solidFill>
                <a:latin typeface="NGHABT+Oracle Sans Tab It"/>
                <a:cs typeface="NGHABT+Oracle Sans Tab It"/>
              </a:rPr>
              <a:t>Oracle</a:t>
            </a:r>
            <a:r>
              <a:rPr sz="2200" i="1" spc="16" dirty="0">
                <a:solidFill>
                  <a:srgbClr val="C74634"/>
                </a:solidFill>
                <a:latin typeface="NGHABT+Oracle Sans Tab It"/>
                <a:cs typeface="NGHABT+Oracle Sans Tab It"/>
              </a:rPr>
              <a:t> </a:t>
            </a:r>
            <a:r>
              <a:rPr sz="2200" i="1" dirty="0">
                <a:solidFill>
                  <a:srgbClr val="C74634"/>
                </a:solidFill>
                <a:latin typeface="NGHABT+Oracle Sans Tab It"/>
                <a:cs typeface="NGHABT+Oracle Sans Tab It"/>
              </a:rPr>
              <a:t>Container</a:t>
            </a:r>
            <a:r>
              <a:rPr sz="2200" i="1" spc="-11" dirty="0">
                <a:solidFill>
                  <a:srgbClr val="C74634"/>
                </a:solidFill>
                <a:latin typeface="NGHABT+Oracle Sans Tab It"/>
                <a:cs typeface="NGHABT+Oracle Sans Tab It"/>
              </a:rPr>
              <a:t> </a:t>
            </a:r>
            <a:r>
              <a:rPr sz="2200" i="1" dirty="0">
                <a:solidFill>
                  <a:srgbClr val="C74634"/>
                </a:solidFill>
                <a:latin typeface="NGHABT+Oracle Sans Tab It"/>
                <a:cs typeface="NGHABT+Oracle Sans Tab It"/>
              </a:rPr>
              <a:t>Registry</a:t>
            </a:r>
          </a:p>
        </p:txBody>
      </p:sp>
      <p:sp>
        <p:nvSpPr>
          <p:cNvPr id="4" name="object 4"/>
          <p:cNvSpPr txBox="1"/>
          <p:nvPr/>
        </p:nvSpPr>
        <p:spPr>
          <a:xfrm>
            <a:off x="544068" y="1976907"/>
            <a:ext cx="2163165"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Linux</a:t>
            </a:r>
          </a:p>
        </p:txBody>
      </p:sp>
      <p:sp>
        <p:nvSpPr>
          <p:cNvPr id="5" name="object 5"/>
          <p:cNvSpPr txBox="1"/>
          <p:nvPr/>
        </p:nvSpPr>
        <p:spPr>
          <a:xfrm>
            <a:off x="5969254" y="2086635"/>
            <a:ext cx="5817718" cy="2265959"/>
          </a:xfrm>
          <a:prstGeom prst="rect">
            <a:avLst/>
          </a:prstGeom>
        </p:spPr>
        <p:txBody>
          <a:bodyPr vert="horz" wrap="square" lIns="0" tIns="0" rIns="0" bIns="0" rtlCol="0">
            <a:spAutoFit/>
          </a:bodyPr>
          <a:lstStyle/>
          <a:p>
            <a:pPr marL="0" marR="0">
              <a:lnSpc>
                <a:spcPts val="3163"/>
              </a:lnSpc>
              <a:spcBef>
                <a:spcPts val="0"/>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Business</a:t>
            </a:r>
            <a:r>
              <a:rPr sz="2400" spc="35"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Intelligence</a:t>
            </a:r>
          </a:p>
          <a:p>
            <a:pPr marL="0" marR="0">
              <a:lnSpc>
                <a:spcPts val="3163"/>
              </a:lnSpc>
              <a:spcBef>
                <a:spcPts val="436"/>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Coherence</a:t>
            </a:r>
          </a:p>
          <a:p>
            <a:pPr marL="0" marR="0">
              <a:lnSpc>
                <a:spcPts val="3163"/>
              </a:lnSpc>
              <a:spcBef>
                <a:spcPts val="424"/>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Fusion</a:t>
            </a:r>
            <a:r>
              <a:rPr sz="2400" spc="33"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Middleware</a:t>
            </a:r>
            <a:r>
              <a:rPr sz="2400" spc="24"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Infrastructure</a:t>
            </a:r>
          </a:p>
          <a:p>
            <a:pPr marL="0" marR="0">
              <a:lnSpc>
                <a:spcPts val="3166"/>
              </a:lnSpc>
              <a:spcBef>
                <a:spcPts val="372"/>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a:t>
            </a:r>
            <a:r>
              <a:rPr sz="2400" spc="-12"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Data </a:t>
            </a:r>
            <a:r>
              <a:rPr sz="2400" spc="-12" dirty="0">
                <a:solidFill>
                  <a:srgbClr val="312D2A"/>
                </a:solidFill>
                <a:latin typeface="MEIDAA+Oracle Sans Light"/>
                <a:cs typeface="MEIDAA+Oracle Sans Light"/>
              </a:rPr>
              <a:t>Integrator</a:t>
            </a:r>
          </a:p>
          <a:p>
            <a:pPr marL="0" marR="0">
              <a:lnSpc>
                <a:spcPts val="3163"/>
              </a:lnSpc>
              <a:spcBef>
                <a:spcPts val="439"/>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a:t>
            </a:r>
            <a:r>
              <a:rPr sz="2400" spc="-16" dirty="0">
                <a:solidFill>
                  <a:srgbClr val="312D2A"/>
                </a:solidFill>
                <a:latin typeface="MEIDAA+Oracle Sans Light"/>
                <a:cs typeface="MEIDAA+Oracle Sans Light"/>
              </a:rPr>
              <a:t>SOA</a:t>
            </a:r>
            <a:r>
              <a:rPr sz="2400" spc="20"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Suite</a:t>
            </a:r>
          </a:p>
        </p:txBody>
      </p:sp>
      <p:sp>
        <p:nvSpPr>
          <p:cNvPr id="6" name="object 6"/>
          <p:cNvSpPr txBox="1"/>
          <p:nvPr/>
        </p:nvSpPr>
        <p:spPr>
          <a:xfrm>
            <a:off x="544068" y="2370099"/>
            <a:ext cx="4847924" cy="2721728"/>
          </a:xfrm>
          <a:prstGeom prst="rect">
            <a:avLst/>
          </a:prstGeom>
        </p:spPr>
        <p:txBody>
          <a:bodyPr vert="horz" wrap="square" lIns="0" tIns="0" rIns="0" bIns="0" rtlCol="0">
            <a:spAutoFit/>
          </a:bodyPr>
          <a:lstStyle/>
          <a:p>
            <a:pPr marL="457199" marR="0">
              <a:lnSpc>
                <a:spcPts val="3163"/>
              </a:lnSpc>
              <a:spcBef>
                <a:spcPts val="0"/>
              </a:spcBef>
              <a:spcAft>
                <a:spcPts val="0"/>
              </a:spcAft>
            </a:pPr>
            <a:r>
              <a:rPr sz="2400" dirty="0">
                <a:solidFill>
                  <a:srgbClr val="312D2A"/>
                </a:solidFill>
                <a:latin typeface="MEIDAA+Oracle Sans Light"/>
                <a:cs typeface="MEIDAA+Oracle Sans Light"/>
              </a:rPr>
              <a:t>6 and 7 with</a:t>
            </a:r>
            <a:r>
              <a:rPr sz="2400" spc="12"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slim variants</a:t>
            </a:r>
          </a:p>
          <a:p>
            <a:pPr marL="0" marR="0">
              <a:lnSpc>
                <a:spcPts val="3163"/>
              </a:lnSpc>
              <a:spcBef>
                <a:spcPts val="424"/>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MySQL Community Server</a:t>
            </a:r>
          </a:p>
          <a:p>
            <a:pPr marL="0" marR="0">
              <a:lnSpc>
                <a:spcPts val="3166"/>
              </a:lnSpc>
              <a:spcBef>
                <a:spcPts val="434"/>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MySQL Server Enterprise</a:t>
            </a:r>
            <a:r>
              <a:rPr sz="2400" spc="18"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Edition</a:t>
            </a:r>
          </a:p>
          <a:p>
            <a:pPr marL="0" marR="0">
              <a:lnSpc>
                <a:spcPts val="3163"/>
              </a:lnSpc>
              <a:spcBef>
                <a:spcPts val="377"/>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a:t>
            </a:r>
            <a:r>
              <a:rPr sz="2400" spc="-25" dirty="0">
                <a:solidFill>
                  <a:srgbClr val="312D2A"/>
                </a:solidFill>
                <a:latin typeface="MEIDAA+Oracle Sans Light"/>
                <a:cs typeface="MEIDAA+Oracle Sans Light"/>
              </a:rPr>
              <a:t>Java</a:t>
            </a:r>
            <a:r>
              <a:rPr sz="2400" spc="32"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SE</a:t>
            </a:r>
          </a:p>
          <a:p>
            <a:pPr marL="0" marR="0">
              <a:lnSpc>
                <a:spcPts val="3163"/>
              </a:lnSpc>
              <a:spcBef>
                <a:spcPts val="424"/>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NoSQL</a:t>
            </a:r>
            <a:r>
              <a:rPr sz="2400" spc="10"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Database</a:t>
            </a:r>
          </a:p>
          <a:p>
            <a:pPr marL="0" marR="0">
              <a:lnSpc>
                <a:spcPts val="3166"/>
              </a:lnSpc>
              <a:spcBef>
                <a:spcPts val="434"/>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a:t>
            </a:r>
            <a:r>
              <a:rPr sz="2400" spc="-12"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Database</a:t>
            </a:r>
          </a:p>
        </p:txBody>
      </p:sp>
      <p:sp>
        <p:nvSpPr>
          <p:cNvPr id="7" name="object 7"/>
          <p:cNvSpPr txBox="1"/>
          <p:nvPr/>
        </p:nvSpPr>
        <p:spPr>
          <a:xfrm>
            <a:off x="5969254" y="4368444"/>
            <a:ext cx="2407615"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a:t>
            </a:r>
            <a:r>
              <a:rPr sz="2400" spc="-45" dirty="0">
                <a:solidFill>
                  <a:srgbClr val="312D2A"/>
                </a:solidFill>
                <a:latin typeface="MEIDAA+Oracle Sans Light"/>
                <a:cs typeface="MEIDAA+Oracle Sans Light"/>
              </a:rPr>
              <a:t>Tuxedo</a:t>
            </a:r>
          </a:p>
        </p:txBody>
      </p:sp>
      <p:sp>
        <p:nvSpPr>
          <p:cNvPr id="8" name="object 8"/>
          <p:cNvSpPr txBox="1"/>
          <p:nvPr/>
        </p:nvSpPr>
        <p:spPr>
          <a:xfrm>
            <a:off x="5969254" y="4823812"/>
            <a:ext cx="3663507" cy="1353264"/>
          </a:xfrm>
          <a:prstGeom prst="rect">
            <a:avLst/>
          </a:prstGeom>
        </p:spPr>
        <p:txBody>
          <a:bodyPr vert="horz" wrap="square" lIns="0" tIns="0" rIns="0" bIns="0" rtlCol="0">
            <a:spAutoFit/>
          </a:bodyPr>
          <a:lstStyle/>
          <a:p>
            <a:pPr marL="0" marR="0">
              <a:lnSpc>
                <a:spcPts val="3166"/>
              </a:lnSpc>
              <a:spcBef>
                <a:spcPts val="0"/>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a:t>
            </a:r>
            <a:r>
              <a:rPr sz="2400" spc="-12" dirty="0">
                <a:solidFill>
                  <a:srgbClr val="312D2A"/>
                </a:solidFill>
                <a:latin typeface="MEIDAA+Oracle Sans Light"/>
                <a:cs typeface="MEIDAA+Oracle Sans Light"/>
              </a:rPr>
              <a:t> WebLogic</a:t>
            </a:r>
            <a:r>
              <a:rPr sz="2400" spc="14"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Server</a:t>
            </a:r>
          </a:p>
          <a:p>
            <a:pPr marL="0" marR="0">
              <a:lnSpc>
                <a:spcPts val="3163"/>
              </a:lnSpc>
              <a:spcBef>
                <a:spcPts val="438"/>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HTTP</a:t>
            </a:r>
            <a:r>
              <a:rPr sz="2400" spc="10" dirty="0">
                <a:solidFill>
                  <a:srgbClr val="312D2A"/>
                </a:solidFill>
                <a:latin typeface="MEIDAA+Oracle Sans Light"/>
                <a:cs typeface="MEIDAA+Oracle Sans Light"/>
              </a:rPr>
              <a:t> </a:t>
            </a:r>
            <a:r>
              <a:rPr sz="2400" dirty="0">
                <a:solidFill>
                  <a:srgbClr val="312D2A"/>
                </a:solidFill>
                <a:latin typeface="MEIDAA+Oracle Sans Light"/>
                <a:cs typeface="MEIDAA+Oracle Sans Light"/>
              </a:rPr>
              <a:t>Server</a:t>
            </a:r>
          </a:p>
          <a:p>
            <a:pPr marL="0" marR="0">
              <a:lnSpc>
                <a:spcPts val="3163"/>
              </a:lnSpc>
              <a:spcBef>
                <a:spcPts val="424"/>
              </a:spcBef>
              <a:spcAft>
                <a:spcPts val="0"/>
              </a:spcAft>
            </a:pPr>
            <a:r>
              <a:rPr sz="2400" dirty="0">
                <a:solidFill>
                  <a:srgbClr val="312D2A"/>
                </a:solidFill>
                <a:latin typeface="NTWAGT+Oracle Sans Light"/>
                <a:cs typeface="NTWAGT+Oracle Sans Light"/>
              </a:rPr>
              <a:t>……more</a:t>
            </a:r>
          </a:p>
        </p:txBody>
      </p:sp>
      <p:sp>
        <p:nvSpPr>
          <p:cNvPr id="9" name="object 9"/>
          <p:cNvSpPr txBox="1"/>
          <p:nvPr/>
        </p:nvSpPr>
        <p:spPr>
          <a:xfrm>
            <a:off x="544068" y="5107838"/>
            <a:ext cx="3000451"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dirty="0">
                <a:solidFill>
                  <a:srgbClr val="312D2A"/>
                </a:solidFill>
                <a:latin typeface="ERTLPM+Arial"/>
                <a:cs typeface="ERTLPM+Arial"/>
              </a:rPr>
              <a:t>•</a:t>
            </a:r>
            <a:r>
              <a:rPr sz="2400" spc="1097" dirty="0">
                <a:solidFill>
                  <a:srgbClr val="312D2A"/>
                </a:solidFill>
                <a:latin typeface="DejaVu Sans"/>
                <a:cs typeface="DejaVu Sans"/>
              </a:rPr>
              <a:t> </a:t>
            </a:r>
            <a:r>
              <a:rPr sz="2400" dirty="0">
                <a:solidFill>
                  <a:srgbClr val="312D2A"/>
                </a:solidFill>
                <a:latin typeface="MEIDAA+Oracle Sans Light"/>
                <a:cs typeface="MEIDAA+Oracle Sans Light"/>
              </a:rPr>
              <a:t>Oracle GoldenGate</a:t>
            </a:r>
          </a:p>
        </p:txBody>
      </p:sp>
      <p:sp>
        <p:nvSpPr>
          <p:cNvPr id="10" name="object 10"/>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527867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Infrastructure Services</a:t>
            </a:r>
          </a:p>
        </p:txBody>
      </p:sp>
      <p:sp>
        <p:nvSpPr>
          <p:cNvPr id="4" name="object 4"/>
          <p:cNvSpPr txBox="1"/>
          <p:nvPr/>
        </p:nvSpPr>
        <p:spPr>
          <a:xfrm>
            <a:off x="776935" y="4113580"/>
            <a:ext cx="953642"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spc="-10" dirty="0">
                <a:solidFill>
                  <a:srgbClr val="AE562C"/>
                </a:solidFill>
                <a:latin typeface="VRRWNG+Oracle Sans Tab Regular"/>
                <a:cs typeface="VRRWNG+Oracle Sans Tab Regular"/>
              </a:rPr>
              <a:t>Storage</a:t>
            </a: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58952" y="469702"/>
            <a:ext cx="3153992"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spc="-18" dirty="0">
                <a:solidFill>
                  <a:srgbClr val="312D2A"/>
                </a:solidFill>
                <a:latin typeface="FBQLWK+Oracle Sans Tab Bold"/>
                <a:cs typeface="FBQLWK+Oracle Sans Tab Bold"/>
              </a:rPr>
              <a:t>Storage</a:t>
            </a:r>
            <a:r>
              <a:rPr sz="2800" b="1" spc="15"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Overview</a:t>
            </a:r>
          </a:p>
        </p:txBody>
      </p:sp>
      <p:sp>
        <p:nvSpPr>
          <p:cNvPr id="4" name="object 4"/>
          <p:cNvSpPr txBox="1"/>
          <p:nvPr/>
        </p:nvSpPr>
        <p:spPr>
          <a:xfrm>
            <a:off x="758952" y="1661750"/>
            <a:ext cx="5719362" cy="405679"/>
          </a:xfrm>
          <a:prstGeom prst="rect">
            <a:avLst/>
          </a:prstGeom>
        </p:spPr>
        <p:txBody>
          <a:bodyPr vert="horz" wrap="square" lIns="0" tIns="0" rIns="0" bIns="0" rtlCol="0">
            <a:spAutoFit/>
          </a:bodyPr>
          <a:lstStyle/>
          <a:p>
            <a:pPr marL="0" marR="0">
              <a:lnSpc>
                <a:spcPts val="2894"/>
              </a:lnSpc>
              <a:spcBef>
                <a:spcPts val="0"/>
              </a:spcBef>
              <a:spcAft>
                <a:spcPts val="0"/>
              </a:spcAft>
            </a:pPr>
            <a:r>
              <a:rPr sz="2200" b="1" dirty="0">
                <a:solidFill>
                  <a:srgbClr val="312D2A"/>
                </a:solidFill>
                <a:latin typeface="FBQLWK+Oracle Sans Tab Bold"/>
                <a:cs typeface="FBQLWK+Oracle Sans Tab Bold"/>
              </a:rPr>
              <a:t>Support</a:t>
            </a:r>
            <a:r>
              <a:rPr sz="2200" b="1" spc="-12" dirty="0">
                <a:solidFill>
                  <a:srgbClr val="312D2A"/>
                </a:solidFill>
                <a:latin typeface="FBQLWK+Oracle Sans Tab Bold"/>
                <a:cs typeface="FBQLWK+Oracle Sans Tab Bold"/>
              </a:rPr>
              <a:t> </a:t>
            </a:r>
            <a:r>
              <a:rPr sz="2200" b="1" spc="-29" dirty="0">
                <a:solidFill>
                  <a:srgbClr val="312D2A"/>
                </a:solidFill>
                <a:latin typeface="FBQLWK+Oracle Sans Tab Bold"/>
                <a:cs typeface="FBQLWK+Oracle Sans Tab Bold"/>
              </a:rPr>
              <a:t>for</a:t>
            </a:r>
            <a:r>
              <a:rPr sz="2200" b="1" spc="44" dirty="0">
                <a:solidFill>
                  <a:srgbClr val="312D2A"/>
                </a:solidFill>
                <a:latin typeface="FBQLWK+Oracle Sans Tab Bold"/>
                <a:cs typeface="FBQLWK+Oracle Sans Tab Bold"/>
              </a:rPr>
              <a:t> </a:t>
            </a:r>
            <a:r>
              <a:rPr sz="2200" b="1" dirty="0">
                <a:solidFill>
                  <a:srgbClr val="312D2A"/>
                </a:solidFill>
                <a:latin typeface="FBQLWK+Oracle Sans Tab Bold"/>
                <a:cs typeface="FBQLWK+Oracle Sans Tab Bold"/>
              </a:rPr>
              <a:t>fundamental</a:t>
            </a:r>
            <a:r>
              <a:rPr sz="2200" b="1" spc="43" dirty="0">
                <a:solidFill>
                  <a:srgbClr val="312D2A"/>
                </a:solidFill>
                <a:latin typeface="FBQLWK+Oracle Sans Tab Bold"/>
                <a:cs typeface="FBQLWK+Oracle Sans Tab Bold"/>
              </a:rPr>
              <a:t> </a:t>
            </a:r>
            <a:r>
              <a:rPr sz="2200" b="1" dirty="0">
                <a:solidFill>
                  <a:srgbClr val="312D2A"/>
                </a:solidFill>
                <a:latin typeface="FBQLWK+Oracle Sans Tab Bold"/>
                <a:cs typeface="FBQLWK+Oracle Sans Tab Bold"/>
              </a:rPr>
              <a:t>storage</a:t>
            </a:r>
            <a:r>
              <a:rPr sz="2200" b="1" spc="23" dirty="0">
                <a:solidFill>
                  <a:srgbClr val="312D2A"/>
                </a:solidFill>
                <a:latin typeface="FBQLWK+Oracle Sans Tab Bold"/>
                <a:cs typeface="FBQLWK+Oracle Sans Tab Bold"/>
              </a:rPr>
              <a:t> </a:t>
            </a:r>
            <a:r>
              <a:rPr sz="2200" b="1" spc="11" dirty="0">
                <a:solidFill>
                  <a:srgbClr val="312D2A"/>
                </a:solidFill>
                <a:latin typeface="FBQLWK+Oracle Sans Tab Bold"/>
                <a:cs typeface="FBQLWK+Oracle Sans Tab Bold"/>
              </a:rPr>
              <a:t>services</a:t>
            </a:r>
          </a:p>
        </p:txBody>
      </p:sp>
      <p:sp>
        <p:nvSpPr>
          <p:cNvPr id="5" name="object 5"/>
          <p:cNvSpPr txBox="1"/>
          <p:nvPr/>
        </p:nvSpPr>
        <p:spPr>
          <a:xfrm>
            <a:off x="758952" y="2057974"/>
            <a:ext cx="1106776" cy="373943"/>
          </a:xfrm>
          <a:prstGeom prst="rect">
            <a:avLst/>
          </a:prstGeom>
        </p:spPr>
        <p:txBody>
          <a:bodyPr vert="horz" wrap="square" lIns="0" tIns="0" rIns="0" bIns="0" rtlCol="0">
            <a:spAutoFit/>
          </a:bodyPr>
          <a:lstStyle/>
          <a:p>
            <a:pPr marL="0" marR="0">
              <a:lnSpc>
                <a:spcPts val="2644"/>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Block</a:t>
            </a:r>
          </a:p>
        </p:txBody>
      </p:sp>
      <p:sp>
        <p:nvSpPr>
          <p:cNvPr id="6" name="object 6"/>
          <p:cNvSpPr txBox="1"/>
          <p:nvPr/>
        </p:nvSpPr>
        <p:spPr>
          <a:xfrm>
            <a:off x="9992233" y="2271739"/>
            <a:ext cx="560333" cy="278880"/>
          </a:xfrm>
          <a:prstGeom prst="rect">
            <a:avLst/>
          </a:prstGeom>
        </p:spPr>
        <p:txBody>
          <a:bodyPr vert="horz" wrap="square" lIns="0" tIns="0" rIns="0" bIns="0" rtlCol="0">
            <a:spAutoFit/>
          </a:bodyPr>
          <a:lstStyle/>
          <a:p>
            <a:pPr marL="51816" marR="0">
              <a:lnSpc>
                <a:spcPts val="935"/>
              </a:lnSpc>
              <a:spcBef>
                <a:spcPts val="0"/>
              </a:spcBef>
              <a:spcAft>
                <a:spcPts val="0"/>
              </a:spcAft>
            </a:pPr>
            <a:r>
              <a:rPr sz="800" dirty="0">
                <a:solidFill>
                  <a:srgbClr val="312D2A"/>
                </a:solidFill>
                <a:latin typeface="WOJVHL+DejaVu Serif"/>
                <a:cs typeface="WOJVHL+DejaVu Serif"/>
              </a:rPr>
              <a:t>Block</a:t>
            </a:r>
          </a:p>
          <a:p>
            <a:pPr marL="0" marR="0">
              <a:lnSpc>
                <a:spcPts val="935"/>
              </a:lnSpc>
              <a:spcBef>
                <a:spcPts val="74"/>
              </a:spcBef>
              <a:spcAft>
                <a:spcPts val="0"/>
              </a:spcAft>
            </a:pPr>
            <a:r>
              <a:rPr sz="800" spc="-30" dirty="0">
                <a:solidFill>
                  <a:srgbClr val="312D2A"/>
                </a:solidFill>
                <a:latin typeface="WOJVHL+DejaVu Serif"/>
                <a:cs typeface="WOJVHL+DejaVu Serif"/>
              </a:rPr>
              <a:t>Storage</a:t>
            </a:r>
          </a:p>
        </p:txBody>
      </p:sp>
      <p:sp>
        <p:nvSpPr>
          <p:cNvPr id="7" name="object 7"/>
          <p:cNvSpPr txBox="1"/>
          <p:nvPr/>
        </p:nvSpPr>
        <p:spPr>
          <a:xfrm>
            <a:off x="1125016" y="2427782"/>
            <a:ext cx="5576190"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3" dirty="0">
                <a:solidFill>
                  <a:srgbClr val="312D2A"/>
                </a:solidFill>
                <a:latin typeface="DejaVu Sans"/>
                <a:cs typeface="DejaVu Sans"/>
              </a:rPr>
              <a:t> </a:t>
            </a:r>
            <a:r>
              <a:rPr sz="1800" dirty="0">
                <a:solidFill>
                  <a:srgbClr val="312D2A"/>
                </a:solidFill>
                <a:latin typeface="VRRWNG+Oracle Sans Tab Regular"/>
                <a:cs typeface="VRRWNG+Oracle Sans Tab Regular"/>
              </a:rPr>
              <a:t>Performance</a:t>
            </a:r>
            <a:r>
              <a:rPr sz="1800" spc="24"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tiers</a:t>
            </a:r>
            <a:r>
              <a:rPr sz="1800" spc="13"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dependent upon</a:t>
            </a:r>
            <a:r>
              <a:rPr sz="1800" spc="20"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disk enclosure</a:t>
            </a:r>
          </a:p>
        </p:txBody>
      </p:sp>
      <p:sp>
        <p:nvSpPr>
          <p:cNvPr id="8" name="object 8"/>
          <p:cNvSpPr txBox="1"/>
          <p:nvPr/>
        </p:nvSpPr>
        <p:spPr>
          <a:xfrm>
            <a:off x="1411478" y="2688386"/>
            <a:ext cx="1125321"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spc="-11" dirty="0">
                <a:solidFill>
                  <a:srgbClr val="312D2A"/>
                </a:solidFill>
                <a:latin typeface="VRRWNG+Oracle Sans Tab Regular"/>
                <a:cs typeface="VRRWNG+Oracle Sans Tab Regular"/>
              </a:rPr>
              <a:t>hardware</a:t>
            </a:r>
          </a:p>
        </p:txBody>
      </p:sp>
      <p:sp>
        <p:nvSpPr>
          <p:cNvPr id="9" name="object 9"/>
          <p:cNvSpPr txBox="1"/>
          <p:nvPr/>
        </p:nvSpPr>
        <p:spPr>
          <a:xfrm>
            <a:off x="1307846" y="3002641"/>
            <a:ext cx="3137245"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175" dirty="0">
                <a:solidFill>
                  <a:srgbClr val="312D2A"/>
                </a:solidFill>
                <a:latin typeface="DejaVu Sans"/>
                <a:cs typeface="DejaVu Sans"/>
              </a:rPr>
              <a:t> </a:t>
            </a:r>
            <a:r>
              <a:rPr sz="1600" dirty="0">
                <a:solidFill>
                  <a:srgbClr val="312D2A"/>
                </a:solidFill>
                <a:latin typeface="GNDUDM+Oracle Sans Tab Light"/>
                <a:cs typeface="GNDUDM+Oracle Sans Tab Light"/>
              </a:rPr>
              <a:t>“Balanced” and “Performance”</a:t>
            </a:r>
          </a:p>
        </p:txBody>
      </p:sp>
      <p:sp>
        <p:nvSpPr>
          <p:cNvPr id="10" name="object 10"/>
          <p:cNvSpPr txBox="1"/>
          <p:nvPr/>
        </p:nvSpPr>
        <p:spPr>
          <a:xfrm>
            <a:off x="9890125" y="3308059"/>
            <a:ext cx="756921" cy="156960"/>
          </a:xfrm>
          <a:prstGeom prst="rect">
            <a:avLst/>
          </a:prstGeom>
        </p:spPr>
        <p:txBody>
          <a:bodyPr vert="horz" wrap="square" lIns="0" tIns="0" rIns="0" bIns="0" rtlCol="0">
            <a:spAutoFit/>
          </a:bodyPr>
          <a:lstStyle/>
          <a:p>
            <a:pPr marL="0" marR="0">
              <a:lnSpc>
                <a:spcPts val="935"/>
              </a:lnSpc>
              <a:spcBef>
                <a:spcPts val="0"/>
              </a:spcBef>
              <a:spcAft>
                <a:spcPts val="0"/>
              </a:spcAft>
            </a:pPr>
            <a:r>
              <a:rPr sz="800" spc="-40" dirty="0">
                <a:solidFill>
                  <a:srgbClr val="312D2A"/>
                </a:solidFill>
                <a:latin typeface="WOJVHL+DejaVu Serif"/>
                <a:cs typeface="WOJVHL+DejaVu Serif"/>
              </a:rPr>
              <a:t>File</a:t>
            </a:r>
            <a:r>
              <a:rPr sz="800" spc="-28" dirty="0">
                <a:solidFill>
                  <a:srgbClr val="312D2A"/>
                </a:solidFill>
                <a:latin typeface="WOJVHL+DejaVu Serif"/>
                <a:cs typeface="WOJVHL+DejaVu Serif"/>
              </a:rPr>
              <a:t> </a:t>
            </a:r>
            <a:r>
              <a:rPr sz="800" spc="-30" dirty="0">
                <a:solidFill>
                  <a:srgbClr val="312D2A"/>
                </a:solidFill>
                <a:latin typeface="WOJVHL+DejaVu Serif"/>
                <a:cs typeface="WOJVHL+DejaVu Serif"/>
              </a:rPr>
              <a:t>Storage</a:t>
            </a:r>
          </a:p>
        </p:txBody>
      </p:sp>
      <p:sp>
        <p:nvSpPr>
          <p:cNvPr id="11" name="object 11"/>
          <p:cNvSpPr txBox="1"/>
          <p:nvPr/>
        </p:nvSpPr>
        <p:spPr>
          <a:xfrm>
            <a:off x="758952" y="3587490"/>
            <a:ext cx="878447"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File</a:t>
            </a:r>
          </a:p>
        </p:txBody>
      </p:sp>
      <p:sp>
        <p:nvSpPr>
          <p:cNvPr id="12" name="object 12"/>
          <p:cNvSpPr txBox="1"/>
          <p:nvPr/>
        </p:nvSpPr>
        <p:spPr>
          <a:xfrm>
            <a:off x="1125016" y="3955085"/>
            <a:ext cx="1689303" cy="676198"/>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3" dirty="0">
                <a:solidFill>
                  <a:srgbClr val="312D2A"/>
                </a:solidFill>
                <a:latin typeface="DejaVu Sans"/>
                <a:cs typeface="DejaVu Sans"/>
              </a:rPr>
              <a:t> </a:t>
            </a:r>
            <a:r>
              <a:rPr sz="1800" dirty="0">
                <a:solidFill>
                  <a:srgbClr val="312D2A"/>
                </a:solidFill>
                <a:latin typeface="VRRWNG+Oracle Sans Tab Regular"/>
                <a:cs typeface="VRRWNG+Oracle Sans Tab Regular"/>
              </a:rPr>
              <a:t>NFS (v3/v4)</a:t>
            </a:r>
          </a:p>
          <a:p>
            <a:pPr marL="0" marR="0">
              <a:lnSpc>
                <a:spcPts val="2372"/>
              </a:lnSpc>
              <a:spcBef>
                <a:spcPts val="229"/>
              </a:spcBef>
              <a:spcAft>
                <a:spcPts val="0"/>
              </a:spcAft>
            </a:pPr>
            <a:r>
              <a:rPr sz="1800" dirty="0">
                <a:solidFill>
                  <a:srgbClr val="312D2A"/>
                </a:solidFill>
                <a:latin typeface="ERTLPM+Arial"/>
                <a:cs typeface="ERTLPM+Arial"/>
              </a:rPr>
              <a:t>•</a:t>
            </a:r>
            <a:r>
              <a:rPr sz="1800" spc="1053" dirty="0">
                <a:solidFill>
                  <a:srgbClr val="312D2A"/>
                </a:solidFill>
                <a:latin typeface="DejaVu Sans"/>
                <a:cs typeface="DejaVu Sans"/>
              </a:rPr>
              <a:t> </a:t>
            </a:r>
            <a:r>
              <a:rPr sz="1800" dirty="0">
                <a:solidFill>
                  <a:srgbClr val="312D2A"/>
                </a:solidFill>
                <a:latin typeface="VRRWNG+Oracle Sans Tab Regular"/>
                <a:cs typeface="VRRWNG+Oracle Sans Tab Regular"/>
              </a:rPr>
              <a:t>SMB</a:t>
            </a:r>
          </a:p>
        </p:txBody>
      </p:sp>
      <p:sp>
        <p:nvSpPr>
          <p:cNvPr id="13" name="object 13"/>
          <p:cNvSpPr txBox="1"/>
          <p:nvPr/>
        </p:nvSpPr>
        <p:spPr>
          <a:xfrm>
            <a:off x="9529826" y="4215728"/>
            <a:ext cx="560333" cy="278880"/>
          </a:xfrm>
          <a:prstGeom prst="rect">
            <a:avLst/>
          </a:prstGeom>
        </p:spPr>
        <p:txBody>
          <a:bodyPr vert="horz" wrap="square" lIns="0" tIns="0" rIns="0" bIns="0" rtlCol="0">
            <a:spAutoFit/>
          </a:bodyPr>
          <a:lstStyle/>
          <a:p>
            <a:pPr marL="32004" marR="0">
              <a:lnSpc>
                <a:spcPts val="935"/>
              </a:lnSpc>
              <a:spcBef>
                <a:spcPts val="0"/>
              </a:spcBef>
              <a:spcAft>
                <a:spcPts val="0"/>
              </a:spcAft>
            </a:pPr>
            <a:r>
              <a:rPr sz="800" spc="-24" dirty="0">
                <a:solidFill>
                  <a:srgbClr val="312D2A"/>
                </a:solidFill>
                <a:latin typeface="WOJVHL+DejaVu Serif"/>
                <a:cs typeface="WOJVHL+DejaVu Serif"/>
              </a:rPr>
              <a:t>Object</a:t>
            </a:r>
          </a:p>
          <a:p>
            <a:pPr marL="0" marR="0">
              <a:lnSpc>
                <a:spcPts val="935"/>
              </a:lnSpc>
              <a:spcBef>
                <a:spcPts val="74"/>
              </a:spcBef>
              <a:spcAft>
                <a:spcPts val="0"/>
              </a:spcAft>
            </a:pPr>
            <a:r>
              <a:rPr sz="800" spc="-30" dirty="0">
                <a:solidFill>
                  <a:srgbClr val="312D2A"/>
                </a:solidFill>
                <a:latin typeface="WOJVHL+DejaVu Serif"/>
                <a:cs typeface="WOJVHL+DejaVu Serif"/>
              </a:rPr>
              <a:t>Storage</a:t>
            </a:r>
          </a:p>
        </p:txBody>
      </p:sp>
      <p:sp>
        <p:nvSpPr>
          <p:cNvPr id="14" name="object 14"/>
          <p:cNvSpPr txBox="1"/>
          <p:nvPr/>
        </p:nvSpPr>
        <p:spPr>
          <a:xfrm>
            <a:off x="10447020" y="4297642"/>
            <a:ext cx="566116" cy="156960"/>
          </a:xfrm>
          <a:prstGeom prst="rect">
            <a:avLst/>
          </a:prstGeom>
        </p:spPr>
        <p:txBody>
          <a:bodyPr vert="horz" wrap="square" lIns="0" tIns="0" rIns="0" bIns="0" rtlCol="0">
            <a:spAutoFit/>
          </a:bodyPr>
          <a:lstStyle/>
          <a:p>
            <a:pPr marL="0" marR="0">
              <a:lnSpc>
                <a:spcPts val="935"/>
              </a:lnSpc>
              <a:spcBef>
                <a:spcPts val="0"/>
              </a:spcBef>
              <a:spcAft>
                <a:spcPts val="0"/>
              </a:spcAft>
            </a:pPr>
            <a:r>
              <a:rPr sz="800" spc="-28" dirty="0">
                <a:solidFill>
                  <a:srgbClr val="312D2A"/>
                </a:solidFill>
                <a:latin typeface="WOJVHL+DejaVu Serif"/>
                <a:cs typeface="WOJVHL+DejaVu Serif"/>
              </a:rPr>
              <a:t>Buckets</a:t>
            </a:r>
          </a:p>
        </p:txBody>
      </p:sp>
      <p:sp>
        <p:nvSpPr>
          <p:cNvPr id="15" name="object 15"/>
          <p:cNvSpPr txBox="1"/>
          <p:nvPr/>
        </p:nvSpPr>
        <p:spPr>
          <a:xfrm>
            <a:off x="1125016" y="4628692"/>
            <a:ext cx="5137734"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3" dirty="0">
                <a:solidFill>
                  <a:srgbClr val="312D2A"/>
                </a:solidFill>
                <a:latin typeface="DejaVu Sans"/>
                <a:cs typeface="DejaVu Sans"/>
              </a:rPr>
              <a:t> </a:t>
            </a:r>
            <a:r>
              <a:rPr sz="1800" b="1" dirty="0">
                <a:solidFill>
                  <a:srgbClr val="312D2A"/>
                </a:solidFill>
                <a:latin typeface="FBQLWK+Oracle Sans Tab Bold"/>
                <a:cs typeface="FBQLWK+Oracle Sans Tab Bold"/>
              </a:rPr>
              <a:t>Note </a:t>
            </a:r>
            <a:r>
              <a:rPr sz="1800" dirty="0">
                <a:solidFill>
                  <a:srgbClr val="312D2A"/>
                </a:solidFill>
                <a:latin typeface="VRRWNG+Oracle Sans Tab Regular"/>
                <a:cs typeface="VRRWNG+Oracle Sans Tab Regular"/>
              </a:rPr>
              <a:t>- </a:t>
            </a:r>
            <a:r>
              <a:rPr sz="1800" dirty="0">
                <a:solidFill>
                  <a:srgbClr val="312D2A"/>
                </a:solidFill>
                <a:latin typeface="JGBSHT+Oracle Sans Tab Regular"/>
                <a:cs typeface="JGBSHT+Oracle Sans Tab Regular"/>
              </a:rPr>
              <a:t>file</a:t>
            </a:r>
            <a:r>
              <a:rPr sz="1800" spc="17" dirty="0">
                <a:solidFill>
                  <a:srgbClr val="312D2A"/>
                </a:solidFill>
                <a:latin typeface="JGBSHT+Oracle Sans Tab Regular"/>
                <a:cs typeface="JGBSHT+Oracle Sans Tab Regular"/>
              </a:rPr>
              <a:t> </a:t>
            </a:r>
            <a:r>
              <a:rPr sz="1800" dirty="0">
                <a:solidFill>
                  <a:srgbClr val="312D2A"/>
                </a:solidFill>
                <a:latin typeface="JGBSHT+Oracle Sans Tab Regular"/>
                <a:cs typeface="JGBSHT+Oracle Sans Tab Regular"/>
              </a:rPr>
              <a:t>is</a:t>
            </a:r>
            <a:r>
              <a:rPr sz="1800" spc="-11" dirty="0">
                <a:solidFill>
                  <a:srgbClr val="312D2A"/>
                </a:solidFill>
                <a:latin typeface="JGBSHT+Oracle Sans Tab Regular"/>
                <a:cs typeface="JGBSHT+Oracle Sans Tab Regular"/>
              </a:rPr>
              <a:t> </a:t>
            </a:r>
            <a:r>
              <a:rPr sz="1800" dirty="0">
                <a:solidFill>
                  <a:srgbClr val="312D2A"/>
                </a:solidFill>
                <a:latin typeface="JGBSHT+Oracle Sans Tab Regular"/>
                <a:cs typeface="JGBSHT+Oracle Sans Tab Regular"/>
              </a:rPr>
              <a:t>“very expensive”</a:t>
            </a:r>
            <a:r>
              <a:rPr sz="1800" spc="11" dirty="0">
                <a:solidFill>
                  <a:srgbClr val="312D2A"/>
                </a:solidFill>
                <a:latin typeface="JGBSHT+Oracle Sans Tab Regular"/>
                <a:cs typeface="JGBSHT+Oracle Sans Tab Regular"/>
              </a:rPr>
              <a:t> </a:t>
            </a:r>
            <a:r>
              <a:rPr sz="1800" dirty="0">
                <a:solidFill>
                  <a:srgbClr val="312D2A"/>
                </a:solidFill>
                <a:latin typeface="JGBSHT+Oracle Sans Tab Regular"/>
                <a:cs typeface="JGBSHT+Oracle Sans Tab Regular"/>
              </a:rPr>
              <a:t>in public</a:t>
            </a:r>
            <a:r>
              <a:rPr sz="1800" spc="32" dirty="0">
                <a:solidFill>
                  <a:srgbClr val="312D2A"/>
                </a:solidFill>
                <a:latin typeface="JGBSHT+Oracle Sans Tab Regular"/>
                <a:cs typeface="JGBSHT+Oracle Sans Tab Regular"/>
              </a:rPr>
              <a:t> </a:t>
            </a:r>
            <a:r>
              <a:rPr sz="1800" dirty="0">
                <a:solidFill>
                  <a:srgbClr val="312D2A"/>
                </a:solidFill>
                <a:latin typeface="JGBSHT+Oracle Sans Tab Regular"/>
                <a:cs typeface="JGBSHT+Oracle Sans Tab Regular"/>
              </a:rPr>
              <a:t>clouds</a:t>
            </a:r>
          </a:p>
        </p:txBody>
      </p:sp>
      <p:sp>
        <p:nvSpPr>
          <p:cNvPr id="16" name="object 16"/>
          <p:cNvSpPr txBox="1"/>
          <p:nvPr/>
        </p:nvSpPr>
        <p:spPr>
          <a:xfrm>
            <a:off x="758952" y="5300720"/>
            <a:ext cx="1242139"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spc="17" dirty="0">
                <a:solidFill>
                  <a:srgbClr val="312D2A"/>
                </a:solidFill>
                <a:latin typeface="FBQLWK+Oracle Sans Tab Bold"/>
                <a:cs typeface="FBQLWK+Oracle Sans Tab Bold"/>
              </a:rPr>
              <a:t>Object</a:t>
            </a:r>
          </a:p>
        </p:txBody>
      </p:sp>
      <p:sp>
        <p:nvSpPr>
          <p:cNvPr id="17" name="object 17"/>
          <p:cNvSpPr txBox="1"/>
          <p:nvPr/>
        </p:nvSpPr>
        <p:spPr>
          <a:xfrm>
            <a:off x="1125016" y="5668365"/>
            <a:ext cx="2080437"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1053" dirty="0">
                <a:solidFill>
                  <a:srgbClr val="312D2A"/>
                </a:solidFill>
                <a:latin typeface="DejaVu Sans"/>
                <a:cs typeface="DejaVu Sans"/>
              </a:rPr>
              <a:t> </a:t>
            </a:r>
            <a:r>
              <a:rPr sz="1800" dirty="0">
                <a:solidFill>
                  <a:srgbClr val="312D2A"/>
                </a:solidFill>
                <a:latin typeface="VRRWNG+Oracle Sans Tab Regular"/>
                <a:cs typeface="VRRWNG+Oracle Sans Tab Regular"/>
              </a:rPr>
              <a:t>OCI</a:t>
            </a:r>
            <a:r>
              <a:rPr sz="1800" spc="1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object</a:t>
            </a:r>
            <a:r>
              <a:rPr sz="1800" spc="21" dirty="0">
                <a:solidFill>
                  <a:srgbClr val="312D2A"/>
                </a:solidFill>
                <a:latin typeface="VRRWNG+Oracle Sans Tab Regular"/>
                <a:cs typeface="VRRWNG+Oracle Sans Tab Regular"/>
              </a:rPr>
              <a:t> </a:t>
            </a:r>
            <a:r>
              <a:rPr sz="1800" spc="-10" dirty="0">
                <a:solidFill>
                  <a:srgbClr val="312D2A"/>
                </a:solidFill>
                <a:latin typeface="VRRWNG+Oracle Sans Tab Regular"/>
                <a:cs typeface="VRRWNG+Oracle Sans Tab Regular"/>
              </a:rPr>
              <a:t>store</a:t>
            </a:r>
          </a:p>
        </p:txBody>
      </p:sp>
      <p:sp>
        <p:nvSpPr>
          <p:cNvPr id="18" name="object 18"/>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851916" y="597718"/>
            <a:ext cx="1478313"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spc="-18" dirty="0">
                <a:solidFill>
                  <a:srgbClr val="312D2A"/>
                </a:solidFill>
                <a:latin typeface="FBQLWK+Oracle Sans Tab Bold"/>
                <a:cs typeface="FBQLWK+Oracle Sans Tab Bold"/>
              </a:rPr>
              <a:t>Storage</a:t>
            </a:r>
          </a:p>
        </p:txBody>
      </p:sp>
      <p:sp>
        <p:nvSpPr>
          <p:cNvPr id="4" name="object 4"/>
          <p:cNvSpPr txBox="1"/>
          <p:nvPr/>
        </p:nvSpPr>
        <p:spPr>
          <a:xfrm>
            <a:off x="851916" y="1646199"/>
            <a:ext cx="2014118"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Base</a:t>
            </a:r>
            <a:r>
              <a:rPr sz="2400" b="1" spc="-14" dirty="0">
                <a:solidFill>
                  <a:srgbClr val="312D2A"/>
                </a:solidFill>
                <a:latin typeface="FBQLWK+Oracle Sans Tab Bold"/>
                <a:cs typeface="FBQLWK+Oracle Sans Tab Bold"/>
              </a:rPr>
              <a:t> </a:t>
            </a:r>
            <a:r>
              <a:rPr sz="2400" b="1" dirty="0">
                <a:solidFill>
                  <a:srgbClr val="312D2A"/>
                </a:solidFill>
                <a:latin typeface="FBQLWK+Oracle Sans Tab Bold"/>
                <a:cs typeface="FBQLWK+Oracle Sans Tab Bold"/>
              </a:rPr>
              <a:t>storage</a:t>
            </a:r>
          </a:p>
        </p:txBody>
      </p:sp>
      <p:sp>
        <p:nvSpPr>
          <p:cNvPr id="5" name="object 5"/>
          <p:cNvSpPr txBox="1"/>
          <p:nvPr/>
        </p:nvSpPr>
        <p:spPr>
          <a:xfrm>
            <a:off x="10140061" y="1703851"/>
            <a:ext cx="480665"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b="1" dirty="0">
                <a:solidFill>
                  <a:srgbClr val="FCFBFA"/>
                </a:solidFill>
                <a:latin typeface="FBQLWK+Oracle Sans Tab Bold"/>
                <a:cs typeface="FBQLWK+Oracle Sans Tab Bold"/>
              </a:rPr>
              <a:t>Min</a:t>
            </a:r>
          </a:p>
        </p:txBody>
      </p:sp>
      <p:sp>
        <p:nvSpPr>
          <p:cNvPr id="6" name="object 6"/>
          <p:cNvSpPr txBox="1"/>
          <p:nvPr/>
        </p:nvSpPr>
        <p:spPr>
          <a:xfrm>
            <a:off x="11212068" y="1703851"/>
            <a:ext cx="516683" cy="273109"/>
          </a:xfrm>
          <a:prstGeom prst="rect">
            <a:avLst/>
          </a:prstGeom>
        </p:spPr>
        <p:txBody>
          <a:bodyPr vert="horz" wrap="square" lIns="0" tIns="0" rIns="0" bIns="0" rtlCol="0">
            <a:spAutoFit/>
          </a:bodyPr>
          <a:lstStyle/>
          <a:p>
            <a:pPr marL="0" marR="0">
              <a:lnSpc>
                <a:spcPts val="1850"/>
              </a:lnSpc>
              <a:spcBef>
                <a:spcPts val="0"/>
              </a:spcBef>
              <a:spcAft>
                <a:spcPts val="0"/>
              </a:spcAft>
            </a:pPr>
            <a:r>
              <a:rPr sz="1400" b="1" dirty="0">
                <a:solidFill>
                  <a:srgbClr val="FCFBFA"/>
                </a:solidFill>
                <a:latin typeface="FBQLWK+Oracle Sans Tab Bold"/>
                <a:cs typeface="FBQLWK+Oracle Sans Tab Bold"/>
              </a:rPr>
              <a:t>Max</a:t>
            </a:r>
          </a:p>
        </p:txBody>
      </p:sp>
      <p:sp>
        <p:nvSpPr>
          <p:cNvPr id="7" name="object 7"/>
          <p:cNvSpPr txBox="1"/>
          <p:nvPr/>
        </p:nvSpPr>
        <p:spPr>
          <a:xfrm>
            <a:off x="851916" y="2074738"/>
            <a:ext cx="5351531" cy="739990"/>
          </a:xfrm>
          <a:prstGeom prst="rect">
            <a:avLst/>
          </a:prstGeom>
        </p:spPr>
        <p:txBody>
          <a:bodyPr vert="horz" wrap="square" lIns="0" tIns="0" rIns="0" bIns="0" rtlCol="0">
            <a:spAutoFit/>
          </a:bodyPr>
          <a:lstStyle/>
          <a:p>
            <a:pPr marL="0" marR="0">
              <a:lnSpc>
                <a:spcPts val="2644"/>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Base</a:t>
            </a:r>
            <a:r>
              <a:rPr sz="2000" b="1" spc="-23"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includes</a:t>
            </a:r>
            <a:r>
              <a:rPr sz="2000" b="1" spc="-52"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a</a:t>
            </a:r>
            <a:r>
              <a:rPr sz="2000" b="1" spc="-11"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single high-capacity</a:t>
            </a:r>
            <a:r>
              <a:rPr sz="2000" b="1" spc="-33" dirty="0">
                <a:solidFill>
                  <a:srgbClr val="312D2A"/>
                </a:solidFill>
                <a:latin typeface="FBQLWK+Oracle Sans Tab Bold"/>
                <a:cs typeface="FBQLWK+Oracle Sans Tab Bold"/>
              </a:rPr>
              <a:t> </a:t>
            </a:r>
            <a:r>
              <a:rPr sz="2000" b="1" spc="-25" dirty="0">
                <a:solidFill>
                  <a:srgbClr val="312D2A"/>
                </a:solidFill>
                <a:latin typeface="FBQLWK+Oracle Sans Tab Bold"/>
                <a:cs typeface="FBQLWK+Oracle Sans Tab Bold"/>
              </a:rPr>
              <a:t>tray</a:t>
            </a:r>
          </a:p>
          <a:p>
            <a:pPr marL="365759" marR="0">
              <a:lnSpc>
                <a:spcPts val="2641"/>
              </a:lnSpc>
              <a:spcBef>
                <a:spcPts val="29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140 TB user</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storage</a:t>
            </a:r>
          </a:p>
        </p:txBody>
      </p:sp>
      <p:sp>
        <p:nvSpPr>
          <p:cNvPr id="8" name="object 8"/>
          <p:cNvSpPr txBox="1"/>
          <p:nvPr/>
        </p:nvSpPr>
        <p:spPr>
          <a:xfrm>
            <a:off x="7395718" y="2059285"/>
            <a:ext cx="1870417"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High</a:t>
            </a:r>
            <a:r>
              <a:rPr sz="1600" spc="1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Capacity </a:t>
            </a:r>
            <a:r>
              <a:rPr sz="1600" spc="-69" dirty="0">
                <a:solidFill>
                  <a:srgbClr val="312D2A"/>
                </a:solidFill>
                <a:latin typeface="VRRWNG+Oracle Sans Tab Regular"/>
                <a:cs typeface="VRRWNG+Oracle Sans Tab Regular"/>
              </a:rPr>
              <a:t>Tray</a:t>
            </a:r>
          </a:p>
        </p:txBody>
      </p:sp>
      <p:sp>
        <p:nvSpPr>
          <p:cNvPr id="9" name="object 9"/>
          <p:cNvSpPr txBox="1"/>
          <p:nvPr/>
        </p:nvSpPr>
        <p:spPr>
          <a:xfrm>
            <a:off x="10243693" y="2059285"/>
            <a:ext cx="274015"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1</a:t>
            </a:r>
          </a:p>
        </p:txBody>
      </p:sp>
      <p:sp>
        <p:nvSpPr>
          <p:cNvPr id="10" name="object 10"/>
          <p:cNvSpPr txBox="1"/>
          <p:nvPr/>
        </p:nvSpPr>
        <p:spPr>
          <a:xfrm>
            <a:off x="11271504" y="2059285"/>
            <a:ext cx="395934"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48</a:t>
            </a:r>
          </a:p>
        </p:txBody>
      </p:sp>
      <p:sp>
        <p:nvSpPr>
          <p:cNvPr id="11" name="object 11"/>
          <p:cNvSpPr txBox="1"/>
          <p:nvPr/>
        </p:nvSpPr>
        <p:spPr>
          <a:xfrm>
            <a:off x="7395718" y="2412218"/>
            <a:ext cx="2257963" cy="549181"/>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High</a:t>
            </a:r>
            <a:r>
              <a:rPr sz="1600" spc="1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Performance</a:t>
            </a:r>
            <a:r>
              <a:rPr sz="1600" spc="11" dirty="0">
                <a:solidFill>
                  <a:srgbClr val="312D2A"/>
                </a:solidFill>
                <a:latin typeface="VRRWNG+Oracle Sans Tab Regular"/>
                <a:cs typeface="VRRWNG+Oracle Sans Tab Regular"/>
              </a:rPr>
              <a:t> </a:t>
            </a:r>
            <a:r>
              <a:rPr sz="1600" spc="-69" dirty="0">
                <a:solidFill>
                  <a:srgbClr val="312D2A"/>
                </a:solidFill>
                <a:latin typeface="VRRWNG+Oracle Sans Tab Regular"/>
                <a:cs typeface="VRRWNG+Oracle Sans Tab Regular"/>
              </a:rPr>
              <a:t>Tray</a:t>
            </a:r>
          </a:p>
          <a:p>
            <a:pPr marL="0" marR="0">
              <a:lnSpc>
                <a:spcPts val="1920"/>
              </a:lnSpc>
              <a:spcBef>
                <a:spcPts val="0"/>
              </a:spcBef>
              <a:spcAft>
                <a:spcPts val="0"/>
              </a:spcAft>
            </a:pPr>
            <a:r>
              <a:rPr sz="1600" dirty="0">
                <a:solidFill>
                  <a:srgbClr val="312D2A"/>
                </a:solidFill>
                <a:latin typeface="VRRWNG+Oracle Sans Tab Regular"/>
                <a:cs typeface="VRRWNG+Oracle Sans Tab Regular"/>
              </a:rPr>
              <a:t>(optional)</a:t>
            </a:r>
          </a:p>
        </p:txBody>
      </p:sp>
      <p:sp>
        <p:nvSpPr>
          <p:cNvPr id="12" name="object 12"/>
          <p:cNvSpPr txBox="1"/>
          <p:nvPr/>
        </p:nvSpPr>
        <p:spPr>
          <a:xfrm>
            <a:off x="10243693" y="2533830"/>
            <a:ext cx="274198"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312D2A"/>
                </a:solidFill>
                <a:latin typeface="VRRWNG+Oracle Sans Tab Regular"/>
                <a:cs typeface="VRRWNG+Oracle Sans Tab Regular"/>
              </a:rPr>
              <a:t>0</a:t>
            </a:r>
          </a:p>
        </p:txBody>
      </p:sp>
      <p:sp>
        <p:nvSpPr>
          <p:cNvPr id="13" name="object 13"/>
          <p:cNvSpPr txBox="1"/>
          <p:nvPr/>
        </p:nvSpPr>
        <p:spPr>
          <a:xfrm>
            <a:off x="11271504" y="2533830"/>
            <a:ext cx="396117"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312D2A"/>
                </a:solidFill>
                <a:latin typeface="VRRWNG+Oracle Sans Tab Regular"/>
                <a:cs typeface="VRRWNG+Oracle Sans Tab Regular"/>
              </a:rPr>
              <a:t>47</a:t>
            </a:r>
          </a:p>
        </p:txBody>
      </p:sp>
      <p:sp>
        <p:nvSpPr>
          <p:cNvPr id="14" name="object 14"/>
          <p:cNvSpPr txBox="1"/>
          <p:nvPr/>
        </p:nvSpPr>
        <p:spPr>
          <a:xfrm>
            <a:off x="1217676" y="2806947"/>
            <a:ext cx="4690469"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40 TB</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reserved</a:t>
            </a:r>
            <a:r>
              <a:rPr sz="2000" spc="-5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capacity</a:t>
            </a:r>
            <a:r>
              <a:rPr sz="2000" spc="-46"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(system use)</a:t>
            </a:r>
          </a:p>
        </p:txBody>
      </p:sp>
      <p:sp>
        <p:nvSpPr>
          <p:cNvPr id="15" name="object 15"/>
          <p:cNvSpPr txBox="1"/>
          <p:nvPr/>
        </p:nvSpPr>
        <p:spPr>
          <a:xfrm>
            <a:off x="851916" y="3167532"/>
            <a:ext cx="3382365" cy="43982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High </a:t>
            </a:r>
            <a:r>
              <a:rPr sz="2400" b="1" spc="11" dirty="0">
                <a:solidFill>
                  <a:srgbClr val="312D2A"/>
                </a:solidFill>
                <a:latin typeface="FBQLWK+Oracle Sans Tab Bold"/>
                <a:cs typeface="FBQLWK+Oracle Sans Tab Bold"/>
              </a:rPr>
              <a:t>Capacity</a:t>
            </a:r>
            <a:r>
              <a:rPr sz="2400" b="1" spc="-11" dirty="0">
                <a:solidFill>
                  <a:srgbClr val="312D2A"/>
                </a:solidFill>
                <a:latin typeface="FBQLWK+Oracle Sans Tab Bold"/>
                <a:cs typeface="FBQLWK+Oracle Sans Tab Bold"/>
              </a:rPr>
              <a:t> </a:t>
            </a:r>
            <a:r>
              <a:rPr sz="2400" b="1" spc="-16" dirty="0">
                <a:solidFill>
                  <a:srgbClr val="312D2A"/>
                </a:solidFill>
                <a:latin typeface="FBQLWK+Oracle Sans Tab Bold"/>
                <a:cs typeface="FBQLWK+Oracle Sans Tab Bold"/>
              </a:rPr>
              <a:t>Storage</a:t>
            </a:r>
          </a:p>
        </p:txBody>
      </p:sp>
      <p:sp>
        <p:nvSpPr>
          <p:cNvPr id="16" name="object 16"/>
          <p:cNvSpPr txBox="1"/>
          <p:nvPr/>
        </p:nvSpPr>
        <p:spPr>
          <a:xfrm>
            <a:off x="1217676" y="3596071"/>
            <a:ext cx="5970972" cy="373943"/>
          </a:xfrm>
          <a:prstGeom prst="rect">
            <a:avLst/>
          </a:prstGeom>
        </p:spPr>
        <p:txBody>
          <a:bodyPr vert="horz" wrap="square" lIns="0" tIns="0" rIns="0" bIns="0" rtlCol="0">
            <a:spAutoFit/>
          </a:bodyPr>
          <a:lstStyle/>
          <a:p>
            <a:pPr marL="0" marR="0">
              <a:lnSpc>
                <a:spcPts val="2644"/>
              </a:lnSpc>
              <a:spcBef>
                <a:spcPts val="0"/>
              </a:spcBef>
              <a:spcAft>
                <a:spcPts val="0"/>
              </a:spcAft>
            </a:pPr>
            <a:r>
              <a:rPr sz="2000" dirty="0">
                <a:solidFill>
                  <a:srgbClr val="312D2A"/>
                </a:solidFill>
                <a:latin typeface="ERTLPM+Arial"/>
                <a:cs typeface="ERTLPM+Arial"/>
              </a:rPr>
              <a:t>•</a:t>
            </a:r>
            <a:r>
              <a:rPr sz="2000" spc="1364" dirty="0">
                <a:solidFill>
                  <a:srgbClr val="312D2A"/>
                </a:solidFill>
                <a:latin typeface="DejaVu Sans"/>
                <a:cs typeface="DejaVu Sans"/>
              </a:rPr>
              <a:t> </a:t>
            </a:r>
            <a:r>
              <a:rPr sz="2000" dirty="0">
                <a:solidFill>
                  <a:srgbClr val="312D2A"/>
                </a:solidFill>
                <a:latin typeface="VRRWNG+Oracle Sans Tab Regular"/>
                <a:cs typeface="VRRWNG+Oracle Sans Tab Regular"/>
              </a:rPr>
              <a:t>Storage</a:t>
            </a:r>
            <a:r>
              <a:rPr sz="2000" spc="-13" dirty="0">
                <a:solidFill>
                  <a:srgbClr val="312D2A"/>
                </a:solidFill>
                <a:latin typeface="VRRWNG+Oracle Sans Tab Regular"/>
                <a:cs typeface="VRRWNG+Oracle Sans Tab Regular"/>
              </a:rPr>
              <a:t> </a:t>
            </a:r>
            <a:r>
              <a:rPr sz="2000" spc="13" dirty="0">
                <a:solidFill>
                  <a:srgbClr val="312D2A"/>
                </a:solidFill>
                <a:latin typeface="VRRWNG+Oracle Sans Tab Regular"/>
                <a:cs typeface="VRRWNG+Oracle Sans Tab Regular"/>
              </a:rPr>
              <a:t>services</a:t>
            </a:r>
            <a:r>
              <a:rPr sz="2000" spc="-4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supported:</a:t>
            </a:r>
            <a:r>
              <a:rPr sz="2000" spc="-4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balanced</a:t>
            </a:r>
            <a:r>
              <a:rPr sz="2000" spc="-4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block,</a:t>
            </a:r>
            <a:r>
              <a:rPr sz="2000" spc="-2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file,</a:t>
            </a:r>
          </a:p>
        </p:txBody>
      </p:sp>
      <p:sp>
        <p:nvSpPr>
          <p:cNvPr id="17" name="object 17"/>
          <p:cNvSpPr txBox="1"/>
          <p:nvPr/>
        </p:nvSpPr>
        <p:spPr>
          <a:xfrm>
            <a:off x="1560576" y="3886193"/>
            <a:ext cx="859677"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spc="12" dirty="0">
                <a:solidFill>
                  <a:srgbClr val="312D2A"/>
                </a:solidFill>
                <a:latin typeface="VRRWNG+Oracle Sans Tab Regular"/>
                <a:cs typeface="VRRWNG+Oracle Sans Tab Regular"/>
              </a:rPr>
              <a:t>object</a:t>
            </a:r>
          </a:p>
        </p:txBody>
      </p:sp>
      <p:sp>
        <p:nvSpPr>
          <p:cNvPr id="18" name="object 18"/>
          <p:cNvSpPr txBox="1"/>
          <p:nvPr/>
        </p:nvSpPr>
        <p:spPr>
          <a:xfrm>
            <a:off x="851916" y="4246778"/>
            <a:ext cx="6188535" cy="1229351"/>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a:solidFill>
                  <a:srgbClr val="312D2A"/>
                </a:solidFill>
                <a:latin typeface="FBQLWK+Oracle Sans Tab Bold"/>
                <a:cs typeface="FBQLWK+Oracle Sans Tab Bold"/>
              </a:rPr>
              <a:t>High Performance</a:t>
            </a:r>
            <a:r>
              <a:rPr sz="2400" b="1" spc="22" dirty="0">
                <a:solidFill>
                  <a:srgbClr val="312D2A"/>
                </a:solidFill>
                <a:latin typeface="FBQLWK+Oracle Sans Tab Bold"/>
                <a:cs typeface="FBQLWK+Oracle Sans Tab Bold"/>
              </a:rPr>
              <a:t> </a:t>
            </a:r>
            <a:r>
              <a:rPr sz="2400" b="1" spc="-16" dirty="0">
                <a:solidFill>
                  <a:srgbClr val="312D2A"/>
                </a:solidFill>
                <a:latin typeface="FBQLWK+Oracle Sans Tab Bold"/>
                <a:cs typeface="FBQLWK+Oracle Sans Tab Bold"/>
              </a:rPr>
              <a:t>Storage</a:t>
            </a:r>
            <a:r>
              <a:rPr sz="2400" b="1" dirty="0">
                <a:solidFill>
                  <a:srgbClr val="312D2A"/>
                </a:solidFill>
                <a:latin typeface="FBQLWK+Oracle Sans Tab Bold"/>
                <a:cs typeface="FBQLWK+Oracle Sans Tab Bold"/>
              </a:rPr>
              <a:t> (optional)</a:t>
            </a:r>
          </a:p>
          <a:p>
            <a:pPr marL="365759" marR="0">
              <a:lnSpc>
                <a:spcPts val="2641"/>
              </a:lnSpc>
              <a:spcBef>
                <a:spcPts val="213"/>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Storage</a:t>
            </a:r>
            <a:r>
              <a:rPr sz="2000" spc="-10" dirty="0">
                <a:solidFill>
                  <a:srgbClr val="312D2A"/>
                </a:solidFill>
                <a:latin typeface="VRRWNG+Oracle Sans Tab Regular"/>
                <a:cs typeface="VRRWNG+Oracle Sans Tab Regular"/>
              </a:rPr>
              <a:t> </a:t>
            </a:r>
            <a:r>
              <a:rPr sz="2000" spc="13" dirty="0">
                <a:solidFill>
                  <a:srgbClr val="312D2A"/>
                </a:solidFill>
                <a:latin typeface="VRRWNG+Oracle Sans Tab Regular"/>
                <a:cs typeface="VRRWNG+Oracle Sans Tab Regular"/>
              </a:rPr>
              <a:t>services</a:t>
            </a:r>
            <a:r>
              <a:rPr sz="2000" spc="-4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supported:</a:t>
            </a:r>
            <a:r>
              <a:rPr sz="2000" spc="-5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performance</a:t>
            </a:r>
            <a:r>
              <a:rPr sz="2000" spc="-4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block</a:t>
            </a:r>
          </a:p>
          <a:p>
            <a:pPr marL="0" marR="0">
              <a:lnSpc>
                <a:spcPts val="3166"/>
              </a:lnSpc>
              <a:spcBef>
                <a:spcPts val="195"/>
              </a:spcBef>
              <a:spcAft>
                <a:spcPts val="0"/>
              </a:spcAft>
            </a:pPr>
            <a:r>
              <a:rPr sz="2400" b="1" dirty="0">
                <a:solidFill>
                  <a:srgbClr val="312D2A"/>
                </a:solidFill>
                <a:latin typeface="FBQLWK+Oracle Sans Tab Bold"/>
                <a:cs typeface="FBQLWK+Oracle Sans Tab Bold"/>
              </a:rPr>
              <a:t>Sizing Considerations</a:t>
            </a:r>
          </a:p>
        </p:txBody>
      </p:sp>
      <p:sp>
        <p:nvSpPr>
          <p:cNvPr id="19" name="object 19"/>
          <p:cNvSpPr txBox="1"/>
          <p:nvPr/>
        </p:nvSpPr>
        <p:spPr>
          <a:xfrm>
            <a:off x="1217676" y="5465362"/>
            <a:ext cx="5925481" cy="95266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1364" dirty="0">
                <a:solidFill>
                  <a:srgbClr val="312D2A"/>
                </a:solidFill>
                <a:latin typeface="DejaVu Sans"/>
                <a:cs typeface="DejaVu Sans"/>
              </a:rPr>
              <a:t> </a:t>
            </a:r>
            <a:r>
              <a:rPr sz="2000" dirty="0">
                <a:solidFill>
                  <a:srgbClr val="312D2A"/>
                </a:solidFill>
                <a:latin typeface="VRRWNG+Oracle Sans Tab Regular"/>
                <a:cs typeface="VRRWNG+Oracle Sans Tab Regular"/>
              </a:rPr>
              <a:t>Include</a:t>
            </a:r>
            <a:r>
              <a:rPr sz="2000" spc="-4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the following in sizing</a:t>
            </a:r>
            <a:r>
              <a:rPr sz="2000" spc="1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calculations:</a:t>
            </a:r>
            <a:r>
              <a:rPr sz="2000" spc="-3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data</a:t>
            </a:r>
          </a:p>
          <a:p>
            <a:pPr marL="342900" marR="0">
              <a:lnSpc>
                <a:spcPts val="2280"/>
              </a:lnSpc>
              <a:spcBef>
                <a:spcPts val="0"/>
              </a:spcBef>
              <a:spcAft>
                <a:spcPts val="0"/>
              </a:spcAft>
            </a:pPr>
            <a:r>
              <a:rPr sz="2000" dirty="0">
                <a:solidFill>
                  <a:srgbClr val="312D2A"/>
                </a:solidFill>
                <a:latin typeface="VRRWNG+Oracle Sans Tab Regular"/>
                <a:cs typeface="VRRWNG+Oracle Sans Tab Regular"/>
              </a:rPr>
              <a:t>storage,</a:t>
            </a:r>
            <a:r>
              <a:rPr sz="2000" spc="-1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user</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storage,</a:t>
            </a:r>
            <a:r>
              <a:rPr sz="2000" spc="-1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VM images,</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backups,</a:t>
            </a:r>
          </a:p>
          <a:p>
            <a:pPr marL="342900" marR="0">
              <a:lnSpc>
                <a:spcPts val="2279"/>
              </a:lnSpc>
              <a:spcBef>
                <a:spcPts val="0"/>
              </a:spcBef>
              <a:spcAft>
                <a:spcPts val="0"/>
              </a:spcAft>
            </a:pPr>
            <a:r>
              <a:rPr sz="2000" dirty="0">
                <a:solidFill>
                  <a:srgbClr val="312D2A"/>
                </a:solidFill>
                <a:latin typeface="JGBSHT+Oracle Sans Tab Regular"/>
                <a:cs typeface="JGBSHT+Oracle Sans Tab Regular"/>
              </a:rPr>
              <a:t>snapshots,</a:t>
            </a:r>
            <a:r>
              <a:rPr sz="2000" spc="-21" dirty="0">
                <a:solidFill>
                  <a:srgbClr val="312D2A"/>
                </a:solidFill>
                <a:latin typeface="JGBSHT+Oracle Sans Tab Regular"/>
                <a:cs typeface="JGBSHT+Oracle Sans Tab Regular"/>
              </a:rPr>
              <a:t> </a:t>
            </a:r>
            <a:r>
              <a:rPr sz="2000" dirty="0">
                <a:solidFill>
                  <a:srgbClr val="312D2A"/>
                </a:solidFill>
                <a:latin typeface="JGBSHT+Oracle Sans Tab Regular"/>
                <a:cs typeface="JGBSHT+Oracle Sans Tab Regular"/>
              </a:rPr>
              <a:t>clones,</a:t>
            </a:r>
            <a:r>
              <a:rPr sz="2000" spc="-34" dirty="0">
                <a:solidFill>
                  <a:srgbClr val="312D2A"/>
                </a:solidFill>
                <a:latin typeface="JGBSHT+Oracle Sans Tab Regular"/>
                <a:cs typeface="JGBSHT+Oracle Sans Tab Regular"/>
              </a:rPr>
              <a:t> </a:t>
            </a:r>
            <a:r>
              <a:rPr sz="2000" dirty="0">
                <a:solidFill>
                  <a:srgbClr val="312D2A"/>
                </a:solidFill>
                <a:latin typeface="JGBSHT+Oracle Sans Tab Regular"/>
                <a:cs typeface="JGBSHT+Oracle Sans Tab Regular"/>
              </a:rPr>
              <a:t>…</a:t>
            </a:r>
          </a:p>
        </p:txBody>
      </p:sp>
      <p:sp>
        <p:nvSpPr>
          <p:cNvPr id="20" name="object 20"/>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527867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Infrastructure Services</a:t>
            </a:r>
          </a:p>
        </p:txBody>
      </p:sp>
      <p:sp>
        <p:nvSpPr>
          <p:cNvPr id="4" name="object 4"/>
          <p:cNvSpPr txBox="1"/>
          <p:nvPr/>
        </p:nvSpPr>
        <p:spPr>
          <a:xfrm>
            <a:off x="776935" y="4113580"/>
            <a:ext cx="1355521"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AE562C"/>
                </a:solidFill>
                <a:latin typeface="VRRWNG+Oracle Sans Tab Regular"/>
                <a:cs typeface="VRRWNG+Oracle Sans Tab Regular"/>
              </a:rPr>
              <a:t>Networking</a:t>
            </a: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69036" y="282886"/>
            <a:ext cx="6942822"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spc="14" dirty="0">
                <a:solidFill>
                  <a:srgbClr val="312D2A"/>
                </a:solidFill>
                <a:latin typeface="FBQLWK+Oracle Sans Tab Bold"/>
                <a:cs typeface="FBQLWK+Oracle Sans Tab Bold"/>
              </a:rPr>
              <a:t>PCA-X9</a:t>
            </a:r>
            <a:r>
              <a:rPr sz="2800" b="1" dirty="0">
                <a:solidFill>
                  <a:srgbClr val="312D2A"/>
                </a:solidFill>
                <a:latin typeface="FBQLWK+Oracle Sans Tab Bold"/>
                <a:cs typeface="FBQLWK+Oracle Sans Tab Bold"/>
              </a:rPr>
              <a:t> Networking</a:t>
            </a:r>
            <a:r>
              <a:rPr sz="2800" b="1" spc="20" dirty="0">
                <a:solidFill>
                  <a:srgbClr val="312D2A"/>
                </a:solidFill>
                <a:latin typeface="FBQLWK+Oracle Sans Tab Bold"/>
                <a:cs typeface="FBQLWK+Oracle Sans Tab Bold"/>
              </a:rPr>
              <a:t> </a:t>
            </a:r>
            <a:r>
              <a:rPr sz="2800" b="1" dirty="0">
                <a:solidFill>
                  <a:srgbClr val="312D2A"/>
                </a:solidFill>
                <a:latin typeface="LUSSWS+Oracle Sans Tab Bold"/>
                <a:cs typeface="LUSSWS+Oracle Sans Tab Bold"/>
              </a:rPr>
              <a:t>–</a:t>
            </a:r>
            <a:r>
              <a:rPr sz="2800" b="1" spc="-202" dirty="0">
                <a:solidFill>
                  <a:srgbClr val="312D2A"/>
                </a:solidFill>
                <a:latin typeface="DejaVu Sans"/>
                <a:cs typeface="DejaVu Sans"/>
              </a:rPr>
              <a:t> </a:t>
            </a:r>
            <a:r>
              <a:rPr sz="2800" b="1" spc="-16" dirty="0">
                <a:solidFill>
                  <a:srgbClr val="312D2A"/>
                </a:solidFill>
                <a:latin typeface="FBQLWK+Oracle Sans Tab Bold"/>
                <a:cs typeface="FBQLWK+Oracle Sans Tab Bold"/>
              </a:rPr>
              <a:t>Core</a:t>
            </a:r>
            <a:r>
              <a:rPr sz="2800" b="1" spc="13"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Components</a:t>
            </a:r>
          </a:p>
        </p:txBody>
      </p:sp>
      <p:sp>
        <p:nvSpPr>
          <p:cNvPr id="4" name="object 4"/>
          <p:cNvSpPr txBox="1"/>
          <p:nvPr/>
        </p:nvSpPr>
        <p:spPr>
          <a:xfrm>
            <a:off x="760476" y="855014"/>
            <a:ext cx="10189311" cy="613714"/>
          </a:xfrm>
          <a:prstGeom prst="rect">
            <a:avLst/>
          </a:prstGeom>
        </p:spPr>
        <p:txBody>
          <a:bodyPr vert="horz" wrap="square" lIns="0" tIns="0" rIns="0" bIns="0" rtlCol="0">
            <a:spAutoFit/>
          </a:bodyPr>
          <a:lstStyle/>
          <a:p>
            <a:pPr marL="0" marR="0">
              <a:lnSpc>
                <a:spcPts val="2372"/>
              </a:lnSpc>
              <a:spcBef>
                <a:spcPts val="0"/>
              </a:spcBef>
              <a:spcAft>
                <a:spcPts val="0"/>
              </a:spcAft>
            </a:pPr>
            <a:r>
              <a:rPr sz="1800" b="1" dirty="0">
                <a:solidFill>
                  <a:srgbClr val="312D2A"/>
                </a:solidFill>
                <a:latin typeface="FBQLWK+Oracle Sans Tab Bold"/>
                <a:cs typeface="FBQLWK+Oracle Sans Tab Bold"/>
              </a:rPr>
              <a:t>PCA-X9 Networking</a:t>
            </a:r>
            <a:r>
              <a:rPr sz="1800" b="1" spc="10"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functionality</a:t>
            </a:r>
            <a:r>
              <a:rPr sz="1800" b="1" spc="11"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consists</a:t>
            </a:r>
            <a:r>
              <a:rPr sz="1800" b="1" spc="14"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of the</a:t>
            </a:r>
            <a:r>
              <a:rPr sz="1800" b="1" spc="19"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following</a:t>
            </a:r>
            <a:r>
              <a:rPr sz="1800" b="1" spc="-18"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Kubernetes</a:t>
            </a:r>
            <a:r>
              <a:rPr sz="1800" b="1" spc="43"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(K8s) controllers and</a:t>
            </a:r>
          </a:p>
          <a:p>
            <a:pPr marL="0" marR="0">
              <a:lnSpc>
                <a:spcPts val="2160"/>
              </a:lnSpc>
              <a:spcBef>
                <a:spcPts val="0"/>
              </a:spcBef>
              <a:spcAft>
                <a:spcPts val="0"/>
              </a:spcAft>
            </a:pPr>
            <a:r>
              <a:rPr sz="1800" b="1" dirty="0">
                <a:solidFill>
                  <a:srgbClr val="312D2A"/>
                </a:solidFill>
                <a:latin typeface="FBQLWK+Oracle Sans Tab Bold"/>
                <a:cs typeface="FBQLWK+Oracle Sans Tab Bold"/>
              </a:rPr>
              <a:t>Management services:</a:t>
            </a:r>
          </a:p>
        </p:txBody>
      </p:sp>
      <p:sp>
        <p:nvSpPr>
          <p:cNvPr id="5" name="object 5"/>
          <p:cNvSpPr txBox="1"/>
          <p:nvPr/>
        </p:nvSpPr>
        <p:spPr>
          <a:xfrm>
            <a:off x="1217676" y="1647497"/>
            <a:ext cx="4999316" cy="1525010"/>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A Network</a:t>
            </a:r>
            <a:r>
              <a:rPr sz="1600" spc="-10"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Controller</a:t>
            </a:r>
            <a:r>
              <a:rPr sz="1600" spc="17"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(NC/nwctrl)</a:t>
            </a:r>
          </a:p>
          <a:p>
            <a:pPr marL="0" marR="0">
              <a:lnSpc>
                <a:spcPts val="1922"/>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A Load Balancing Controller </a:t>
            </a:r>
            <a:r>
              <a:rPr sz="1600" spc="10" dirty="0">
                <a:solidFill>
                  <a:srgbClr val="312D2A"/>
                </a:solidFill>
                <a:latin typeface="VRRWNG+Oracle Sans Tab Regular"/>
                <a:cs typeface="VRRWNG+Oracle Sans Tab Regular"/>
              </a:rPr>
              <a:t>(LBC/lbctrl)</a:t>
            </a:r>
          </a:p>
          <a:p>
            <a:pPr marL="0" marR="0">
              <a:lnSpc>
                <a:spcPts val="1920"/>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Ethernet Switches</a:t>
            </a:r>
            <a:r>
              <a:rPr sz="1600" spc="27"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 underlay</a:t>
            </a:r>
            <a:r>
              <a:rPr sz="1600" spc="3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network</a:t>
            </a:r>
          </a:p>
          <a:p>
            <a:pPr marL="0" marR="0">
              <a:lnSpc>
                <a:spcPts val="1919"/>
              </a:lnSpc>
              <a:spcBef>
                <a:spcPts val="5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spc="-29" dirty="0">
                <a:solidFill>
                  <a:srgbClr val="312D2A"/>
                </a:solidFill>
                <a:latin typeface="VRRWNG+Oracle Sans Tab Regular"/>
                <a:cs typeface="VRRWNG+Oracle Sans Tab Regular"/>
              </a:rPr>
              <a:t>OVN/OVS</a:t>
            </a:r>
            <a:r>
              <a:rPr sz="1600" spc="4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t>
            </a:r>
            <a:r>
              <a:rPr sz="1600" spc="-14" dirty="0">
                <a:solidFill>
                  <a:srgbClr val="312D2A"/>
                </a:solidFill>
                <a:latin typeface="VRRWNG+Oracle Sans Tab Regular"/>
                <a:cs typeface="VRRWNG+Oracle Sans Tab Regular"/>
              </a:rPr>
              <a:t> </a:t>
            </a:r>
            <a:r>
              <a:rPr sz="1600" spc="-10" dirty="0">
                <a:solidFill>
                  <a:srgbClr val="312D2A"/>
                </a:solidFill>
                <a:latin typeface="VRRWNG+Oracle Sans Tab Regular"/>
                <a:cs typeface="VRRWNG+Oracle Sans Tab Regular"/>
              </a:rPr>
              <a:t>Overlay</a:t>
            </a:r>
            <a:r>
              <a:rPr sz="1600" spc="19"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network</a:t>
            </a:r>
          </a:p>
          <a:p>
            <a:pPr marL="0" marR="0">
              <a:lnSpc>
                <a:spcPts val="1920"/>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spc="-15" dirty="0">
                <a:solidFill>
                  <a:srgbClr val="312D2A"/>
                </a:solidFill>
                <a:latin typeface="VRRWNG+Oracle Sans Tab Regular"/>
                <a:cs typeface="VRRWNG+Oracle Sans Tab Regular"/>
              </a:rPr>
              <a:t>DNS,</a:t>
            </a:r>
            <a:r>
              <a:rPr sz="1600" spc="2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and Switch Manager</a:t>
            </a:r>
            <a:r>
              <a:rPr sz="1600" spc="-10"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micro-service</a:t>
            </a:r>
            <a:r>
              <a:rPr sz="1600" spc="1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modules</a:t>
            </a:r>
          </a:p>
          <a:p>
            <a:pPr marL="0" marR="0">
              <a:lnSpc>
                <a:spcPts val="1920"/>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spc="21" dirty="0">
                <a:solidFill>
                  <a:srgbClr val="312D2A"/>
                </a:solidFill>
                <a:latin typeface="VRRWNG+Oracle Sans Tab Regular"/>
                <a:cs typeface="VRRWNG+Oracle Sans Tab Regular"/>
              </a:rPr>
              <a:t>PCA</a:t>
            </a:r>
            <a:r>
              <a:rPr sz="1600" spc="-2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management</a:t>
            </a:r>
            <a:r>
              <a:rPr sz="1600" spc="1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nodes</a:t>
            </a:r>
          </a:p>
        </p:txBody>
      </p:sp>
      <p:sp>
        <p:nvSpPr>
          <p:cNvPr id="6" name="object 6"/>
          <p:cNvSpPr txBox="1"/>
          <p:nvPr/>
        </p:nvSpPr>
        <p:spPr>
          <a:xfrm>
            <a:off x="1217676" y="3110791"/>
            <a:ext cx="2484452" cy="549650"/>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A ZFSSA.</a:t>
            </a:r>
          </a:p>
          <a:p>
            <a:pPr marL="0" marR="0">
              <a:lnSpc>
                <a:spcPts val="1922"/>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MySql</a:t>
            </a:r>
            <a:r>
              <a:rPr sz="1600" spc="1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Data Base (DB)</a:t>
            </a:r>
          </a:p>
        </p:txBody>
      </p:sp>
      <p:sp>
        <p:nvSpPr>
          <p:cNvPr id="7" name="object 7"/>
          <p:cNvSpPr txBox="1"/>
          <p:nvPr/>
        </p:nvSpPr>
        <p:spPr>
          <a:xfrm>
            <a:off x="760476" y="3842562"/>
            <a:ext cx="6092673" cy="579878"/>
          </a:xfrm>
          <a:prstGeom prst="rect">
            <a:avLst/>
          </a:prstGeom>
        </p:spPr>
        <p:txBody>
          <a:bodyPr vert="horz" wrap="square" lIns="0" tIns="0" rIns="0" bIns="0" rtlCol="0">
            <a:spAutoFit/>
          </a:bodyPr>
          <a:lstStyle/>
          <a:p>
            <a:pPr marL="0" marR="0">
              <a:lnSpc>
                <a:spcPts val="2372"/>
              </a:lnSpc>
              <a:spcBef>
                <a:spcPts val="0"/>
              </a:spcBef>
              <a:spcAft>
                <a:spcPts val="0"/>
              </a:spcAft>
            </a:pPr>
            <a:r>
              <a:rPr sz="1800" b="1" dirty="0">
                <a:solidFill>
                  <a:srgbClr val="312D2A"/>
                </a:solidFill>
                <a:latin typeface="FBQLWK+Oracle Sans Tab Bold"/>
                <a:cs typeface="FBQLWK+Oracle Sans Tab Bold"/>
              </a:rPr>
              <a:t>Functionality</a:t>
            </a:r>
            <a:r>
              <a:rPr sz="1800" b="1" spc="-10"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provided</a:t>
            </a:r>
            <a:r>
              <a:rPr sz="1800" b="1" spc="37" dirty="0">
                <a:solidFill>
                  <a:srgbClr val="312D2A"/>
                </a:solidFill>
                <a:latin typeface="FBQLWK+Oracle Sans Tab Bold"/>
                <a:cs typeface="FBQLWK+Oracle Sans Tab Bold"/>
              </a:rPr>
              <a:t> </a:t>
            </a:r>
            <a:r>
              <a:rPr sz="1800" b="1" spc="-38" dirty="0">
                <a:solidFill>
                  <a:srgbClr val="312D2A"/>
                </a:solidFill>
                <a:latin typeface="FBQLWK+Oracle Sans Tab Bold"/>
                <a:cs typeface="FBQLWK+Oracle Sans Tab Bold"/>
              </a:rPr>
              <a:t>by</a:t>
            </a:r>
            <a:r>
              <a:rPr sz="1800" b="1" spc="38" dirty="0">
                <a:solidFill>
                  <a:srgbClr val="312D2A"/>
                </a:solidFill>
                <a:latin typeface="FBQLWK+Oracle Sans Tab Bold"/>
                <a:cs typeface="FBQLWK+Oracle Sans Tab Bold"/>
              </a:rPr>
              <a:t> </a:t>
            </a:r>
            <a:r>
              <a:rPr sz="1800" b="1" spc="12" dirty="0">
                <a:solidFill>
                  <a:srgbClr val="312D2A"/>
                </a:solidFill>
                <a:latin typeface="FBQLWK+Oracle Sans Tab Bold"/>
                <a:cs typeface="FBQLWK+Oracle Sans Tab Bold"/>
              </a:rPr>
              <a:t>PCA-X9</a:t>
            </a:r>
            <a:r>
              <a:rPr sz="1800" b="1" dirty="0">
                <a:solidFill>
                  <a:srgbClr val="312D2A"/>
                </a:solidFill>
                <a:latin typeface="FBQLWK+Oracle Sans Tab Bold"/>
                <a:cs typeface="FBQLWK+Oracle Sans Tab Bold"/>
              </a:rPr>
              <a:t> networking</a:t>
            </a:r>
            <a:r>
              <a:rPr sz="1800" b="1" spc="23" dirty="0">
                <a:solidFill>
                  <a:srgbClr val="312D2A"/>
                </a:solidFill>
                <a:latin typeface="FBQLWK+Oracle Sans Tab Bold"/>
                <a:cs typeface="FBQLWK+Oracle Sans Tab Bold"/>
              </a:rPr>
              <a:t> </a:t>
            </a:r>
            <a:r>
              <a:rPr sz="1800" b="1" dirty="0">
                <a:solidFill>
                  <a:srgbClr val="312D2A"/>
                </a:solidFill>
                <a:latin typeface="FBQLWK+Oracle Sans Tab Bold"/>
                <a:cs typeface="FBQLWK+Oracle Sans Tab Bold"/>
              </a:rPr>
              <a:t>include:</a:t>
            </a:r>
          </a:p>
          <a:p>
            <a:pPr marL="457199" marR="0">
              <a:lnSpc>
                <a:spcPts val="1955"/>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Supporting</a:t>
            </a:r>
            <a:r>
              <a:rPr sz="1600" spc="3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the</a:t>
            </a:r>
            <a:r>
              <a:rPr sz="1600" spc="-1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OCI networking</a:t>
            </a:r>
            <a:r>
              <a:rPr sz="1600" spc="-11" dirty="0">
                <a:solidFill>
                  <a:srgbClr val="312D2A"/>
                </a:solidFill>
                <a:latin typeface="VRRWNG+Oracle Sans Tab Regular"/>
                <a:cs typeface="VRRWNG+Oracle Sans Tab Regular"/>
              </a:rPr>
              <a:t> </a:t>
            </a:r>
            <a:r>
              <a:rPr sz="1600" spc="-27" dirty="0">
                <a:solidFill>
                  <a:srgbClr val="312D2A"/>
                </a:solidFill>
                <a:latin typeface="VRRWNG+Oracle Sans Tab Regular"/>
                <a:cs typeface="VRRWNG+Oracle Sans Tab Regular"/>
              </a:rPr>
              <a:t>CLI/APIs</a:t>
            </a:r>
          </a:p>
        </p:txBody>
      </p:sp>
      <p:sp>
        <p:nvSpPr>
          <p:cNvPr id="8" name="object 8"/>
          <p:cNvSpPr txBox="1"/>
          <p:nvPr/>
        </p:nvSpPr>
        <p:spPr>
          <a:xfrm>
            <a:off x="1217676" y="4361033"/>
            <a:ext cx="4178821"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spc="-10" dirty="0">
                <a:solidFill>
                  <a:srgbClr val="312D2A"/>
                </a:solidFill>
                <a:latin typeface="VRRWNG+Oracle Sans Tab Regular"/>
                <a:cs typeface="VRRWNG+Oracle Sans Tab Regular"/>
              </a:rPr>
              <a:t>Conforming</a:t>
            </a:r>
            <a:r>
              <a:rPr sz="1600" spc="3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with OCI networking model:</a:t>
            </a:r>
          </a:p>
        </p:txBody>
      </p:sp>
      <p:sp>
        <p:nvSpPr>
          <p:cNvPr id="9" name="object 9"/>
          <p:cNvSpPr txBox="1"/>
          <p:nvPr/>
        </p:nvSpPr>
        <p:spPr>
          <a:xfrm>
            <a:off x="1674876" y="4605255"/>
            <a:ext cx="3630337"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OCI </a:t>
            </a:r>
            <a:r>
              <a:rPr sz="1600" spc="-15" dirty="0">
                <a:solidFill>
                  <a:srgbClr val="312D2A"/>
                </a:solidFill>
                <a:latin typeface="VRRWNG+Oracle Sans Tab Regular"/>
                <a:cs typeface="VRRWNG+Oracle Sans Tab Regular"/>
              </a:rPr>
              <a:t>VCN,</a:t>
            </a:r>
            <a:r>
              <a:rPr sz="1600" spc="2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subnet,</a:t>
            </a:r>
            <a:r>
              <a:rPr sz="1600" spc="23"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VNIC</a:t>
            </a:r>
            <a:r>
              <a:rPr sz="1600" spc="15"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constructs,</a:t>
            </a:r>
          </a:p>
        </p:txBody>
      </p:sp>
      <p:sp>
        <p:nvSpPr>
          <p:cNvPr id="10" name="object 10"/>
          <p:cNvSpPr txBox="1"/>
          <p:nvPr/>
        </p:nvSpPr>
        <p:spPr>
          <a:xfrm>
            <a:off x="1674876" y="4849094"/>
            <a:ext cx="3167186"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Private and public</a:t>
            </a:r>
            <a:r>
              <a:rPr sz="1600" spc="50"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IP address,</a:t>
            </a:r>
          </a:p>
        </p:txBody>
      </p:sp>
      <p:sp>
        <p:nvSpPr>
          <p:cNvPr id="11" name="object 11"/>
          <p:cNvSpPr txBox="1"/>
          <p:nvPr/>
        </p:nvSpPr>
        <p:spPr>
          <a:xfrm>
            <a:off x="1674876" y="5092934"/>
            <a:ext cx="3353663"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Private and public</a:t>
            </a:r>
            <a:r>
              <a:rPr sz="1600" spc="50"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subnets,</a:t>
            </a:r>
            <a:r>
              <a:rPr sz="1600" spc="3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and</a:t>
            </a:r>
          </a:p>
        </p:txBody>
      </p:sp>
      <p:sp>
        <p:nvSpPr>
          <p:cNvPr id="12" name="object 12"/>
          <p:cNvSpPr txBox="1"/>
          <p:nvPr/>
        </p:nvSpPr>
        <p:spPr>
          <a:xfrm>
            <a:off x="1674876" y="5336774"/>
            <a:ext cx="2259936"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spc="-16" dirty="0">
                <a:solidFill>
                  <a:srgbClr val="312D2A"/>
                </a:solidFill>
                <a:latin typeface="VRRWNG+Oracle Sans Tab Regular"/>
                <a:cs typeface="VRRWNG+Oracle Sans Tab Regular"/>
              </a:rPr>
              <a:t>Various</a:t>
            </a:r>
            <a:r>
              <a:rPr sz="1600" spc="40"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L3 services</a:t>
            </a:r>
          </a:p>
        </p:txBody>
      </p:sp>
      <p:sp>
        <p:nvSpPr>
          <p:cNvPr id="13" name="object 13"/>
          <p:cNvSpPr txBox="1"/>
          <p:nvPr/>
        </p:nvSpPr>
        <p:spPr>
          <a:xfrm>
            <a:off x="1217676" y="5580589"/>
            <a:ext cx="9474700" cy="793233"/>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Providing</a:t>
            </a:r>
            <a:r>
              <a:rPr sz="1600" spc="22" dirty="0">
                <a:solidFill>
                  <a:srgbClr val="312D2A"/>
                </a:solidFill>
                <a:latin typeface="VRRWNG+Oracle Sans Tab Regular"/>
                <a:cs typeface="VRRWNG+Oracle Sans Tab Regular"/>
              </a:rPr>
              <a:t> </a:t>
            </a:r>
            <a:r>
              <a:rPr sz="1600" spc="-31" dirty="0">
                <a:solidFill>
                  <a:srgbClr val="312D2A"/>
                </a:solidFill>
                <a:latin typeface="VRRWNG+Oracle Sans Tab Regular"/>
                <a:cs typeface="VRRWNG+Oracle Sans Tab Regular"/>
              </a:rPr>
              <a:t>DHCP,</a:t>
            </a:r>
            <a:r>
              <a:rPr sz="1600" spc="5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firewall,</a:t>
            </a:r>
            <a:r>
              <a:rPr sz="1600" spc="26" dirty="0">
                <a:solidFill>
                  <a:srgbClr val="312D2A"/>
                </a:solidFill>
                <a:latin typeface="VRRWNG+Oracle Sans Tab Regular"/>
                <a:cs typeface="VRRWNG+Oracle Sans Tab Regular"/>
              </a:rPr>
              <a:t> </a:t>
            </a:r>
            <a:r>
              <a:rPr sz="1600" spc="-15" dirty="0">
                <a:solidFill>
                  <a:srgbClr val="312D2A"/>
                </a:solidFill>
                <a:latin typeface="VRRWNG+Oracle Sans Tab Regular"/>
                <a:cs typeface="VRRWNG+Oracle Sans Tab Regular"/>
              </a:rPr>
              <a:t>DNS,</a:t>
            </a:r>
            <a:r>
              <a:rPr sz="1600" spc="2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and Load Balancing networking services,</a:t>
            </a:r>
          </a:p>
          <a:p>
            <a:pPr marL="0" marR="0">
              <a:lnSpc>
                <a:spcPts val="1920"/>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Supporting</a:t>
            </a:r>
            <a:r>
              <a:rPr sz="1600" spc="3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management and storage network traffic.</a:t>
            </a:r>
          </a:p>
          <a:p>
            <a:pPr marL="0" marR="0">
              <a:lnSpc>
                <a:spcPts val="1922"/>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Creating MySQL DB objects </a:t>
            </a:r>
            <a:r>
              <a:rPr sz="1600" spc="-28" dirty="0">
                <a:solidFill>
                  <a:srgbClr val="312D2A"/>
                </a:solidFill>
                <a:latin typeface="VRRWNG+Oracle Sans Tab Regular"/>
                <a:cs typeface="VRRWNG+Oracle Sans Tab Regular"/>
              </a:rPr>
              <a:t>for</a:t>
            </a:r>
            <a:r>
              <a:rPr sz="1600" spc="35"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OCI objects </a:t>
            </a:r>
            <a:r>
              <a:rPr sz="1600" spc="-12" dirty="0">
                <a:solidFill>
                  <a:srgbClr val="312D2A"/>
                </a:solidFill>
                <a:latin typeface="VRRWNG+Oracle Sans Tab Regular"/>
                <a:cs typeface="VRRWNG+Oracle Sans Tab Regular"/>
              </a:rPr>
              <a:t>(VCN,</a:t>
            </a:r>
            <a:r>
              <a:rPr sz="1600" spc="2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Subnet</a:t>
            </a:r>
            <a:r>
              <a:rPr sz="1600" spc="5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etc)</a:t>
            </a:r>
            <a:r>
              <a:rPr sz="1600" spc="-20"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and </a:t>
            </a:r>
            <a:r>
              <a:rPr sz="1600" spc="-27" dirty="0">
                <a:solidFill>
                  <a:srgbClr val="312D2A"/>
                </a:solidFill>
                <a:latin typeface="VRRWNG+Oracle Sans Tab Regular"/>
                <a:cs typeface="VRRWNG+Oracle Sans Tab Regular"/>
              </a:rPr>
              <a:t>any</a:t>
            </a:r>
            <a:r>
              <a:rPr sz="1600" spc="2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related </a:t>
            </a:r>
            <a:r>
              <a:rPr sz="1600" spc="21" dirty="0">
                <a:solidFill>
                  <a:srgbClr val="312D2A"/>
                </a:solidFill>
                <a:latin typeface="VRRWNG+Oracle Sans Tab Regular"/>
                <a:cs typeface="VRRWNG+Oracle Sans Tab Regular"/>
              </a:rPr>
              <a:t>PCA</a:t>
            </a:r>
            <a:r>
              <a:rPr sz="1600" spc="-1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specific</a:t>
            </a:r>
            <a:r>
              <a:rPr sz="1600" spc="17"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objects.</a:t>
            </a:r>
          </a:p>
        </p:txBody>
      </p:sp>
      <p:sp>
        <p:nvSpPr>
          <p:cNvPr id="14" name="object 14"/>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010" y="3034982"/>
            <a:ext cx="9191183" cy="615074"/>
          </a:xfrm>
          <a:prstGeom prst="rect">
            <a:avLst/>
          </a:prstGeom>
        </p:spPr>
        <p:txBody>
          <a:bodyPr vert="horz" wrap="square" lIns="0" tIns="0" rIns="0" bIns="0" rtlCol="0">
            <a:spAutoFit/>
          </a:bodyPr>
          <a:lstStyle/>
          <a:p>
            <a:pPr marL="0" marR="0">
              <a:lnSpc>
                <a:spcPts val="4543"/>
              </a:lnSpc>
              <a:spcBef>
                <a:spcPts val="0"/>
              </a:spcBef>
              <a:spcAft>
                <a:spcPts val="0"/>
              </a:spcAft>
            </a:pPr>
            <a:r>
              <a:rPr sz="4000" dirty="0">
                <a:solidFill>
                  <a:srgbClr val="312D2A"/>
                </a:solidFill>
                <a:latin typeface="WOFOHS+Georgia"/>
                <a:cs typeface="WOFOHS+Georgia"/>
              </a:rPr>
              <a:t>Networking language of the Cloud</a:t>
            </a:r>
            <a:r>
              <a:rPr sz="4000" spc="18" dirty="0">
                <a:solidFill>
                  <a:srgbClr val="312D2A"/>
                </a:solidFill>
                <a:latin typeface="WOFOHS+Georgia"/>
                <a:cs typeface="WOFOHS+Georgia"/>
              </a:rPr>
              <a:t> </a:t>
            </a:r>
            <a:r>
              <a:rPr sz="4000" dirty="0">
                <a:solidFill>
                  <a:srgbClr val="312D2A"/>
                </a:solidFill>
                <a:latin typeface="WOFOHS+Georgia"/>
                <a:cs typeface="WOFOHS+Georgia"/>
              </a:rPr>
              <a:t>(OCI)</a:t>
            </a:r>
          </a:p>
        </p:txBody>
      </p:sp>
      <p:sp>
        <p:nvSpPr>
          <p:cNvPr id="4" name="object 4"/>
          <p:cNvSpPr txBox="1"/>
          <p:nvPr/>
        </p:nvSpPr>
        <p:spPr>
          <a:xfrm>
            <a:off x="776935" y="4113580"/>
            <a:ext cx="1113434"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AE562C"/>
                </a:solidFill>
                <a:latin typeface="VRRWNG+Oracle Sans Tab Regular"/>
                <a:cs typeface="VRRWNG+Oracle Sans Tab Regular"/>
              </a:rPr>
              <a:t>Overview</a:t>
            </a:r>
          </a:p>
        </p:txBody>
      </p:sp>
      <p:sp>
        <p:nvSpPr>
          <p:cNvPr id="5" name="object 5"/>
          <p:cNvSpPr txBox="1"/>
          <p:nvPr/>
        </p:nvSpPr>
        <p:spPr>
          <a:xfrm>
            <a:off x="1128064" y="6535064"/>
            <a:ext cx="1586979" cy="147605"/>
          </a:xfrm>
          <a:prstGeom prst="rect">
            <a:avLst/>
          </a:prstGeom>
        </p:spPr>
        <p:txBody>
          <a:bodyPr vert="horz" wrap="square" lIns="0" tIns="0" rIns="0" bIns="0" rtlCol="0">
            <a:spAutoFit/>
          </a:bodyPr>
          <a:lstStyle/>
          <a:p>
            <a:pPr marL="0" marR="0">
              <a:lnSpc>
                <a:spcPts val="1186"/>
              </a:lnSpc>
              <a:spcBef>
                <a:spcPts val="0"/>
              </a:spcBef>
              <a:spcAft>
                <a:spcPts val="0"/>
              </a:spcAft>
            </a:pPr>
            <a:r>
              <a:rPr lang="pt-BR" sz="900" dirty="0" smtClean="0">
                <a:solidFill>
                  <a:srgbClr val="8B8580"/>
                </a:solidFill>
                <a:latin typeface="VRRWNG+Oracle Sans Tab Regular"/>
                <a:cs typeface="VRRWNG+Oracle Sans Tab Regular"/>
              </a:rPr>
              <a:t>Copyright © 2023</a:t>
            </a:r>
            <a:endParaRPr sz="900" dirty="0">
              <a:solidFill>
                <a:srgbClr val="8B8580"/>
              </a:solidFill>
              <a:latin typeface="VRRWNG+Oracle Sans Tab Regular"/>
              <a:cs typeface="VRRWNG+Oracle Sans Tab Regul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55066" y="352989"/>
            <a:ext cx="5011478"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Virtual</a:t>
            </a:r>
            <a:r>
              <a:rPr sz="2800" b="1" spc="14"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Cloud Network</a:t>
            </a:r>
            <a:r>
              <a:rPr sz="2800" b="1" spc="-23"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(VCN)</a:t>
            </a:r>
          </a:p>
        </p:txBody>
      </p:sp>
      <p:sp>
        <p:nvSpPr>
          <p:cNvPr id="4" name="object 4"/>
          <p:cNvSpPr txBox="1"/>
          <p:nvPr/>
        </p:nvSpPr>
        <p:spPr>
          <a:xfrm>
            <a:off x="8215884" y="1008233"/>
            <a:ext cx="3745602" cy="1524829"/>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187" dirty="0">
                <a:solidFill>
                  <a:srgbClr val="312D2A"/>
                </a:solidFill>
                <a:latin typeface="DejaVu Sans"/>
                <a:cs typeface="DejaVu Sans"/>
              </a:rPr>
              <a:t> </a:t>
            </a:r>
            <a:r>
              <a:rPr sz="1600" dirty="0">
                <a:solidFill>
                  <a:srgbClr val="312D2A"/>
                </a:solidFill>
                <a:latin typeface="VRRWNG+Oracle Sans Tab Regular"/>
                <a:cs typeface="VRRWNG+Oracle Sans Tab Regular"/>
              </a:rPr>
              <a:t>Virtual</a:t>
            </a:r>
            <a:r>
              <a:rPr sz="1600" spc="13"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Cloud</a:t>
            </a:r>
            <a:r>
              <a:rPr sz="1600" spc="3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Network</a:t>
            </a:r>
            <a:r>
              <a:rPr sz="1600" spc="-15"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is</a:t>
            </a:r>
            <a:r>
              <a:rPr sz="1600" spc="1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 software-</a:t>
            </a:r>
          </a:p>
          <a:p>
            <a:pPr marL="286511" marR="0">
              <a:lnSpc>
                <a:spcPts val="1919"/>
              </a:lnSpc>
              <a:spcBef>
                <a:spcPts val="0"/>
              </a:spcBef>
              <a:spcAft>
                <a:spcPts val="0"/>
              </a:spcAft>
            </a:pPr>
            <a:r>
              <a:rPr sz="1600" dirty="0">
                <a:solidFill>
                  <a:srgbClr val="312D2A"/>
                </a:solidFill>
                <a:latin typeface="VRRWNG+Oracle Sans Tab Regular"/>
                <a:cs typeface="VRRWNG+Oracle Sans Tab Regular"/>
              </a:rPr>
              <a:t>defined</a:t>
            </a:r>
            <a:r>
              <a:rPr sz="1600" spc="33"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version</a:t>
            </a:r>
            <a:r>
              <a:rPr sz="1600" spc="1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of</a:t>
            </a:r>
            <a:r>
              <a:rPr sz="1600" spc="-1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 traditional</a:t>
            </a:r>
          </a:p>
          <a:p>
            <a:pPr marL="286511" marR="0">
              <a:lnSpc>
                <a:spcPts val="1923"/>
              </a:lnSpc>
              <a:spcBef>
                <a:spcPts val="0"/>
              </a:spcBef>
              <a:spcAft>
                <a:spcPts val="0"/>
              </a:spcAft>
            </a:pPr>
            <a:r>
              <a:rPr sz="1600" spc="-10" dirty="0">
                <a:solidFill>
                  <a:srgbClr val="312D2A"/>
                </a:solidFill>
                <a:latin typeface="VRRWNG+Oracle Sans Tab Regular"/>
                <a:cs typeface="VRRWNG+Oracle Sans Tab Regular"/>
              </a:rPr>
              <a:t>physical</a:t>
            </a:r>
            <a:r>
              <a:rPr sz="1600" spc="3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network including</a:t>
            </a:r>
            <a:r>
              <a:rPr sz="1600" spc="19"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subnets,</a:t>
            </a:r>
          </a:p>
          <a:p>
            <a:pPr marL="286511" marR="0">
              <a:lnSpc>
                <a:spcPts val="1920"/>
              </a:lnSpc>
              <a:spcBef>
                <a:spcPts val="50"/>
              </a:spcBef>
              <a:spcAft>
                <a:spcPts val="0"/>
              </a:spcAft>
            </a:pPr>
            <a:r>
              <a:rPr sz="1600" spc="-17" dirty="0">
                <a:solidFill>
                  <a:srgbClr val="312D2A"/>
                </a:solidFill>
                <a:latin typeface="VRRWNG+Oracle Sans Tab Regular"/>
                <a:cs typeface="VRRWNG+Oracle Sans Tab Regular"/>
              </a:rPr>
              <a:t>route</a:t>
            </a:r>
            <a:r>
              <a:rPr sz="1600" spc="1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tables, gateways,</a:t>
            </a:r>
            <a:r>
              <a:rPr sz="1600" spc="2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and firewall</a:t>
            </a:r>
          </a:p>
          <a:p>
            <a:pPr marL="286511" marR="0">
              <a:lnSpc>
                <a:spcPts val="1919"/>
              </a:lnSpc>
              <a:spcBef>
                <a:spcPts val="0"/>
              </a:spcBef>
              <a:spcAft>
                <a:spcPts val="0"/>
              </a:spcAft>
            </a:pPr>
            <a:r>
              <a:rPr sz="1600" dirty="0">
                <a:solidFill>
                  <a:srgbClr val="312D2A"/>
                </a:solidFill>
                <a:latin typeface="VRRWNG+Oracle Sans Tab Regular"/>
                <a:cs typeface="VRRWNG+Oracle Sans Tab Regular"/>
              </a:rPr>
              <a:t>rules.</a:t>
            </a:r>
            <a:r>
              <a:rPr sz="1600" spc="26" dirty="0">
                <a:solidFill>
                  <a:srgbClr val="312D2A"/>
                </a:solidFill>
                <a:latin typeface="VRRWNG+Oracle Sans Tab Regular"/>
                <a:cs typeface="VRRWNG+Oracle Sans Tab Regular"/>
              </a:rPr>
              <a:t> </a:t>
            </a:r>
            <a:r>
              <a:rPr sz="1600" dirty="0">
                <a:solidFill>
                  <a:srgbClr val="312D2A"/>
                </a:solidFill>
                <a:latin typeface="JGBSHT+Oracle Sans Tab Regular"/>
                <a:cs typeface="JGBSHT+Oracle Sans Tab Regular"/>
              </a:rPr>
              <a:t>Essentially</a:t>
            </a:r>
            <a:r>
              <a:rPr sz="1600" spc="23" dirty="0">
                <a:solidFill>
                  <a:srgbClr val="312D2A"/>
                </a:solidFill>
                <a:latin typeface="JGBSHT+Oracle Sans Tab Regular"/>
                <a:cs typeface="JGBSHT+Oracle Sans Tab Regular"/>
              </a:rPr>
              <a:t> </a:t>
            </a:r>
            <a:r>
              <a:rPr sz="1600" dirty="0">
                <a:solidFill>
                  <a:srgbClr val="312D2A"/>
                </a:solidFill>
                <a:latin typeface="JGBSHT+Oracle Sans Tab Regular"/>
                <a:cs typeface="JGBSHT+Oracle Sans Tab Regular"/>
              </a:rPr>
              <a:t>a “Virtual</a:t>
            </a:r>
            <a:r>
              <a:rPr sz="1600" spc="27" dirty="0">
                <a:solidFill>
                  <a:srgbClr val="312D2A"/>
                </a:solidFill>
                <a:latin typeface="JGBSHT+Oracle Sans Tab Regular"/>
                <a:cs typeface="JGBSHT+Oracle Sans Tab Regular"/>
              </a:rPr>
              <a:t> </a:t>
            </a:r>
            <a:r>
              <a:rPr sz="1600" dirty="0">
                <a:solidFill>
                  <a:srgbClr val="312D2A"/>
                </a:solidFill>
                <a:latin typeface="JGBSHT+Oracle Sans Tab Regular"/>
                <a:cs typeface="JGBSHT+Oracle Sans Tab Regular"/>
              </a:rPr>
              <a:t>Data</a:t>
            </a:r>
          </a:p>
          <a:p>
            <a:pPr marL="286511" marR="0">
              <a:lnSpc>
                <a:spcPts val="1920"/>
              </a:lnSpc>
              <a:spcBef>
                <a:spcPts val="0"/>
              </a:spcBef>
              <a:spcAft>
                <a:spcPts val="0"/>
              </a:spcAft>
            </a:pPr>
            <a:r>
              <a:rPr sz="1600" dirty="0">
                <a:solidFill>
                  <a:srgbClr val="312D2A"/>
                </a:solidFill>
                <a:latin typeface="JGBSHT+Oracle Sans Tab Regular"/>
                <a:cs typeface="JGBSHT+Oracle Sans Tab Regular"/>
              </a:rPr>
              <a:t>Centre”.</a:t>
            </a:r>
          </a:p>
        </p:txBody>
      </p:sp>
      <p:sp>
        <p:nvSpPr>
          <p:cNvPr id="5" name="object 5"/>
          <p:cNvSpPr txBox="1"/>
          <p:nvPr/>
        </p:nvSpPr>
        <p:spPr>
          <a:xfrm>
            <a:off x="8215884" y="2684706"/>
            <a:ext cx="3412160" cy="305649"/>
          </a:xfrm>
          <a:prstGeom prst="rect">
            <a:avLst/>
          </a:prstGeom>
        </p:spPr>
        <p:txBody>
          <a:bodyPr vert="horz" wrap="square" lIns="0" tIns="0" rIns="0" bIns="0" rtlCol="0">
            <a:spAutoFit/>
          </a:bodyPr>
          <a:lstStyle/>
          <a:p>
            <a:pPr marL="0" marR="0">
              <a:lnSpc>
                <a:spcPts val="2106"/>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spc="-21" dirty="0">
                <a:solidFill>
                  <a:srgbClr val="312D2A"/>
                </a:solidFill>
                <a:latin typeface="VRRWNG+Oracle Sans Tab Regular"/>
                <a:cs typeface="VRRWNG+Oracle Sans Tab Regular"/>
              </a:rPr>
              <a:t>VCN</a:t>
            </a:r>
            <a:r>
              <a:rPr sz="1600" spc="24"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covers a single, contiguous</a:t>
            </a:r>
          </a:p>
        </p:txBody>
      </p:sp>
      <p:sp>
        <p:nvSpPr>
          <p:cNvPr id="6" name="object 6"/>
          <p:cNvSpPr txBox="1"/>
          <p:nvPr/>
        </p:nvSpPr>
        <p:spPr>
          <a:xfrm>
            <a:off x="8558784" y="2929108"/>
            <a:ext cx="2932317" cy="305248"/>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VRRWNG+Oracle Sans Tab Regular"/>
                <a:cs typeface="VRRWNG+Oracle Sans Tab Regular"/>
              </a:rPr>
              <a:t>IPv4</a:t>
            </a:r>
            <a:r>
              <a:rPr sz="1600" spc="19"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CIDR</a:t>
            </a:r>
            <a:r>
              <a:rPr sz="1600" spc="16"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block</a:t>
            </a:r>
            <a:r>
              <a:rPr sz="1600" spc="1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of </a:t>
            </a:r>
            <a:r>
              <a:rPr sz="1600" spc="-10" dirty="0">
                <a:solidFill>
                  <a:srgbClr val="312D2A"/>
                </a:solidFill>
                <a:latin typeface="VRRWNG+Oracle Sans Tab Regular"/>
                <a:cs typeface="VRRWNG+Oracle Sans Tab Regular"/>
              </a:rPr>
              <a:t>your</a:t>
            </a:r>
            <a:r>
              <a:rPr sz="1600" spc="2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choice</a:t>
            </a:r>
          </a:p>
        </p:txBody>
      </p:sp>
      <p:sp>
        <p:nvSpPr>
          <p:cNvPr id="7" name="object 7"/>
          <p:cNvSpPr txBox="1"/>
          <p:nvPr/>
        </p:nvSpPr>
        <p:spPr>
          <a:xfrm>
            <a:off x="8673338" y="3405631"/>
            <a:ext cx="214825" cy="237303"/>
          </a:xfrm>
          <a:prstGeom prst="rect">
            <a:avLst/>
          </a:prstGeom>
        </p:spPr>
        <p:txBody>
          <a:bodyPr vert="horz" wrap="square" lIns="0" tIns="0" rIns="0" bIns="0" rtlCol="0">
            <a:spAutoFit/>
          </a:bodyPr>
          <a:lstStyle/>
          <a:p>
            <a:pPr marL="0" marR="0">
              <a:lnSpc>
                <a:spcPts val="1568"/>
              </a:lnSpc>
              <a:spcBef>
                <a:spcPts val="0"/>
              </a:spcBef>
              <a:spcAft>
                <a:spcPts val="0"/>
              </a:spcAft>
            </a:pPr>
            <a:r>
              <a:rPr sz="1400" dirty="0">
                <a:solidFill>
                  <a:srgbClr val="312D2A"/>
                </a:solidFill>
                <a:latin typeface="ERTLPM+Arial"/>
                <a:cs typeface="ERTLPM+Arial"/>
              </a:rPr>
              <a:t>•</a:t>
            </a:r>
          </a:p>
        </p:txBody>
      </p:sp>
      <p:sp>
        <p:nvSpPr>
          <p:cNvPr id="8" name="object 8"/>
          <p:cNvSpPr txBox="1"/>
          <p:nvPr/>
        </p:nvSpPr>
        <p:spPr>
          <a:xfrm>
            <a:off x="9016238" y="3386601"/>
            <a:ext cx="2857689" cy="1553651"/>
          </a:xfrm>
          <a:prstGeom prst="rect">
            <a:avLst/>
          </a:prstGeom>
        </p:spPr>
        <p:txBody>
          <a:bodyPr vert="horz" wrap="square" lIns="0" tIns="0" rIns="0" bIns="0" rtlCol="0">
            <a:spAutoFit/>
          </a:bodyPr>
          <a:lstStyle/>
          <a:p>
            <a:pPr marL="0" marR="0">
              <a:lnSpc>
                <a:spcPts val="1850"/>
              </a:lnSpc>
              <a:spcBef>
                <a:spcPts val="0"/>
              </a:spcBef>
              <a:spcAft>
                <a:spcPts val="0"/>
              </a:spcAft>
            </a:pPr>
            <a:r>
              <a:rPr sz="1400" dirty="0">
                <a:solidFill>
                  <a:srgbClr val="312D2A"/>
                </a:solidFill>
                <a:latin typeface="VRRWNG+Oracle Sans Tab Regular"/>
                <a:cs typeface="VRRWNG+Oracle Sans Tab Regular"/>
              </a:rPr>
              <a:t>Oracle recommends</a:t>
            </a:r>
            <a:r>
              <a:rPr sz="1400" spc="-24"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using</a:t>
            </a:r>
            <a:r>
              <a:rPr sz="1400" spc="-18"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one of</a:t>
            </a:r>
          </a:p>
          <a:p>
            <a:pPr marL="0" marR="0">
              <a:lnSpc>
                <a:spcPts val="1679"/>
              </a:lnSpc>
              <a:spcBef>
                <a:spcPts val="0"/>
              </a:spcBef>
              <a:spcAft>
                <a:spcPts val="0"/>
              </a:spcAft>
            </a:pPr>
            <a:r>
              <a:rPr sz="1400" dirty="0">
                <a:solidFill>
                  <a:srgbClr val="312D2A"/>
                </a:solidFill>
                <a:latin typeface="VRRWNG+Oracle Sans Tab Regular"/>
                <a:cs typeface="VRRWNG+Oracle Sans Tab Regular"/>
              </a:rPr>
              <a:t>the</a:t>
            </a:r>
            <a:r>
              <a:rPr sz="1400" spc="-11"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private IP address</a:t>
            </a:r>
            <a:r>
              <a:rPr sz="1400" spc="-24"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ranges</a:t>
            </a:r>
          </a:p>
          <a:p>
            <a:pPr marL="0" marR="0">
              <a:lnSpc>
                <a:spcPts val="1680"/>
              </a:lnSpc>
              <a:spcBef>
                <a:spcPts val="0"/>
              </a:spcBef>
              <a:spcAft>
                <a:spcPts val="0"/>
              </a:spcAft>
            </a:pPr>
            <a:r>
              <a:rPr sz="1400" dirty="0">
                <a:solidFill>
                  <a:srgbClr val="312D2A"/>
                </a:solidFill>
                <a:latin typeface="VRRWNG+Oracle Sans Tab Regular"/>
                <a:cs typeface="VRRWNG+Oracle Sans Tab Regular"/>
              </a:rPr>
              <a:t>in </a:t>
            </a:r>
            <a:r>
              <a:rPr sz="1400" u="sng" dirty="0">
                <a:solidFill>
                  <a:srgbClr val="00688C"/>
                </a:solidFill>
                <a:latin typeface="VRRWNG+Oracle Sans Tab Regular"/>
                <a:cs typeface="VRRWNG+Oracle Sans Tab Regular"/>
                <a:hlinkClick r:id="rId3">
                  <a:extLst>
                    <a:ext uri="{A12FA001-AC4F-418D-AE19-62706E023703}">
                      <ahyp:hlinkClr xmlns:ahyp="http://schemas.microsoft.com/office/drawing/2018/hyperlinkcolor" xmlns="" val="tx"/>
                    </a:ext>
                  </a:extLst>
                </a:hlinkClick>
              </a:rPr>
              <a:t>RFC</a:t>
            </a:r>
            <a:r>
              <a:rPr sz="1400" u="sng" spc="-91" dirty="0">
                <a:solidFill>
                  <a:srgbClr val="00688C"/>
                </a:solidFill>
                <a:latin typeface="VRRWNG+Oracle Sans Tab Regular"/>
                <a:cs typeface="VRRWNG+Oracle Sans Tab Regular"/>
                <a:hlinkClick r:id="rId3">
                  <a:extLst>
                    <a:ext uri="{A12FA001-AC4F-418D-AE19-62706E023703}">
                      <ahyp:hlinkClr xmlns:ahyp="http://schemas.microsoft.com/office/drawing/2018/hyperlinkcolor" xmlns="" val="tx"/>
                    </a:ext>
                  </a:extLst>
                </a:hlinkClick>
              </a:rPr>
              <a:t> </a:t>
            </a:r>
            <a:r>
              <a:rPr sz="1400" u="sng" dirty="0">
                <a:solidFill>
                  <a:srgbClr val="00688C"/>
                </a:solidFill>
                <a:latin typeface="VRRWNG+Oracle Sans Tab Regular"/>
                <a:cs typeface="VRRWNG+Oracle Sans Tab Regular"/>
                <a:hlinkClick r:id="rId3">
                  <a:extLst>
                    <a:ext uri="{A12FA001-AC4F-418D-AE19-62706E023703}">
                      <ahyp:hlinkClr xmlns:ahyp="http://schemas.microsoft.com/office/drawing/2018/hyperlinkcolor" xmlns="" val="tx"/>
                    </a:ext>
                  </a:extLst>
                </a:hlinkClick>
              </a:rPr>
              <a:t>1918</a:t>
            </a:r>
            <a:r>
              <a:rPr sz="1400" spc="-22" dirty="0">
                <a:solidFill>
                  <a:srgbClr val="00688C"/>
                </a:solidFill>
                <a:latin typeface="VRRWNG+Oracle Sans Tab Regular"/>
                <a:cs typeface="VRRWNG+Oracle Sans Tab Regular"/>
                <a:hlinkClick r:id="rId3">
                  <a:extLst>
                    <a:ext uri="{A12FA001-AC4F-418D-AE19-62706E023703}">
                      <ahyp:hlinkClr xmlns:ahyp="http://schemas.microsoft.com/office/drawing/2018/hyperlinkcolor" xmlns="" val="tx"/>
                    </a:ext>
                  </a:extLst>
                </a:hlinkClick>
              </a:rPr>
              <a:t> </a:t>
            </a:r>
            <a:r>
              <a:rPr sz="1400" dirty="0">
                <a:solidFill>
                  <a:srgbClr val="312D2A"/>
                </a:solidFill>
                <a:latin typeface="VRRWNG+Oracle Sans Tab Regular"/>
                <a:cs typeface="VRRWNG+Oracle Sans Tab Regular"/>
              </a:rPr>
              <a:t>(10.0.0.0/8,</a:t>
            </a:r>
          </a:p>
          <a:p>
            <a:pPr marL="0" marR="0">
              <a:lnSpc>
                <a:spcPts val="1680"/>
              </a:lnSpc>
              <a:spcBef>
                <a:spcPts val="0"/>
              </a:spcBef>
              <a:spcAft>
                <a:spcPts val="0"/>
              </a:spcAft>
            </a:pPr>
            <a:r>
              <a:rPr sz="1400" dirty="0">
                <a:solidFill>
                  <a:srgbClr val="312D2A"/>
                </a:solidFill>
                <a:latin typeface="VRRWNG+Oracle Sans Tab Regular"/>
                <a:cs typeface="VRRWNG+Oracle Sans Tab Regular"/>
              </a:rPr>
              <a:t>172.16/12,</a:t>
            </a:r>
            <a:r>
              <a:rPr sz="1400" spc="-40"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and 192.168/16)</a:t>
            </a:r>
            <a:r>
              <a:rPr sz="1400" spc="-39" dirty="0">
                <a:solidFill>
                  <a:srgbClr val="312D2A"/>
                </a:solidFill>
                <a:latin typeface="VRRWNG+Oracle Sans Tab Regular"/>
                <a:cs typeface="VRRWNG+Oracle Sans Tab Regular"/>
              </a:rPr>
              <a:t> </a:t>
            </a:r>
            <a:r>
              <a:rPr sz="1400" spc="-15" dirty="0">
                <a:solidFill>
                  <a:srgbClr val="312D2A"/>
                </a:solidFill>
                <a:latin typeface="VRRWNG+Oracle Sans Tab Regular"/>
                <a:cs typeface="VRRWNG+Oracle Sans Tab Regular"/>
              </a:rPr>
              <a:t>for</a:t>
            </a:r>
          </a:p>
          <a:p>
            <a:pPr marL="0" marR="0">
              <a:lnSpc>
                <a:spcPts val="1682"/>
              </a:lnSpc>
              <a:spcBef>
                <a:spcPts val="0"/>
              </a:spcBef>
              <a:spcAft>
                <a:spcPts val="0"/>
              </a:spcAft>
            </a:pPr>
            <a:r>
              <a:rPr sz="1400" dirty="0">
                <a:solidFill>
                  <a:srgbClr val="312D2A"/>
                </a:solidFill>
                <a:latin typeface="VRRWNG+Oracle Sans Tab Regular"/>
                <a:cs typeface="VRRWNG+Oracle Sans Tab Regular"/>
              </a:rPr>
              <a:t>VCN address</a:t>
            </a:r>
            <a:r>
              <a:rPr sz="1400" spc="-11"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space.</a:t>
            </a:r>
            <a:r>
              <a:rPr sz="1400" spc="-15"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However, you</a:t>
            </a:r>
          </a:p>
          <a:p>
            <a:pPr marL="0" marR="0">
              <a:lnSpc>
                <a:spcPts val="1679"/>
              </a:lnSpc>
              <a:spcBef>
                <a:spcPts val="0"/>
              </a:spcBef>
              <a:spcAft>
                <a:spcPts val="0"/>
              </a:spcAft>
            </a:pPr>
            <a:r>
              <a:rPr sz="1400" dirty="0">
                <a:solidFill>
                  <a:srgbClr val="312D2A"/>
                </a:solidFill>
                <a:latin typeface="VRRWNG+Oracle Sans Tab Regular"/>
                <a:cs typeface="VRRWNG+Oracle Sans Tab Regular"/>
              </a:rPr>
              <a:t>can also</a:t>
            </a:r>
            <a:r>
              <a:rPr sz="1400" spc="-19"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use</a:t>
            </a:r>
            <a:r>
              <a:rPr sz="1400" spc="-14" dirty="0">
                <a:solidFill>
                  <a:srgbClr val="312D2A"/>
                </a:solidFill>
                <a:latin typeface="VRRWNG+Oracle Sans Tab Regular"/>
                <a:cs typeface="VRRWNG+Oracle Sans Tab Regular"/>
              </a:rPr>
              <a:t> </a:t>
            </a:r>
            <a:r>
              <a:rPr sz="1400" dirty="0">
                <a:solidFill>
                  <a:srgbClr val="312D2A"/>
                </a:solidFill>
                <a:latin typeface="VRRWNG+Oracle Sans Tab Regular"/>
                <a:cs typeface="VRRWNG+Oracle Sans Tab Regular"/>
              </a:rPr>
              <a:t>a publicly routable</a:t>
            </a:r>
          </a:p>
          <a:p>
            <a:pPr marL="0" marR="0">
              <a:lnSpc>
                <a:spcPts val="1680"/>
              </a:lnSpc>
              <a:spcBef>
                <a:spcPts val="0"/>
              </a:spcBef>
              <a:spcAft>
                <a:spcPts val="0"/>
              </a:spcAft>
            </a:pPr>
            <a:r>
              <a:rPr sz="1400" dirty="0">
                <a:solidFill>
                  <a:srgbClr val="312D2A"/>
                </a:solidFill>
                <a:latin typeface="VRRWNG+Oracle Sans Tab Regular"/>
                <a:cs typeface="VRRWNG+Oracle Sans Tab Regular"/>
              </a:rPr>
              <a:t>range</a:t>
            </a:r>
          </a:p>
        </p:txBody>
      </p:sp>
      <p:sp>
        <p:nvSpPr>
          <p:cNvPr id="9" name="object 9"/>
          <p:cNvSpPr txBox="1"/>
          <p:nvPr/>
        </p:nvSpPr>
        <p:spPr>
          <a:xfrm>
            <a:off x="8215884" y="5093569"/>
            <a:ext cx="3763954" cy="1037022"/>
          </a:xfrm>
          <a:prstGeom prst="rect">
            <a:avLst/>
          </a:prstGeom>
        </p:spPr>
        <p:txBody>
          <a:bodyPr vert="horz" wrap="square" lIns="0" tIns="0" rIns="0" bIns="0" rtlCol="0">
            <a:spAutoFit/>
          </a:bodyPr>
          <a:lstStyle/>
          <a:p>
            <a:pPr marL="0" marR="0">
              <a:lnSpc>
                <a:spcPts val="2103"/>
              </a:lnSpc>
              <a:spcBef>
                <a:spcPts val="0"/>
              </a:spcBef>
              <a:spcAft>
                <a:spcPts val="0"/>
              </a:spcAft>
            </a:pPr>
            <a:r>
              <a:rPr sz="1600" dirty="0">
                <a:solidFill>
                  <a:srgbClr val="312D2A"/>
                </a:solidFill>
                <a:latin typeface="ERTLPM+Arial"/>
                <a:cs typeface="ERTLPM+Arial"/>
              </a:rPr>
              <a:t>•</a:t>
            </a:r>
            <a:r>
              <a:rPr sz="1600" spc="1631" dirty="0">
                <a:solidFill>
                  <a:srgbClr val="312D2A"/>
                </a:solidFill>
                <a:latin typeface="DejaVu Sans"/>
                <a:cs typeface="DejaVu Sans"/>
              </a:rPr>
              <a:t> </a:t>
            </a:r>
            <a:r>
              <a:rPr sz="1600" dirty="0">
                <a:solidFill>
                  <a:srgbClr val="312D2A"/>
                </a:solidFill>
                <a:latin typeface="VRRWNG+Oracle Sans Tab Regular"/>
                <a:cs typeface="VRRWNG+Oracle Sans Tab Regular"/>
              </a:rPr>
              <a:t>Allowable</a:t>
            </a:r>
            <a:r>
              <a:rPr sz="1600" spc="17" dirty="0">
                <a:solidFill>
                  <a:srgbClr val="312D2A"/>
                </a:solidFill>
                <a:latin typeface="VRRWNG+Oracle Sans Tab Regular"/>
                <a:cs typeface="VRRWNG+Oracle Sans Tab Regular"/>
              </a:rPr>
              <a:t> </a:t>
            </a:r>
            <a:r>
              <a:rPr sz="1600" spc="-22" dirty="0">
                <a:solidFill>
                  <a:srgbClr val="312D2A"/>
                </a:solidFill>
                <a:latin typeface="VRRWNG+Oracle Sans Tab Regular"/>
                <a:cs typeface="VRRWNG+Oracle Sans Tab Regular"/>
              </a:rPr>
              <a:t>VCN</a:t>
            </a:r>
            <a:r>
              <a:rPr sz="1600" spc="37"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size </a:t>
            </a:r>
            <a:r>
              <a:rPr sz="1600" spc="-13" dirty="0">
                <a:solidFill>
                  <a:srgbClr val="312D2A"/>
                </a:solidFill>
                <a:latin typeface="VRRWNG+Oracle Sans Tab Regular"/>
                <a:cs typeface="VRRWNG+Oracle Sans Tab Regular"/>
              </a:rPr>
              <a:t>range</a:t>
            </a:r>
            <a:r>
              <a:rPr sz="1600" spc="15"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is </a:t>
            </a:r>
            <a:r>
              <a:rPr sz="1600" spc="-16" dirty="0">
                <a:solidFill>
                  <a:srgbClr val="312D2A"/>
                </a:solidFill>
                <a:latin typeface="VRRWNG+Oracle Sans Tab Regular"/>
                <a:cs typeface="VRRWNG+Oracle Sans Tab Regular"/>
              </a:rPr>
              <a:t>from</a:t>
            </a:r>
          </a:p>
          <a:p>
            <a:pPr marL="342900" marR="0">
              <a:lnSpc>
                <a:spcPts val="1919"/>
              </a:lnSpc>
              <a:spcBef>
                <a:spcPts val="0"/>
              </a:spcBef>
              <a:spcAft>
                <a:spcPts val="0"/>
              </a:spcAft>
            </a:pPr>
            <a:r>
              <a:rPr sz="1600" dirty="0">
                <a:solidFill>
                  <a:srgbClr val="312D2A"/>
                </a:solidFill>
                <a:latin typeface="VRRWNG+Oracle Sans Tab Regular"/>
                <a:cs typeface="VRRWNG+Oracle Sans Tab Regular"/>
              </a:rPr>
              <a:t>/16 </a:t>
            </a:r>
            <a:r>
              <a:rPr sz="1600" spc="-13" dirty="0">
                <a:solidFill>
                  <a:srgbClr val="312D2A"/>
                </a:solidFill>
                <a:latin typeface="VRRWNG+Oracle Sans Tab Regular"/>
                <a:cs typeface="VRRWNG+Oracle Sans Tab Regular"/>
              </a:rPr>
              <a:t>to</a:t>
            </a:r>
            <a:r>
              <a:rPr sz="1600" dirty="0">
                <a:solidFill>
                  <a:srgbClr val="312D2A"/>
                </a:solidFill>
                <a:latin typeface="VRRWNG+Oracle Sans Tab Regular"/>
                <a:cs typeface="VRRWNG+Oracle Sans Tab Regular"/>
              </a:rPr>
              <a:t> /30 </a:t>
            </a:r>
            <a:r>
              <a:rPr sz="1600" spc="-14" dirty="0">
                <a:solidFill>
                  <a:srgbClr val="312D2A"/>
                </a:solidFill>
                <a:latin typeface="VRRWNG+Oracle Sans Tab Regular"/>
                <a:cs typeface="VRRWNG+Oracle Sans Tab Regular"/>
              </a:rPr>
              <a:t>(VCN</a:t>
            </a:r>
            <a:r>
              <a:rPr sz="1600" spc="2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reserves</a:t>
            </a:r>
            <a:r>
              <a:rPr sz="1600" spc="1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the</a:t>
            </a:r>
            <a:r>
              <a:rPr sz="1600" spc="-11"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first</a:t>
            </a:r>
          </a:p>
          <a:p>
            <a:pPr marL="342900" marR="0">
              <a:lnSpc>
                <a:spcPts val="1919"/>
              </a:lnSpc>
              <a:spcBef>
                <a:spcPts val="0"/>
              </a:spcBef>
              <a:spcAft>
                <a:spcPts val="0"/>
              </a:spcAft>
            </a:pPr>
            <a:r>
              <a:rPr sz="1600" spc="16" dirty="0">
                <a:solidFill>
                  <a:srgbClr val="312D2A"/>
                </a:solidFill>
                <a:latin typeface="VRRWNG+Oracle Sans Tab Regular"/>
                <a:cs typeface="VRRWNG+Oracle Sans Tab Regular"/>
              </a:rPr>
              <a:t>two</a:t>
            </a:r>
            <a:r>
              <a:rPr sz="1600" spc="-25"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IP addresses</a:t>
            </a:r>
            <a:r>
              <a:rPr sz="1600" spc="42"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and the last one in</a:t>
            </a:r>
          </a:p>
          <a:p>
            <a:pPr marL="342900" marR="0">
              <a:lnSpc>
                <a:spcPts val="1922"/>
              </a:lnSpc>
              <a:spcBef>
                <a:spcPts val="50"/>
              </a:spcBef>
              <a:spcAft>
                <a:spcPts val="0"/>
              </a:spcAft>
            </a:pPr>
            <a:r>
              <a:rPr sz="1600" dirty="0">
                <a:solidFill>
                  <a:srgbClr val="312D2A"/>
                </a:solidFill>
                <a:latin typeface="VRRWNG+Oracle Sans Tab Regular"/>
                <a:cs typeface="VRRWNG+Oracle Sans Tab Regular"/>
              </a:rPr>
              <a:t>each</a:t>
            </a:r>
            <a:r>
              <a:rPr sz="1600" spc="-1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subnet's</a:t>
            </a:r>
            <a:r>
              <a:rPr sz="1600" spc="38" dirty="0">
                <a:solidFill>
                  <a:srgbClr val="312D2A"/>
                </a:solidFill>
                <a:latin typeface="VRRWNG+Oracle Sans Tab Regular"/>
                <a:cs typeface="VRRWNG+Oracle Sans Tab Regular"/>
              </a:rPr>
              <a:t> </a:t>
            </a:r>
            <a:r>
              <a:rPr sz="1600" dirty="0">
                <a:solidFill>
                  <a:srgbClr val="312D2A"/>
                </a:solidFill>
                <a:latin typeface="VRRWNG+Oracle Sans Tab Regular"/>
                <a:cs typeface="VRRWNG+Oracle Sans Tab Regular"/>
              </a:rPr>
              <a:t>CIDR)</a:t>
            </a:r>
          </a:p>
        </p:txBody>
      </p:sp>
      <p:sp>
        <p:nvSpPr>
          <p:cNvPr id="10" name="object 10"/>
          <p:cNvSpPr txBox="1"/>
          <p:nvPr/>
        </p:nvSpPr>
        <p:spPr>
          <a:xfrm>
            <a:off x="1128064" y="6527297"/>
            <a:ext cx="1751385" cy="160750"/>
          </a:xfrm>
          <a:prstGeom prst="rect">
            <a:avLst/>
          </a:prstGeom>
        </p:spPr>
        <p:txBody>
          <a:bodyPr vert="horz" wrap="square" lIns="0" tIns="0" rIns="0" bIns="0" rtlCol="0">
            <a:spAutoFit/>
          </a:bodyPr>
          <a:lstStyle/>
          <a:p>
            <a:pPr marL="0" marR="0">
              <a:lnSpc>
                <a:spcPts val="1312"/>
              </a:lnSpc>
              <a:spcBef>
                <a:spcPts val="0"/>
              </a:spcBef>
              <a:spcAft>
                <a:spcPts val="0"/>
              </a:spcAft>
            </a:pPr>
            <a:r>
              <a:rPr lang="pt-BR" sz="1000" dirty="0" smtClean="0">
                <a:solidFill>
                  <a:srgbClr val="8B8580"/>
                </a:solidFill>
                <a:latin typeface="VRRWNG+Oracle Sans Tab Regular"/>
                <a:cs typeface="VRRWNG+Oracle Sans Tab Regular"/>
              </a:rPr>
              <a:t>Copyright © 2023</a:t>
            </a:r>
            <a:endParaRPr sz="1000" dirty="0">
              <a:solidFill>
                <a:srgbClr val="8B8580"/>
              </a:solidFill>
              <a:latin typeface="VRRWNG+Oracle Sans Tab Regular"/>
              <a:cs typeface="VRRWNG+Oracle Sans Tab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2023Oracle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and/or its affiliates </a:t>
            </a:r>
          </a:p>
        </p:txBody>
      </p:sp>
      <p:sp>
        <p:nvSpPr>
          <p:cNvPr id="5" name="Slide Number Placeholder 4"/>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6" name="Picture 5"/>
          <p:cNvPicPr>
            <a:picLocks noChangeAspect="1"/>
          </p:cNvPicPr>
          <p:nvPr/>
        </p:nvPicPr>
        <p:blipFill>
          <a:blip r:embed="rId3"/>
          <a:stretch>
            <a:fillRect/>
          </a:stretch>
        </p:blipFill>
        <p:spPr>
          <a:xfrm>
            <a:off x="575448" y="397116"/>
            <a:ext cx="917686" cy="926181"/>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4948913" y="1994997"/>
            <a:ext cx="6687502" cy="319472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mn-cs"/>
              </a:rPr>
              <a:t>Janes and Raul's father</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Arial"/>
              </a:rPr>
              <a:t>, </a:t>
            </a:r>
            <a:r>
              <a:rPr kumimoji="0" lang="en-US" sz="1600" b="0" i="0" u="none" strike="noStrike" kern="1200" cap="none" spc="0" normalizeH="0" baseline="0" noProof="0" dirty="0">
                <a:ln>
                  <a:noFill/>
                </a:ln>
                <a:solidFill>
                  <a:srgbClr val="312D2A"/>
                </a:solidFill>
                <a:effectLst/>
                <a:uLnTx/>
                <a:uFillTx/>
                <a:latin typeface="Oracle Sans Tab"/>
                <a:ea typeface="+mn-ea"/>
                <a:cs typeface="Arial"/>
              </a:rPr>
              <a:t>Son, </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Arial"/>
              </a:rPr>
              <a:t>Husband 25 years, </a:t>
            </a:r>
            <a:r>
              <a:rPr kumimoji="0" lang="en-US" sz="1600" b="0" i="0" u="none" strike="noStrike" kern="1200" cap="none" spc="0" normalizeH="0" baseline="0" noProof="0" dirty="0">
                <a:ln>
                  <a:noFill/>
                </a:ln>
                <a:solidFill>
                  <a:srgbClr val="312D2A"/>
                </a:solidFill>
                <a:effectLst/>
                <a:uLnTx/>
                <a:uFillTx/>
                <a:latin typeface="Oracle Sans Tab"/>
                <a:ea typeface="+mn-ea"/>
                <a:cs typeface="+mn-cs"/>
              </a:rPr>
              <a:t>dba old </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school</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12D2A"/>
              </a:solidFill>
              <a:effectLst/>
              <a:uLnTx/>
              <a:uFillTx/>
              <a:latin typeface="Oracle Sans Tab"/>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mn-cs"/>
              </a:rPr>
              <a:t>Graduated in Information Systems </a:t>
            </a:r>
            <a:endParaRPr kumimoji="0" lang="en-US" sz="1600" b="0" i="0" u="none" strike="noStrike" kern="1200" cap="none" spc="0" normalizeH="0" baseline="0" noProof="0" dirty="0" smtClean="0">
              <a:ln>
                <a:noFill/>
              </a:ln>
              <a:solidFill>
                <a:srgbClr val="312D2A"/>
              </a:solidFill>
              <a:effectLst/>
              <a:uLnTx/>
              <a:uFillTx/>
              <a:latin typeface="Oracle Sans Tab"/>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mn-cs"/>
              </a:rPr>
              <a:t>I live a little away from everything even before the world changes</a:t>
            </a:r>
            <a:endParaRPr kumimoji="0" lang="pt-BR" sz="1600" b="0" i="0" u="none" strike="noStrike" kern="1200" cap="none" spc="0" normalizeH="0" baseline="0" noProof="0" dirty="0" smtClean="0">
              <a:ln>
                <a:noFill/>
              </a:ln>
              <a:solidFill>
                <a:srgbClr val="312D2A"/>
              </a:solidFill>
              <a:effectLst/>
              <a:uLnTx/>
              <a:uFillTx/>
              <a:latin typeface="Oracle Sans Tab"/>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12D2A"/>
              </a:solidFill>
              <a:effectLst/>
              <a:uLnTx/>
              <a:uFillTx/>
              <a:latin typeface="Oracle Sans Tab"/>
              <a:ea typeface="+mn-ea"/>
              <a:cs typeface="Arial"/>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12D2A"/>
                </a:solidFill>
                <a:effectLst/>
                <a:uLnTx/>
                <a:uFillTx/>
                <a:latin typeface="Oracle Sans Tab"/>
                <a:ea typeface="+mn-ea"/>
                <a:cs typeface="+mn-cs"/>
              </a:rPr>
              <a:t>I'm working in Oracle for </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21 with  </a:t>
            </a:r>
            <a:r>
              <a:rPr kumimoji="0" lang="en-US" sz="1600" b="0" i="0" u="none" strike="noStrike" kern="1200" cap="none" spc="0" normalizeH="0" baseline="0" noProof="0" dirty="0">
                <a:ln>
                  <a:noFill/>
                </a:ln>
                <a:solidFill>
                  <a:srgbClr val="312D2A"/>
                </a:solidFill>
                <a:effectLst/>
                <a:uLnTx/>
                <a:uFillTx/>
                <a:latin typeface="Oracle Sans Tab"/>
                <a:ea typeface="+mn-ea"/>
                <a:cs typeface="+mn-cs"/>
              </a:rPr>
              <a:t>Oracle </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Database </a:t>
            </a:r>
            <a:r>
              <a:rPr kumimoji="0" lang="en-US" sz="1600" b="0" i="0" u="none" strike="noStrike" kern="1200" cap="none" spc="0" normalizeH="0" baseline="0" noProof="0" dirty="0">
                <a:ln>
                  <a:noFill/>
                </a:ln>
                <a:solidFill>
                  <a:srgbClr val="312D2A"/>
                </a:solidFill>
                <a:effectLst/>
                <a:uLnTx/>
                <a:uFillTx/>
                <a:latin typeface="Oracle Sans Tab"/>
                <a:ea typeface="+mn-ea"/>
                <a:cs typeface="+mn-cs"/>
              </a:rPr>
              <a:t>products adoption in South America</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 work </a:t>
            </a:r>
            <a:r>
              <a:rPr kumimoji="0" lang="en-US" sz="1600" b="0" i="0" u="none" strike="noStrike" kern="1200" cap="none" spc="0" normalizeH="0" baseline="0" noProof="0" dirty="0">
                <a:ln>
                  <a:noFill/>
                </a:ln>
                <a:solidFill>
                  <a:srgbClr val="312D2A"/>
                </a:solidFill>
                <a:effectLst/>
                <a:uLnTx/>
                <a:uFillTx/>
                <a:latin typeface="Oracle Sans Tab"/>
                <a:ea typeface="+mn-ea"/>
                <a:cs typeface="+mn-cs"/>
              </a:rPr>
              <a:t>mainly with ISVs and SIs helping them on different activities such as POCs, Application Validations, </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Tuning, </a:t>
            </a:r>
            <a:r>
              <a:rPr kumimoji="0" lang="en-US" sz="1600" b="0" i="0" u="none" strike="noStrike" kern="1200" cap="none" spc="0" normalizeH="0" baseline="0" noProof="0" dirty="0">
                <a:ln>
                  <a:noFill/>
                </a:ln>
                <a:solidFill>
                  <a:srgbClr val="312D2A"/>
                </a:solidFill>
                <a:effectLst/>
                <a:uLnTx/>
                <a:uFillTx/>
                <a:latin typeface="Oracle Sans Tab"/>
                <a:ea typeface="+mn-ea"/>
                <a:cs typeface="+mn-cs"/>
              </a:rPr>
              <a:t>he participated as advisor in more than 100 Migration and Upgrade projects</a:t>
            </a:r>
            <a:r>
              <a:rPr kumimoji="0" lang="en-US" sz="1600" b="0" i="0" u="none" strike="noStrike" kern="1200" cap="none" spc="0" normalizeH="0" baseline="0" noProof="0" dirty="0" smtClean="0">
                <a:ln>
                  <a:noFill/>
                </a:ln>
                <a:solidFill>
                  <a:srgbClr val="312D2A"/>
                </a:solidFill>
                <a:effectLst/>
                <a:uLnTx/>
                <a:uFillTx/>
                <a:latin typeface="Oracle Sans Tab"/>
                <a:ea typeface="+mn-ea"/>
                <a:cs typeface="+mn-cs"/>
              </a:rPr>
              <a:t>.</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smtClean="0">
              <a:ln>
                <a:noFill/>
              </a:ln>
              <a:solidFill>
                <a:srgbClr val="312D2A"/>
              </a:solidFill>
              <a:effectLst/>
              <a:uLnTx/>
              <a:uFillTx/>
              <a:latin typeface="Oracle Sans Tab"/>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600" b="1" i="0" u="none" strike="noStrike" kern="1200" cap="none" spc="0" normalizeH="0" baseline="0" noProof="0" dirty="0" smtClean="0">
                <a:ln>
                  <a:noFill/>
                </a:ln>
                <a:solidFill>
                  <a:srgbClr val="312D2A"/>
                </a:solidFill>
                <a:effectLst/>
                <a:uLnTx/>
                <a:uFillTx/>
                <a:latin typeface="Oracle Sans"/>
                <a:ea typeface="+mn-ea"/>
                <a:cs typeface="Arial"/>
              </a:rPr>
              <a:t>Oracle </a:t>
            </a:r>
            <a:r>
              <a:rPr kumimoji="0" lang="pt-BR" sz="1600" b="1" i="0" u="none" strike="noStrike" kern="1200" cap="none" spc="0" normalizeH="0" baseline="0" noProof="0" dirty="0">
                <a:ln>
                  <a:noFill/>
                </a:ln>
                <a:solidFill>
                  <a:srgbClr val="312D2A"/>
                </a:solidFill>
                <a:effectLst/>
                <a:uLnTx/>
                <a:uFillTx/>
                <a:latin typeface="Oracle Sans"/>
                <a:ea typeface="+mn-ea"/>
                <a:cs typeface="Arial"/>
              </a:rPr>
              <a:t>Certified Professional </a:t>
            </a:r>
            <a:r>
              <a:rPr kumimoji="0" lang="pt-BR" sz="1600" b="1" i="0" u="none" strike="noStrike" kern="1200" cap="none" spc="0" normalizeH="0" baseline="0" noProof="0" dirty="0" smtClean="0">
                <a:ln>
                  <a:noFill/>
                </a:ln>
                <a:solidFill>
                  <a:srgbClr val="312D2A"/>
                </a:solidFill>
                <a:effectLst/>
                <a:uLnTx/>
                <a:uFillTx/>
                <a:latin typeface="Oracle Sans"/>
                <a:ea typeface="+mn-ea"/>
                <a:cs typeface="Arial"/>
              </a:rPr>
              <a:t>11g (OCP</a:t>
            </a:r>
            <a:r>
              <a:rPr kumimoji="0" lang="pt-BR" sz="1600" b="1" i="0" u="none" strike="noStrike" kern="1200" cap="none" spc="0" normalizeH="0" baseline="0" noProof="0" dirty="0">
                <a:ln>
                  <a:noFill/>
                </a:ln>
                <a:solidFill>
                  <a:srgbClr val="312D2A"/>
                </a:solidFill>
                <a:effectLst/>
                <a:uLnTx/>
                <a:uFillTx/>
                <a:latin typeface="Oracle Sans"/>
                <a:ea typeface="+mn-ea"/>
                <a:cs typeface="Arial"/>
              </a:rPr>
              <a:t>)</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10" name="Title 13"/>
          <p:cNvSpPr>
            <a:spLocks noGrp="1"/>
          </p:cNvSpPr>
          <p:nvPr>
            <p:ph type="title"/>
          </p:nvPr>
        </p:nvSpPr>
        <p:spPr>
          <a:xfrm>
            <a:off x="542904" y="450127"/>
            <a:ext cx="10719055" cy="820157"/>
          </a:xfrm>
        </p:spPr>
        <p:txBody>
          <a:bodyPr>
            <a:normAutofit/>
          </a:bodyPr>
          <a:lstStyle/>
          <a:p>
            <a:r>
              <a:rPr lang="en-US" sz="2800" dirty="0" smtClean="0">
                <a:solidFill>
                  <a:schemeClr val="tx1"/>
                </a:solidFill>
              </a:rPr>
              <a:t>                     </a:t>
            </a:r>
            <a:r>
              <a:rPr lang="en-US" sz="2000" dirty="0" smtClean="0">
                <a:solidFill>
                  <a:schemeClr val="tx1"/>
                </a:solidFill>
              </a:rPr>
              <a:t>SQL&gt; select * from person where name = ‘</a:t>
            </a:r>
            <a:r>
              <a:rPr lang="en-US" sz="2000" dirty="0" smtClean="0"/>
              <a:t>Andre Sousa</a:t>
            </a:r>
            <a:r>
              <a:rPr lang="en-US" sz="2000" dirty="0" smtClean="0">
                <a:solidFill>
                  <a:schemeClr val="tx1"/>
                </a:solidFill>
              </a:rPr>
              <a:t>’</a:t>
            </a:r>
            <a:endParaRPr lang="en-US" sz="2000" dirty="0">
              <a:solidFill>
                <a:schemeClr val="tx1"/>
              </a:solidFill>
            </a:endParaRPr>
          </a:p>
        </p:txBody>
      </p:sp>
      <p:pic>
        <p:nvPicPr>
          <p:cNvPr id="11" name="Picture 10"/>
          <p:cNvPicPr>
            <a:picLocks noChangeAspect="1"/>
          </p:cNvPicPr>
          <p:nvPr/>
        </p:nvPicPr>
        <p:blipFill>
          <a:blip r:embed="rId4"/>
          <a:stretch>
            <a:fillRect/>
          </a:stretch>
        </p:blipFill>
        <p:spPr>
          <a:xfrm>
            <a:off x="296697" y="1558234"/>
            <a:ext cx="4001737" cy="41943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57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874775" y="408107"/>
            <a:ext cx="3336155"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dirty="0">
                <a:solidFill>
                  <a:srgbClr val="312D2A"/>
                </a:solidFill>
                <a:latin typeface="FBQLWK+Oracle Sans Tab Bold"/>
                <a:cs typeface="FBQLWK+Oracle Sans Tab Bold"/>
              </a:rPr>
              <a:t>Securing</a:t>
            </a:r>
            <a:r>
              <a:rPr sz="2800" b="1" spc="22" dirty="0">
                <a:solidFill>
                  <a:srgbClr val="312D2A"/>
                </a:solidFill>
                <a:latin typeface="FBQLWK+Oracle Sans Tab Bold"/>
                <a:cs typeface="FBQLWK+Oracle Sans Tab Bold"/>
              </a:rPr>
              <a:t> </a:t>
            </a:r>
            <a:r>
              <a:rPr sz="2800" b="1" spc="-22" dirty="0">
                <a:solidFill>
                  <a:srgbClr val="312D2A"/>
                </a:solidFill>
                <a:latin typeface="FBQLWK+Oracle Sans Tab Bold"/>
                <a:cs typeface="FBQLWK+Oracle Sans Tab Bold"/>
              </a:rPr>
              <a:t>your</a:t>
            </a:r>
            <a:r>
              <a:rPr sz="2800" b="1" spc="36" dirty="0">
                <a:solidFill>
                  <a:srgbClr val="312D2A"/>
                </a:solidFill>
                <a:latin typeface="FBQLWK+Oracle Sans Tab Bold"/>
                <a:cs typeface="FBQLWK+Oracle Sans Tab Bold"/>
              </a:rPr>
              <a:t> </a:t>
            </a:r>
            <a:r>
              <a:rPr sz="2800" b="1" spc="-35" dirty="0">
                <a:solidFill>
                  <a:srgbClr val="312D2A"/>
                </a:solidFill>
                <a:latin typeface="FBQLWK+Oracle Sans Tab Bold"/>
                <a:cs typeface="FBQLWK+Oracle Sans Tab Bold"/>
              </a:rPr>
              <a:t>VCN</a:t>
            </a:r>
          </a:p>
        </p:txBody>
      </p:sp>
      <p:sp>
        <p:nvSpPr>
          <p:cNvPr id="4" name="object 4"/>
          <p:cNvSpPr txBox="1"/>
          <p:nvPr/>
        </p:nvSpPr>
        <p:spPr>
          <a:xfrm>
            <a:off x="783336" y="1130802"/>
            <a:ext cx="10426902"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Public</a:t>
            </a:r>
            <a:r>
              <a:rPr sz="2000" b="1" spc="-10"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vs</a:t>
            </a:r>
            <a:r>
              <a:rPr sz="2000" b="1" spc="-15"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Private</a:t>
            </a:r>
            <a:r>
              <a:rPr sz="2000" b="1" spc="-13" dirty="0">
                <a:solidFill>
                  <a:srgbClr val="312D2A"/>
                </a:solidFill>
                <a:latin typeface="FBQLWK+Oracle Sans Tab Bold"/>
                <a:cs typeface="FBQLWK+Oracle Sans Tab Bold"/>
              </a:rPr>
              <a:t> </a:t>
            </a:r>
            <a:r>
              <a:rPr sz="2000" b="1" spc="10" dirty="0">
                <a:solidFill>
                  <a:srgbClr val="312D2A"/>
                </a:solidFill>
                <a:latin typeface="FBQLWK+Oracle Sans Tab Bold"/>
                <a:cs typeface="FBQLWK+Oracle Sans Tab Bold"/>
              </a:rPr>
              <a:t>Subnets</a:t>
            </a:r>
            <a:r>
              <a:rPr sz="2000" b="1" spc="-28" dirty="0">
                <a:solidFill>
                  <a:srgbClr val="312D2A"/>
                </a:solidFill>
                <a:latin typeface="FBQLWK+Oracle Sans Tab Bold"/>
                <a:cs typeface="FBQLWK+Oracle Sans Tab Bold"/>
              </a:rPr>
              <a:t> </a:t>
            </a:r>
            <a:r>
              <a:rPr sz="2000" dirty="0">
                <a:solidFill>
                  <a:srgbClr val="312D2A"/>
                </a:solidFill>
                <a:latin typeface="VRRWNG+Oracle Sans Tab Regular"/>
                <a:cs typeface="VRRWNG+Oracle Sans Tab Regular"/>
              </a:rPr>
              <a:t>- designate</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a subnet</a:t>
            </a:r>
            <a:r>
              <a:rPr sz="2000" spc="-34" dirty="0">
                <a:solidFill>
                  <a:srgbClr val="312D2A"/>
                </a:solidFill>
                <a:latin typeface="VRRWNG+Oracle Sans Tab Regular"/>
                <a:cs typeface="VRRWNG+Oracle Sans Tab Regular"/>
              </a:rPr>
              <a:t> </a:t>
            </a:r>
            <a:r>
              <a:rPr sz="2000" spc="-29" dirty="0">
                <a:solidFill>
                  <a:srgbClr val="312D2A"/>
                </a:solidFill>
                <a:latin typeface="VRRWNG+Oracle Sans Tab Regular"/>
                <a:cs typeface="VRRWNG+Oracle Sans Tab Regular"/>
              </a:rPr>
              <a:t>to</a:t>
            </a:r>
            <a:r>
              <a:rPr sz="2000" spc="3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be private,</a:t>
            </a:r>
            <a:r>
              <a:rPr sz="2000" spc="-2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which means</a:t>
            </a:r>
            <a:r>
              <a:rPr sz="2000" spc="-22"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instances</a:t>
            </a:r>
            <a:r>
              <a:rPr sz="2000" spc="-2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in</a:t>
            </a:r>
          </a:p>
        </p:txBody>
      </p:sp>
      <p:sp>
        <p:nvSpPr>
          <p:cNvPr id="5" name="object 5"/>
          <p:cNvSpPr txBox="1"/>
          <p:nvPr/>
        </p:nvSpPr>
        <p:spPr>
          <a:xfrm>
            <a:off x="1069848" y="1588002"/>
            <a:ext cx="5086801"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the</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subnet</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cannot</a:t>
            </a:r>
            <a:r>
              <a:rPr sz="2000" spc="-15" dirty="0">
                <a:solidFill>
                  <a:srgbClr val="312D2A"/>
                </a:solidFill>
                <a:latin typeface="VRRWNG+Oracle Sans Tab Regular"/>
                <a:cs typeface="VRRWNG+Oracle Sans Tab Regular"/>
              </a:rPr>
              <a:t> </a:t>
            </a:r>
            <a:r>
              <a:rPr sz="2000" spc="-16" dirty="0">
                <a:solidFill>
                  <a:srgbClr val="312D2A"/>
                </a:solidFill>
                <a:latin typeface="VRRWNG+Oracle Sans Tab Regular"/>
                <a:cs typeface="VRRWNG+Oracle Sans Tab Regular"/>
              </a:rPr>
              <a:t>have</a:t>
            </a:r>
            <a:r>
              <a:rPr sz="2000" dirty="0">
                <a:solidFill>
                  <a:srgbClr val="312D2A"/>
                </a:solidFill>
                <a:latin typeface="VRRWNG+Oracle Sans Tab Regular"/>
                <a:cs typeface="VRRWNG+Oracle Sans Tab Regular"/>
              </a:rPr>
              <a:t> public</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IP</a:t>
            </a:r>
            <a:r>
              <a:rPr sz="2000" spc="-1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addresses</a:t>
            </a:r>
          </a:p>
        </p:txBody>
      </p:sp>
      <p:sp>
        <p:nvSpPr>
          <p:cNvPr id="6" name="object 6"/>
          <p:cNvSpPr txBox="1"/>
          <p:nvPr/>
        </p:nvSpPr>
        <p:spPr>
          <a:xfrm>
            <a:off x="783336" y="2197602"/>
            <a:ext cx="10403680"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spc="13" dirty="0">
                <a:solidFill>
                  <a:srgbClr val="312D2A"/>
                </a:solidFill>
                <a:latin typeface="FBQLWK+Oracle Sans Tab Bold"/>
                <a:cs typeface="FBQLWK+Oracle Sans Tab Bold"/>
              </a:rPr>
              <a:t>Security</a:t>
            </a:r>
            <a:r>
              <a:rPr sz="2000" b="1" spc="-40" dirty="0">
                <a:solidFill>
                  <a:srgbClr val="312D2A"/>
                </a:solidFill>
                <a:latin typeface="FBQLWK+Oracle Sans Tab Bold"/>
                <a:cs typeface="FBQLWK+Oracle Sans Tab Bold"/>
              </a:rPr>
              <a:t> </a:t>
            </a:r>
            <a:r>
              <a:rPr sz="2000" b="1" spc="14" dirty="0">
                <a:solidFill>
                  <a:srgbClr val="312D2A"/>
                </a:solidFill>
                <a:latin typeface="FBQLWK+Oracle Sans Tab Bold"/>
                <a:cs typeface="FBQLWK+Oracle Sans Tab Bold"/>
              </a:rPr>
              <a:t>Lists</a:t>
            </a:r>
            <a:r>
              <a:rPr sz="2000" b="1" spc="-32"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 </a:t>
            </a:r>
            <a:r>
              <a:rPr sz="2000" spc="-209" dirty="0">
                <a:solidFill>
                  <a:srgbClr val="312D2A"/>
                </a:solidFill>
                <a:latin typeface="VRRWNG+Oracle Sans Tab Regular"/>
                <a:cs typeface="VRRWNG+Oracle Sans Tab Regular"/>
              </a:rPr>
              <a:t>To</a:t>
            </a:r>
            <a:r>
              <a:rPr sz="2000" spc="19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control</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packet-level</a:t>
            </a:r>
            <a:r>
              <a:rPr sz="2000" spc="-4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traffic </a:t>
            </a:r>
            <a:r>
              <a:rPr sz="2000" spc="-18" dirty="0">
                <a:solidFill>
                  <a:srgbClr val="312D2A"/>
                </a:solidFill>
                <a:latin typeface="VRRWNG+Oracle Sans Tab Regular"/>
                <a:cs typeface="VRRWNG+Oracle Sans Tab Regular"/>
              </a:rPr>
              <a:t>in/out</a:t>
            </a:r>
            <a:r>
              <a:rPr sz="2000" spc="2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of an instance</a:t>
            </a:r>
            <a:r>
              <a:rPr sz="2000" spc="-29" dirty="0">
                <a:solidFill>
                  <a:srgbClr val="312D2A"/>
                </a:solidFill>
                <a:latin typeface="VRRWNG+Oracle Sans Tab Regular"/>
                <a:cs typeface="VRRWNG+Oracle Sans Tab Regular"/>
              </a:rPr>
              <a:t> </a:t>
            </a:r>
            <a:r>
              <a:rPr sz="2000" spc="-22" dirty="0">
                <a:solidFill>
                  <a:srgbClr val="312D2A"/>
                </a:solidFill>
                <a:latin typeface="VRRWNG+Oracle Sans Tab Regular"/>
                <a:cs typeface="VRRWNG+Oracle Sans Tab Regular"/>
              </a:rPr>
              <a:t>by</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defining security</a:t>
            </a:r>
          </a:p>
        </p:txBody>
      </p:sp>
      <p:sp>
        <p:nvSpPr>
          <p:cNvPr id="7" name="object 7"/>
          <p:cNvSpPr txBox="1"/>
          <p:nvPr/>
        </p:nvSpPr>
        <p:spPr>
          <a:xfrm>
            <a:off x="1069848" y="2655055"/>
            <a:ext cx="2142143"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rules</a:t>
            </a:r>
            <a:r>
              <a:rPr sz="2000" spc="-3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in your </a:t>
            </a:r>
            <a:r>
              <a:rPr sz="2000" spc="-12" dirty="0">
                <a:solidFill>
                  <a:srgbClr val="312D2A"/>
                </a:solidFill>
                <a:latin typeface="VRRWNG+Oracle Sans Tab Regular"/>
                <a:cs typeface="VRRWNG+Oracle Sans Tab Regular"/>
              </a:rPr>
              <a:t>VCN</a:t>
            </a:r>
          </a:p>
        </p:txBody>
      </p:sp>
      <p:sp>
        <p:nvSpPr>
          <p:cNvPr id="8" name="object 8"/>
          <p:cNvSpPr txBox="1"/>
          <p:nvPr/>
        </p:nvSpPr>
        <p:spPr>
          <a:xfrm>
            <a:off x="783336" y="3264655"/>
            <a:ext cx="10435295"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Firewall</a:t>
            </a:r>
            <a:r>
              <a:rPr sz="2000" b="1" spc="14"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Rules</a:t>
            </a:r>
            <a:r>
              <a:rPr sz="2000" b="1" spc="-14"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a:t>
            </a:r>
            <a:r>
              <a:rPr sz="2000" b="1" spc="492" dirty="0">
                <a:solidFill>
                  <a:srgbClr val="312D2A"/>
                </a:solidFill>
                <a:latin typeface="FBQLWK+Oracle Sans Tab Bold"/>
                <a:cs typeface="FBQLWK+Oracle Sans Tab Bold"/>
              </a:rPr>
              <a:t> </a:t>
            </a:r>
            <a:r>
              <a:rPr sz="2000" dirty="0">
                <a:solidFill>
                  <a:srgbClr val="312D2A"/>
                </a:solidFill>
                <a:latin typeface="VRRWNG+Oracle Sans Tab Regular"/>
                <a:cs typeface="VRRWNG+Oracle Sans Tab Regular"/>
              </a:rPr>
              <a:t>configure</a:t>
            </a:r>
            <a:r>
              <a:rPr sz="2000" spc="-3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firewall</a:t>
            </a:r>
            <a:r>
              <a:rPr sz="2000" spc="-3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rules</a:t>
            </a:r>
            <a:r>
              <a:rPr sz="2000" spc="-3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directly</a:t>
            </a:r>
            <a:r>
              <a:rPr sz="2000" spc="-3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on the</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instance</a:t>
            </a:r>
            <a:r>
              <a:rPr sz="2000" spc="-1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itself </a:t>
            </a:r>
            <a:r>
              <a:rPr sz="2000" spc="-29" dirty="0">
                <a:solidFill>
                  <a:srgbClr val="312D2A"/>
                </a:solidFill>
                <a:latin typeface="VRRWNG+Oracle Sans Tab Regular"/>
                <a:cs typeface="VRRWNG+Oracle Sans Tab Regular"/>
              </a:rPr>
              <a:t>to</a:t>
            </a:r>
            <a:r>
              <a:rPr sz="2000" spc="3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control</a:t>
            </a:r>
            <a:r>
              <a:rPr sz="2000" spc="-1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packet-</a:t>
            </a:r>
          </a:p>
        </p:txBody>
      </p:sp>
      <p:sp>
        <p:nvSpPr>
          <p:cNvPr id="9" name="object 9"/>
          <p:cNvSpPr txBox="1"/>
          <p:nvPr/>
        </p:nvSpPr>
        <p:spPr>
          <a:xfrm>
            <a:off x="1069848" y="3721855"/>
            <a:ext cx="3864145"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level</a:t>
            </a:r>
            <a:r>
              <a:rPr sz="2000" spc="-1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traffic </a:t>
            </a:r>
            <a:r>
              <a:rPr sz="2000" spc="-18" dirty="0">
                <a:solidFill>
                  <a:srgbClr val="312D2A"/>
                </a:solidFill>
                <a:latin typeface="VRRWNG+Oracle Sans Tab Regular"/>
                <a:cs typeface="VRRWNG+Oracle Sans Tab Regular"/>
              </a:rPr>
              <a:t>in/out</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of an instance</a:t>
            </a:r>
          </a:p>
        </p:txBody>
      </p:sp>
      <p:sp>
        <p:nvSpPr>
          <p:cNvPr id="10" name="object 10"/>
          <p:cNvSpPr txBox="1"/>
          <p:nvPr/>
        </p:nvSpPr>
        <p:spPr>
          <a:xfrm>
            <a:off x="783336" y="4331837"/>
            <a:ext cx="10179517"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Gateways</a:t>
            </a:r>
            <a:r>
              <a:rPr sz="2000" b="1" spc="-18"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and Route</a:t>
            </a:r>
            <a:r>
              <a:rPr sz="2000" b="1" spc="-19" dirty="0">
                <a:solidFill>
                  <a:srgbClr val="312D2A"/>
                </a:solidFill>
                <a:latin typeface="FBQLWK+Oracle Sans Tab Bold"/>
                <a:cs typeface="FBQLWK+Oracle Sans Tab Bold"/>
              </a:rPr>
              <a:t> </a:t>
            </a:r>
            <a:r>
              <a:rPr sz="2000" b="1" spc="-32" dirty="0">
                <a:solidFill>
                  <a:srgbClr val="312D2A"/>
                </a:solidFill>
                <a:latin typeface="FBQLWK+Oracle Sans Tab Bold"/>
                <a:cs typeface="FBQLWK+Oracle Sans Tab Bold"/>
              </a:rPr>
              <a:t>Tables</a:t>
            </a:r>
            <a:r>
              <a:rPr sz="2000" b="1" spc="10"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a:t>
            </a:r>
            <a:r>
              <a:rPr sz="2000" b="1" spc="10" dirty="0">
                <a:solidFill>
                  <a:srgbClr val="312D2A"/>
                </a:solidFill>
                <a:latin typeface="FBQLWK+Oracle Sans Tab Bold"/>
                <a:cs typeface="FBQLWK+Oracle Sans Tab Bold"/>
              </a:rPr>
              <a:t> </a:t>
            </a:r>
            <a:r>
              <a:rPr sz="2000" dirty="0">
                <a:solidFill>
                  <a:srgbClr val="312D2A"/>
                </a:solidFill>
                <a:latin typeface="VRRWNG+Oracle Sans Tab Regular"/>
                <a:cs typeface="VRRWNG+Oracle Sans Tab Regular"/>
              </a:rPr>
              <a:t>Control general</a:t>
            </a:r>
            <a:r>
              <a:rPr sz="2000" spc="-2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traffic flow</a:t>
            </a:r>
            <a:r>
              <a:rPr sz="2000" spc="-20"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from</a:t>
            </a:r>
            <a:r>
              <a:rPr sz="2000" dirty="0">
                <a:solidFill>
                  <a:srgbClr val="312D2A"/>
                </a:solidFill>
                <a:latin typeface="VRRWNG+Oracle Sans Tab Regular"/>
                <a:cs typeface="VRRWNG+Oracle Sans Tab Regular"/>
              </a:rPr>
              <a:t> your</a:t>
            </a:r>
            <a:r>
              <a:rPr sz="2000" spc="-2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cloud</a:t>
            </a:r>
            <a:r>
              <a:rPr sz="2000" spc="-42" dirty="0">
                <a:solidFill>
                  <a:srgbClr val="312D2A"/>
                </a:solidFill>
                <a:latin typeface="VRRWNG+Oracle Sans Tab Regular"/>
                <a:cs typeface="VRRWNG+Oracle Sans Tab Regular"/>
              </a:rPr>
              <a:t> </a:t>
            </a:r>
            <a:r>
              <a:rPr sz="2000" spc="11" dirty="0">
                <a:solidFill>
                  <a:srgbClr val="312D2A"/>
                </a:solidFill>
                <a:latin typeface="VRRWNG+Oracle Sans Tab Regular"/>
                <a:cs typeface="VRRWNG+Oracle Sans Tab Regular"/>
              </a:rPr>
              <a:t>network</a:t>
            </a:r>
            <a:r>
              <a:rPr sz="2000" spc="-26" dirty="0">
                <a:solidFill>
                  <a:srgbClr val="312D2A"/>
                </a:solidFill>
                <a:latin typeface="VRRWNG+Oracle Sans Tab Regular"/>
                <a:cs typeface="VRRWNG+Oracle Sans Tab Regular"/>
              </a:rPr>
              <a:t> </a:t>
            </a:r>
            <a:r>
              <a:rPr sz="2000" spc="-29" dirty="0">
                <a:solidFill>
                  <a:srgbClr val="312D2A"/>
                </a:solidFill>
                <a:latin typeface="VRRWNG+Oracle Sans Tab Regular"/>
                <a:cs typeface="VRRWNG+Oracle Sans Tab Regular"/>
              </a:rPr>
              <a:t>to</a:t>
            </a:r>
          </a:p>
        </p:txBody>
      </p:sp>
      <p:sp>
        <p:nvSpPr>
          <p:cNvPr id="11" name="object 11"/>
          <p:cNvSpPr txBox="1"/>
          <p:nvPr/>
        </p:nvSpPr>
        <p:spPr>
          <a:xfrm>
            <a:off x="1069848" y="4789037"/>
            <a:ext cx="9100852"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outside</a:t>
            </a:r>
            <a:r>
              <a:rPr sz="2000" spc="-19"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destinations</a:t>
            </a:r>
            <a:r>
              <a:rPr sz="2000" spc="-2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(the internet,</a:t>
            </a:r>
            <a:r>
              <a:rPr sz="2000" spc="-1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your</a:t>
            </a:r>
            <a:r>
              <a:rPr sz="2000" spc="-2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on-premises</a:t>
            </a:r>
            <a:r>
              <a:rPr sz="2000" spc="-32"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network,</a:t>
            </a:r>
            <a:r>
              <a:rPr sz="2000" spc="-2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or another</a:t>
            </a:r>
            <a:r>
              <a:rPr sz="2000" spc="-1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VCN)</a:t>
            </a:r>
          </a:p>
        </p:txBody>
      </p:sp>
      <p:sp>
        <p:nvSpPr>
          <p:cNvPr id="12" name="object 12"/>
          <p:cNvSpPr txBox="1"/>
          <p:nvPr/>
        </p:nvSpPr>
        <p:spPr>
          <a:xfrm>
            <a:off x="783336" y="5398302"/>
            <a:ext cx="10030609" cy="373943"/>
          </a:xfrm>
          <a:prstGeom prst="rect">
            <a:avLst/>
          </a:prstGeom>
        </p:spPr>
        <p:txBody>
          <a:bodyPr vert="horz" wrap="square" lIns="0" tIns="0" rIns="0" bIns="0" rtlCol="0">
            <a:spAutoFit/>
          </a:bodyPr>
          <a:lstStyle/>
          <a:p>
            <a:pPr marL="0" marR="0">
              <a:lnSpc>
                <a:spcPts val="2644"/>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b="1" dirty="0">
                <a:solidFill>
                  <a:srgbClr val="312D2A"/>
                </a:solidFill>
                <a:latin typeface="FBQLWK+Oracle Sans Tab Bold"/>
                <a:cs typeface="FBQLWK+Oracle Sans Tab Bold"/>
              </a:rPr>
              <a:t>IAM Policies</a:t>
            </a:r>
            <a:r>
              <a:rPr sz="2000" b="1" spc="-24" dirty="0">
                <a:solidFill>
                  <a:srgbClr val="312D2A"/>
                </a:solidFill>
                <a:latin typeface="FBQLWK+Oracle Sans Tab Bold"/>
                <a:cs typeface="FBQLWK+Oracle Sans Tab Bold"/>
              </a:rPr>
              <a:t> </a:t>
            </a:r>
            <a:r>
              <a:rPr sz="2000" b="1" dirty="0">
                <a:solidFill>
                  <a:srgbClr val="312D2A"/>
                </a:solidFill>
                <a:latin typeface="FBQLWK+Oracle Sans Tab Bold"/>
                <a:cs typeface="FBQLWK+Oracle Sans Tab Bold"/>
              </a:rPr>
              <a:t>- </a:t>
            </a:r>
            <a:r>
              <a:rPr sz="2000" dirty="0">
                <a:solidFill>
                  <a:srgbClr val="312D2A"/>
                </a:solidFill>
                <a:latin typeface="VRRWNG+Oracle Sans Tab Regular"/>
                <a:cs typeface="VRRWNG+Oracle Sans Tab Regular"/>
              </a:rPr>
              <a:t>control</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who has</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access</a:t>
            </a:r>
            <a:r>
              <a:rPr sz="2000" spc="-37" dirty="0">
                <a:solidFill>
                  <a:srgbClr val="312D2A"/>
                </a:solidFill>
                <a:latin typeface="VRRWNG+Oracle Sans Tab Regular"/>
                <a:cs typeface="VRRWNG+Oracle Sans Tab Regular"/>
              </a:rPr>
              <a:t> </a:t>
            </a:r>
            <a:r>
              <a:rPr sz="2000" spc="-28" dirty="0">
                <a:solidFill>
                  <a:srgbClr val="312D2A"/>
                </a:solidFill>
                <a:latin typeface="VRRWNG+Oracle Sans Tab Regular"/>
                <a:cs typeface="VRRWNG+Oracle Sans Tab Regular"/>
              </a:rPr>
              <a:t>to</a:t>
            </a:r>
            <a:r>
              <a:rPr sz="2000" spc="3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the </a:t>
            </a:r>
            <a:r>
              <a:rPr sz="2000" spc="15" dirty="0">
                <a:solidFill>
                  <a:srgbClr val="312D2A"/>
                </a:solidFill>
                <a:latin typeface="VRRWNG+Oracle Sans Tab Regular"/>
                <a:cs typeface="VRRWNG+Oracle Sans Tab Regular"/>
              </a:rPr>
              <a:t>PCA-X9</a:t>
            </a:r>
            <a:r>
              <a:rPr sz="2000" spc="-2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customer</a:t>
            </a:r>
            <a:r>
              <a:rPr sz="2000" spc="-3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tenancies</a:t>
            </a:r>
            <a:r>
              <a:rPr sz="2000" spc="-1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or console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33400" y="461448"/>
            <a:ext cx="3906416" cy="474489"/>
          </a:xfrm>
          <a:prstGeom prst="rect">
            <a:avLst/>
          </a:prstGeom>
        </p:spPr>
        <p:txBody>
          <a:bodyPr vert="horz" wrap="square" lIns="0" tIns="0" rIns="0" bIns="0" rtlCol="0">
            <a:spAutoFit/>
          </a:bodyPr>
          <a:lstStyle/>
          <a:p>
            <a:pPr marL="0" marR="0">
              <a:lnSpc>
                <a:spcPts val="3685"/>
              </a:lnSpc>
              <a:spcBef>
                <a:spcPts val="0"/>
              </a:spcBef>
              <a:spcAft>
                <a:spcPts val="0"/>
              </a:spcAft>
            </a:pPr>
            <a:r>
              <a:rPr sz="2800" b="1" spc="-35" dirty="0">
                <a:solidFill>
                  <a:srgbClr val="312D2A"/>
                </a:solidFill>
                <a:latin typeface="FBQLWK+Oracle Sans Tab Bold"/>
                <a:cs typeface="FBQLWK+Oracle Sans Tab Bold"/>
              </a:rPr>
              <a:t>VCN</a:t>
            </a:r>
            <a:r>
              <a:rPr sz="2800" b="1" spc="39" dirty="0">
                <a:solidFill>
                  <a:srgbClr val="312D2A"/>
                </a:solidFill>
                <a:latin typeface="FBQLWK+Oracle Sans Tab Bold"/>
                <a:cs typeface="FBQLWK+Oracle Sans Tab Bold"/>
              </a:rPr>
              <a:t> </a:t>
            </a:r>
            <a:r>
              <a:rPr lang="pt-BR" sz="2800" b="1" dirty="0" smtClean="0">
                <a:solidFill>
                  <a:srgbClr val="312D2A"/>
                </a:solidFill>
                <a:latin typeface="FBQLWK+Oracle Sans Tab Bold"/>
                <a:cs typeface="FBQLWK+Oracle Sans Tab Bold"/>
              </a:rPr>
              <a:t>Definitions</a:t>
            </a:r>
            <a:endParaRPr sz="2800" b="1" dirty="0">
              <a:solidFill>
                <a:srgbClr val="312D2A"/>
              </a:solidFill>
              <a:latin typeface="FBQLWK+Oracle Sans Tab Bold"/>
              <a:cs typeface="FBQLWK+Oracle Sans Tab Bold"/>
            </a:endParaRPr>
          </a:p>
        </p:txBody>
      </p:sp>
      <p:sp>
        <p:nvSpPr>
          <p:cNvPr id="4" name="object 4"/>
          <p:cNvSpPr txBox="1"/>
          <p:nvPr/>
        </p:nvSpPr>
        <p:spPr>
          <a:xfrm>
            <a:off x="624840" y="1164076"/>
            <a:ext cx="9194242" cy="8307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Subnets</a:t>
            </a:r>
            <a:r>
              <a:rPr sz="2000" spc="-3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can</a:t>
            </a:r>
            <a:r>
              <a:rPr sz="2000" spc="-15" dirty="0">
                <a:solidFill>
                  <a:srgbClr val="312D2A"/>
                </a:solidFill>
                <a:latin typeface="VRRWNG+Oracle Sans Tab Regular"/>
                <a:cs typeface="VRRWNG+Oracle Sans Tab Regular"/>
              </a:rPr>
              <a:t> </a:t>
            </a:r>
            <a:r>
              <a:rPr sz="2000" spc="-16" dirty="0">
                <a:solidFill>
                  <a:srgbClr val="312D2A"/>
                </a:solidFill>
                <a:latin typeface="VRRWNG+Oracle Sans Tab Regular"/>
                <a:cs typeface="VRRWNG+Oracle Sans Tab Regular"/>
              </a:rPr>
              <a:t>have</a:t>
            </a:r>
            <a:r>
              <a:rPr sz="2000" dirty="0">
                <a:solidFill>
                  <a:srgbClr val="312D2A"/>
                </a:solidFill>
                <a:latin typeface="VRRWNG+Oracle Sans Tab Regular"/>
                <a:cs typeface="VRRWNG+Oracle Sans Tab Regular"/>
              </a:rPr>
              <a:t> one Route</a:t>
            </a:r>
            <a:r>
              <a:rPr sz="2000" spc="-24" dirty="0">
                <a:solidFill>
                  <a:srgbClr val="312D2A"/>
                </a:solidFill>
                <a:latin typeface="VRRWNG+Oracle Sans Tab Regular"/>
                <a:cs typeface="VRRWNG+Oracle Sans Tab Regular"/>
              </a:rPr>
              <a:t> </a:t>
            </a:r>
            <a:r>
              <a:rPr sz="2000" spc="-50" dirty="0">
                <a:solidFill>
                  <a:srgbClr val="312D2A"/>
                </a:solidFill>
                <a:latin typeface="VRRWNG+Oracle Sans Tab Regular"/>
                <a:cs typeface="VRRWNG+Oracle Sans Tab Regular"/>
              </a:rPr>
              <a:t>Table</a:t>
            </a:r>
            <a:r>
              <a:rPr sz="2000" spc="2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and</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multiple</a:t>
            </a:r>
            <a:r>
              <a:rPr sz="2000" spc="-46"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Security</a:t>
            </a:r>
            <a:r>
              <a:rPr sz="2000" spc="-3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Lists associated</a:t>
            </a:r>
            <a:r>
              <a:rPr sz="2000" spc="-16" dirty="0">
                <a:solidFill>
                  <a:srgbClr val="312D2A"/>
                </a:solidFill>
                <a:latin typeface="VRRWNG+Oracle Sans Tab Regular"/>
                <a:cs typeface="VRRWNG+Oracle Sans Tab Regular"/>
              </a:rPr>
              <a:t> </a:t>
            </a:r>
            <a:r>
              <a:rPr sz="2000" spc="-29" dirty="0">
                <a:solidFill>
                  <a:srgbClr val="312D2A"/>
                </a:solidFill>
                <a:latin typeface="VRRWNG+Oracle Sans Tab Regular"/>
                <a:cs typeface="VRRWNG+Oracle Sans Tab Regular"/>
              </a:rPr>
              <a:t>to</a:t>
            </a:r>
            <a:r>
              <a:rPr sz="2000" spc="3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it</a:t>
            </a:r>
          </a:p>
          <a:p>
            <a:pPr marL="0" marR="0">
              <a:lnSpc>
                <a:spcPts val="2641"/>
              </a:lnSpc>
              <a:spcBef>
                <a:spcPts val="958"/>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Route</a:t>
            </a:r>
            <a:r>
              <a:rPr sz="2000" spc="-2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table defines</a:t>
            </a:r>
            <a:r>
              <a:rPr sz="2000" spc="-2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what</a:t>
            </a:r>
            <a:r>
              <a:rPr sz="2000" spc="-1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can be</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routed</a:t>
            </a:r>
            <a:r>
              <a:rPr sz="2000" spc="-3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out</a:t>
            </a:r>
            <a:r>
              <a:rPr sz="2000" spc="-1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of</a:t>
            </a:r>
            <a:r>
              <a:rPr sz="2000" spc="-14" dirty="0">
                <a:solidFill>
                  <a:srgbClr val="312D2A"/>
                </a:solidFill>
                <a:latin typeface="VRRWNG+Oracle Sans Tab Regular"/>
                <a:cs typeface="VRRWNG+Oracle Sans Tab Regular"/>
              </a:rPr>
              <a:t> </a:t>
            </a:r>
            <a:r>
              <a:rPr sz="2000" spc="-12" dirty="0">
                <a:solidFill>
                  <a:srgbClr val="312D2A"/>
                </a:solidFill>
                <a:latin typeface="VRRWNG+Oracle Sans Tab Regular"/>
                <a:cs typeface="VRRWNG+Oracle Sans Tab Regular"/>
              </a:rPr>
              <a:t>VCN</a:t>
            </a:r>
          </a:p>
        </p:txBody>
      </p:sp>
      <p:sp>
        <p:nvSpPr>
          <p:cNvPr id="5" name="object 5"/>
          <p:cNvSpPr txBox="1"/>
          <p:nvPr/>
        </p:nvSpPr>
        <p:spPr>
          <a:xfrm>
            <a:off x="624840" y="2078167"/>
            <a:ext cx="10287425" cy="373943"/>
          </a:xfrm>
          <a:prstGeom prst="rect">
            <a:avLst/>
          </a:prstGeom>
        </p:spPr>
        <p:txBody>
          <a:bodyPr vert="horz" wrap="square" lIns="0" tIns="0" rIns="0" bIns="0" rtlCol="0">
            <a:spAutoFit/>
          </a:bodyPr>
          <a:lstStyle/>
          <a:p>
            <a:pPr marL="0" marR="0">
              <a:lnSpc>
                <a:spcPts val="2644"/>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Private</a:t>
            </a:r>
            <a:r>
              <a:rPr sz="2000" spc="-16"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subnets</a:t>
            </a:r>
            <a:r>
              <a:rPr sz="2000" spc="-24" dirty="0">
                <a:solidFill>
                  <a:srgbClr val="312D2A"/>
                </a:solidFill>
                <a:latin typeface="VRRWNG+Oracle Sans Tab Regular"/>
                <a:cs typeface="VRRWNG+Oracle Sans Tab Regular"/>
              </a:rPr>
              <a:t> </a:t>
            </a:r>
            <a:r>
              <a:rPr sz="2000" spc="-14" dirty="0">
                <a:solidFill>
                  <a:srgbClr val="312D2A"/>
                </a:solidFill>
                <a:latin typeface="VRRWNG+Oracle Sans Tab Regular"/>
                <a:cs typeface="VRRWNG+Oracle Sans Tab Regular"/>
              </a:rPr>
              <a:t>are</a:t>
            </a:r>
            <a:r>
              <a:rPr sz="2000" dirty="0">
                <a:solidFill>
                  <a:srgbClr val="312D2A"/>
                </a:solidFill>
                <a:latin typeface="VRRWNG+Oracle Sans Tab Regular"/>
                <a:cs typeface="VRRWNG+Oracle Sans Tab Regular"/>
              </a:rPr>
              <a:t> recommended</a:t>
            </a:r>
            <a:r>
              <a:rPr sz="2000" spc="-51" dirty="0">
                <a:solidFill>
                  <a:srgbClr val="312D2A"/>
                </a:solidFill>
                <a:latin typeface="VRRWNG+Oracle Sans Tab Regular"/>
                <a:cs typeface="VRRWNG+Oracle Sans Tab Regular"/>
              </a:rPr>
              <a:t> </a:t>
            </a:r>
            <a:r>
              <a:rPr sz="2000" spc="-28" dirty="0">
                <a:solidFill>
                  <a:srgbClr val="312D2A"/>
                </a:solidFill>
                <a:latin typeface="VRRWNG+Oracle Sans Tab Regular"/>
                <a:cs typeface="VRRWNG+Oracle Sans Tab Regular"/>
              </a:rPr>
              <a:t>to</a:t>
            </a:r>
            <a:r>
              <a:rPr sz="2000" spc="33" dirty="0">
                <a:solidFill>
                  <a:srgbClr val="312D2A"/>
                </a:solidFill>
                <a:latin typeface="VRRWNG+Oracle Sans Tab Regular"/>
                <a:cs typeface="VRRWNG+Oracle Sans Tab Regular"/>
              </a:rPr>
              <a:t> </a:t>
            </a:r>
            <a:r>
              <a:rPr sz="2000" spc="-17" dirty="0">
                <a:solidFill>
                  <a:srgbClr val="312D2A"/>
                </a:solidFill>
                <a:latin typeface="VRRWNG+Oracle Sans Tab Regular"/>
                <a:cs typeface="VRRWNG+Oracle Sans Tab Regular"/>
              </a:rPr>
              <a:t>have</a:t>
            </a:r>
            <a:r>
              <a:rPr sz="2000" dirty="0">
                <a:solidFill>
                  <a:srgbClr val="312D2A"/>
                </a:solidFill>
                <a:latin typeface="VRRWNG+Oracle Sans Tab Regular"/>
                <a:cs typeface="VRRWNG+Oracle Sans Tab Regular"/>
              </a:rPr>
              <a:t> individual</a:t>
            </a:r>
            <a:r>
              <a:rPr sz="2000" spc="-37" dirty="0">
                <a:solidFill>
                  <a:srgbClr val="312D2A"/>
                </a:solidFill>
                <a:latin typeface="VRRWNG+Oracle Sans Tab Regular"/>
                <a:cs typeface="VRRWNG+Oracle Sans Tab Regular"/>
              </a:rPr>
              <a:t> </a:t>
            </a:r>
            <a:r>
              <a:rPr sz="2000" spc="-13" dirty="0">
                <a:solidFill>
                  <a:srgbClr val="312D2A"/>
                </a:solidFill>
                <a:latin typeface="VRRWNG+Oracle Sans Tab Regular"/>
                <a:cs typeface="VRRWNG+Oracle Sans Tab Regular"/>
              </a:rPr>
              <a:t>route</a:t>
            </a:r>
            <a:r>
              <a:rPr sz="2000" spc="-1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tables</a:t>
            </a:r>
            <a:r>
              <a:rPr sz="2000" spc="-10" dirty="0">
                <a:solidFill>
                  <a:srgbClr val="312D2A"/>
                </a:solidFill>
                <a:latin typeface="VRRWNG+Oracle Sans Tab Regular"/>
                <a:cs typeface="VRRWNG+Oracle Sans Tab Regular"/>
              </a:rPr>
              <a:t> </a:t>
            </a:r>
            <a:r>
              <a:rPr sz="2000" spc="-28" dirty="0">
                <a:solidFill>
                  <a:srgbClr val="312D2A"/>
                </a:solidFill>
                <a:latin typeface="VRRWNG+Oracle Sans Tab Regular"/>
                <a:cs typeface="VRRWNG+Oracle Sans Tab Regular"/>
              </a:rPr>
              <a:t>to</a:t>
            </a:r>
            <a:r>
              <a:rPr sz="2000" spc="3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control</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the flow</a:t>
            </a:r>
            <a:r>
              <a:rPr sz="2000" spc="-2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of</a:t>
            </a:r>
          </a:p>
        </p:txBody>
      </p:sp>
      <p:sp>
        <p:nvSpPr>
          <p:cNvPr id="6" name="object 6"/>
          <p:cNvSpPr txBox="1"/>
          <p:nvPr/>
        </p:nvSpPr>
        <p:spPr>
          <a:xfrm>
            <a:off x="911352" y="2383529"/>
            <a:ext cx="2604584"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traffic outside</a:t>
            </a:r>
            <a:r>
              <a:rPr sz="2000" spc="-1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of </a:t>
            </a:r>
            <a:r>
              <a:rPr sz="2000" spc="-14" dirty="0">
                <a:solidFill>
                  <a:srgbClr val="312D2A"/>
                </a:solidFill>
                <a:latin typeface="VRRWNG+Oracle Sans Tab Regular"/>
                <a:cs typeface="VRRWNG+Oracle Sans Tab Regular"/>
              </a:rPr>
              <a:t>VCN</a:t>
            </a:r>
          </a:p>
        </p:txBody>
      </p:sp>
      <p:sp>
        <p:nvSpPr>
          <p:cNvPr id="7" name="object 7"/>
          <p:cNvSpPr txBox="1"/>
          <p:nvPr/>
        </p:nvSpPr>
        <p:spPr>
          <a:xfrm>
            <a:off x="624840" y="2840729"/>
            <a:ext cx="10417659"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spc="15" dirty="0">
                <a:solidFill>
                  <a:srgbClr val="312D2A"/>
                </a:solidFill>
                <a:latin typeface="VRRWNG+Oracle Sans Tab Regular"/>
                <a:cs typeface="VRRWNG+Oracle Sans Tab Regular"/>
              </a:rPr>
              <a:t>All</a:t>
            </a:r>
            <a:r>
              <a:rPr sz="2000" spc="-3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hosts within a </a:t>
            </a:r>
            <a:r>
              <a:rPr sz="2000" spc="-12" dirty="0">
                <a:solidFill>
                  <a:srgbClr val="312D2A"/>
                </a:solidFill>
                <a:latin typeface="VRRWNG+Oracle Sans Tab Regular"/>
                <a:cs typeface="VRRWNG+Oracle Sans Tab Regular"/>
              </a:rPr>
              <a:t>VCN</a:t>
            </a:r>
            <a:r>
              <a:rPr sz="2000" dirty="0">
                <a:solidFill>
                  <a:srgbClr val="312D2A"/>
                </a:solidFill>
                <a:latin typeface="VRRWNG+Oracle Sans Tab Regular"/>
                <a:cs typeface="VRRWNG+Oracle Sans Tab Regular"/>
              </a:rPr>
              <a:t> can </a:t>
            </a:r>
            <a:r>
              <a:rPr sz="2000" spc="-13" dirty="0">
                <a:solidFill>
                  <a:srgbClr val="312D2A"/>
                </a:solidFill>
                <a:latin typeface="VRRWNG+Oracle Sans Tab Regular"/>
                <a:cs typeface="VRRWNG+Oracle Sans Tab Regular"/>
              </a:rPr>
              <a:t>route</a:t>
            </a:r>
            <a:r>
              <a:rPr sz="2000" spc="-20" dirty="0">
                <a:solidFill>
                  <a:srgbClr val="312D2A"/>
                </a:solidFill>
                <a:latin typeface="VRRWNG+Oracle Sans Tab Regular"/>
                <a:cs typeface="VRRWNG+Oracle Sans Tab Regular"/>
              </a:rPr>
              <a:t> </a:t>
            </a:r>
            <a:r>
              <a:rPr sz="2000" spc="-29" dirty="0">
                <a:solidFill>
                  <a:srgbClr val="312D2A"/>
                </a:solidFill>
                <a:latin typeface="VRRWNG+Oracle Sans Tab Regular"/>
                <a:cs typeface="VRRWNG+Oracle Sans Tab Regular"/>
              </a:rPr>
              <a:t>to</a:t>
            </a:r>
            <a:r>
              <a:rPr sz="2000" spc="32" dirty="0">
                <a:solidFill>
                  <a:srgbClr val="312D2A"/>
                </a:solidFill>
                <a:latin typeface="VRRWNG+Oracle Sans Tab Regular"/>
                <a:cs typeface="VRRWNG+Oracle Sans Tab Regular"/>
              </a:rPr>
              <a:t> </a:t>
            </a:r>
            <a:r>
              <a:rPr sz="2000" spc="14" dirty="0">
                <a:solidFill>
                  <a:srgbClr val="312D2A"/>
                </a:solidFill>
                <a:latin typeface="VRRWNG+Oracle Sans Tab Regular"/>
                <a:cs typeface="VRRWNG+Oracle Sans Tab Regular"/>
              </a:rPr>
              <a:t>all</a:t>
            </a:r>
            <a:r>
              <a:rPr sz="2000" spc="-36"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other</a:t>
            </a:r>
            <a:r>
              <a:rPr sz="2000" spc="-1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hosts in</a:t>
            </a:r>
            <a:r>
              <a:rPr sz="2000" spc="1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a </a:t>
            </a:r>
            <a:r>
              <a:rPr sz="2000" spc="-12" dirty="0">
                <a:solidFill>
                  <a:srgbClr val="312D2A"/>
                </a:solidFill>
                <a:latin typeface="VRRWNG+Oracle Sans Tab Regular"/>
                <a:cs typeface="VRRWNG+Oracle Sans Tab Regular"/>
              </a:rPr>
              <a:t>VCN</a:t>
            </a:r>
            <a:r>
              <a:rPr sz="2000" dirty="0">
                <a:solidFill>
                  <a:srgbClr val="312D2A"/>
                </a:solidFill>
                <a:latin typeface="VRRWNG+Oracle Sans Tab Regular"/>
                <a:cs typeface="VRRWNG+Oracle Sans Tab Regular"/>
              </a:rPr>
              <a:t> (no local</a:t>
            </a:r>
            <a:r>
              <a:rPr sz="2000" spc="-32" dirty="0">
                <a:solidFill>
                  <a:srgbClr val="312D2A"/>
                </a:solidFill>
                <a:latin typeface="VRRWNG+Oracle Sans Tab Regular"/>
                <a:cs typeface="VRRWNG+Oracle Sans Tab Regular"/>
              </a:rPr>
              <a:t> </a:t>
            </a:r>
            <a:r>
              <a:rPr sz="2000" spc="-13" dirty="0">
                <a:solidFill>
                  <a:srgbClr val="312D2A"/>
                </a:solidFill>
                <a:latin typeface="VRRWNG+Oracle Sans Tab Regular"/>
                <a:cs typeface="VRRWNG+Oracle Sans Tab Regular"/>
              </a:rPr>
              <a:t>route</a:t>
            </a:r>
            <a:r>
              <a:rPr sz="2000" dirty="0">
                <a:solidFill>
                  <a:srgbClr val="312D2A"/>
                </a:solidFill>
                <a:latin typeface="VRRWNG+Oracle Sans Tab Regular"/>
                <a:cs typeface="VRRWNG+Oracle Sans Tab Regular"/>
              </a:rPr>
              <a:t> rule</a:t>
            </a:r>
            <a:r>
              <a:rPr sz="2000" spc="-3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required)</a:t>
            </a:r>
          </a:p>
        </p:txBody>
      </p:sp>
      <p:sp>
        <p:nvSpPr>
          <p:cNvPr id="8" name="object 8"/>
          <p:cNvSpPr txBox="1"/>
          <p:nvPr/>
        </p:nvSpPr>
        <p:spPr>
          <a:xfrm>
            <a:off x="624840" y="3297929"/>
            <a:ext cx="10818072"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Security</a:t>
            </a:r>
            <a:r>
              <a:rPr sz="2000" spc="-3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Lists manage</a:t>
            </a:r>
            <a:r>
              <a:rPr sz="2000" spc="-37" dirty="0">
                <a:solidFill>
                  <a:srgbClr val="312D2A"/>
                </a:solidFill>
                <a:latin typeface="VRRWNG+Oracle Sans Tab Regular"/>
                <a:cs typeface="VRRWNG+Oracle Sans Tab Regular"/>
              </a:rPr>
              <a:t> </a:t>
            </a:r>
            <a:r>
              <a:rPr sz="2000" spc="13" dirty="0">
                <a:solidFill>
                  <a:srgbClr val="312D2A"/>
                </a:solidFill>
                <a:latin typeface="VRRWNG+Oracle Sans Tab Regular"/>
                <a:cs typeface="VRRWNG+Oracle Sans Tab Regular"/>
              </a:rPr>
              <a:t>connectivity</a:t>
            </a:r>
            <a:r>
              <a:rPr sz="2000" spc="-32" dirty="0">
                <a:solidFill>
                  <a:srgbClr val="312D2A"/>
                </a:solidFill>
                <a:latin typeface="VRRWNG+Oracle Sans Tab Regular"/>
                <a:cs typeface="VRRWNG+Oracle Sans Tab Regular"/>
              </a:rPr>
              <a:t> </a:t>
            </a:r>
            <a:r>
              <a:rPr sz="2000" spc="12" dirty="0">
                <a:solidFill>
                  <a:srgbClr val="312D2A"/>
                </a:solidFill>
                <a:latin typeface="VRRWNG+Oracle Sans Tab Regular"/>
                <a:cs typeface="VRRWNG+Oracle Sans Tab Regular"/>
              </a:rPr>
              <a:t>north-south</a:t>
            </a:r>
            <a:r>
              <a:rPr sz="2000" spc="-1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(incoming/outgoing</a:t>
            </a:r>
            <a:r>
              <a:rPr sz="2000" spc="-15" dirty="0">
                <a:solidFill>
                  <a:srgbClr val="312D2A"/>
                </a:solidFill>
                <a:latin typeface="VRRWNG+Oracle Sans Tab Regular"/>
                <a:cs typeface="VRRWNG+Oracle Sans Tab Regular"/>
              </a:rPr>
              <a:t> </a:t>
            </a:r>
            <a:r>
              <a:rPr sz="2000" spc="-11" dirty="0">
                <a:solidFill>
                  <a:srgbClr val="312D2A"/>
                </a:solidFill>
                <a:latin typeface="VRRWNG+Oracle Sans Tab Regular"/>
                <a:cs typeface="VRRWNG+Oracle Sans Tab Regular"/>
              </a:rPr>
              <a:t>VCN</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traffic) and</a:t>
            </a:r>
            <a:r>
              <a:rPr sz="2000" spc="-1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east-</a:t>
            </a:r>
          </a:p>
        </p:txBody>
      </p:sp>
      <p:sp>
        <p:nvSpPr>
          <p:cNvPr id="9" name="object 9"/>
          <p:cNvSpPr txBox="1"/>
          <p:nvPr/>
        </p:nvSpPr>
        <p:spPr>
          <a:xfrm>
            <a:off x="911352" y="3602983"/>
            <a:ext cx="6099744"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spc="16" dirty="0">
                <a:solidFill>
                  <a:srgbClr val="312D2A"/>
                </a:solidFill>
                <a:latin typeface="VRRWNG+Oracle Sans Tab Regular"/>
                <a:cs typeface="VRRWNG+Oracle Sans Tab Regular"/>
              </a:rPr>
              <a:t>west</a:t>
            </a:r>
            <a:r>
              <a:rPr sz="2000" spc="-3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(internal </a:t>
            </a:r>
            <a:r>
              <a:rPr sz="2000" spc="-12" dirty="0">
                <a:solidFill>
                  <a:srgbClr val="312D2A"/>
                </a:solidFill>
                <a:latin typeface="VRRWNG+Oracle Sans Tab Regular"/>
                <a:cs typeface="VRRWNG+Oracle Sans Tab Regular"/>
              </a:rPr>
              <a:t>VCN</a:t>
            </a:r>
            <a:r>
              <a:rPr sz="2000" dirty="0">
                <a:solidFill>
                  <a:srgbClr val="312D2A"/>
                </a:solidFill>
                <a:latin typeface="VRRWNG+Oracle Sans Tab Regular"/>
                <a:cs typeface="VRRWNG+Oracle Sans Tab Regular"/>
              </a:rPr>
              <a:t> traffic </a:t>
            </a:r>
            <a:r>
              <a:rPr sz="2000" spc="14" dirty="0">
                <a:solidFill>
                  <a:srgbClr val="312D2A"/>
                </a:solidFill>
                <a:latin typeface="VRRWNG+Oracle Sans Tab Regular"/>
                <a:cs typeface="VRRWNG+Oracle Sans Tab Regular"/>
              </a:rPr>
              <a:t>between</a:t>
            </a:r>
            <a:r>
              <a:rPr sz="2000" spc="-3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multiple</a:t>
            </a:r>
            <a:r>
              <a:rPr sz="2000" spc="-46"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subnets)</a:t>
            </a:r>
          </a:p>
        </p:txBody>
      </p:sp>
      <p:sp>
        <p:nvSpPr>
          <p:cNvPr id="10" name="object 10"/>
          <p:cNvSpPr txBox="1"/>
          <p:nvPr/>
        </p:nvSpPr>
        <p:spPr>
          <a:xfrm>
            <a:off x="624840" y="4060183"/>
            <a:ext cx="10733722"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spc="15" dirty="0">
                <a:solidFill>
                  <a:srgbClr val="312D2A"/>
                </a:solidFill>
                <a:latin typeface="VRRWNG+Oracle Sans Tab Regular"/>
                <a:cs typeface="VRRWNG+Oracle Sans Tab Regular"/>
              </a:rPr>
              <a:t>PCA-X9</a:t>
            </a:r>
            <a:r>
              <a:rPr sz="2000" spc="-34"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follows</a:t>
            </a:r>
            <a:r>
              <a:rPr sz="2000" dirty="0">
                <a:solidFill>
                  <a:srgbClr val="312D2A"/>
                </a:solidFill>
                <a:latin typeface="VRRWNG+Oracle Sans Tab Regular"/>
                <a:cs typeface="VRRWNG+Oracle Sans Tab Regular"/>
              </a:rPr>
              <a:t> a white-list</a:t>
            </a:r>
            <a:r>
              <a:rPr sz="2000" spc="2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model</a:t>
            </a:r>
            <a:r>
              <a:rPr sz="2000" spc="-5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(i.e. you </a:t>
            </a:r>
            <a:r>
              <a:rPr sz="2000" spc="13" dirty="0">
                <a:solidFill>
                  <a:srgbClr val="312D2A"/>
                </a:solidFill>
                <a:latin typeface="VRRWNG+Oracle Sans Tab Regular"/>
                <a:cs typeface="VRRWNG+Oracle Sans Tab Regular"/>
              </a:rPr>
              <a:t>must</a:t>
            </a:r>
            <a:r>
              <a:rPr sz="2000" spc="-3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manually</a:t>
            </a:r>
            <a:r>
              <a:rPr sz="2000" spc="-4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specify</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whitelisted traffic flows).</a:t>
            </a:r>
          </a:p>
        </p:txBody>
      </p:sp>
      <p:sp>
        <p:nvSpPr>
          <p:cNvPr id="11" name="object 11"/>
          <p:cNvSpPr txBox="1"/>
          <p:nvPr/>
        </p:nvSpPr>
        <p:spPr>
          <a:xfrm>
            <a:off x="911352" y="4364983"/>
            <a:ext cx="4075387"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By</a:t>
            </a:r>
            <a:r>
              <a:rPr sz="2000" spc="-13"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default,</a:t>
            </a:r>
            <a:r>
              <a:rPr sz="2000" spc="-3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things</a:t>
            </a:r>
            <a:r>
              <a:rPr sz="2000" spc="11" dirty="0">
                <a:solidFill>
                  <a:srgbClr val="312D2A"/>
                </a:solidFill>
                <a:latin typeface="VRRWNG+Oracle Sans Tab Regular"/>
                <a:cs typeface="VRRWNG+Oracle Sans Tab Regular"/>
              </a:rPr>
              <a:t> </a:t>
            </a:r>
            <a:r>
              <a:rPr sz="2000" spc="-14" dirty="0">
                <a:solidFill>
                  <a:srgbClr val="312D2A"/>
                </a:solidFill>
                <a:latin typeface="VRRWNG+Oracle Sans Tab Regular"/>
                <a:cs typeface="VRRWNG+Oracle Sans Tab Regular"/>
              </a:rPr>
              <a:t>are</a:t>
            </a:r>
            <a:r>
              <a:rPr sz="2000" dirty="0">
                <a:solidFill>
                  <a:srgbClr val="312D2A"/>
                </a:solidFill>
                <a:latin typeface="VRRWNG+Oracle Sans Tab Regular"/>
                <a:cs typeface="VRRWNG+Oracle Sans Tab Regular"/>
              </a:rPr>
              <a:t> locked</a:t>
            </a:r>
            <a:r>
              <a:rPr sz="2000" spc="-3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down</a:t>
            </a:r>
          </a:p>
        </p:txBody>
      </p:sp>
      <p:sp>
        <p:nvSpPr>
          <p:cNvPr id="12" name="object 12"/>
          <p:cNvSpPr txBox="1"/>
          <p:nvPr/>
        </p:nvSpPr>
        <p:spPr>
          <a:xfrm>
            <a:off x="624840" y="4822183"/>
            <a:ext cx="10582073"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spc="11" dirty="0">
                <a:solidFill>
                  <a:srgbClr val="312D2A"/>
                </a:solidFill>
                <a:latin typeface="VRRWNG+Oracle Sans Tab Regular"/>
                <a:cs typeface="VRRWNG+Oracle Sans Tab Regular"/>
              </a:rPr>
              <a:t>Instances</a:t>
            </a:r>
            <a:r>
              <a:rPr sz="2000" spc="-40"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cannot</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communicate</a:t>
            </a:r>
            <a:r>
              <a:rPr sz="2000" spc="-3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with other</a:t>
            </a:r>
            <a:r>
              <a:rPr sz="2000" spc="-18"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instances</a:t>
            </a:r>
            <a:r>
              <a:rPr sz="2000" spc="-1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in the</a:t>
            </a:r>
            <a:r>
              <a:rPr sz="2000" spc="-13" dirty="0">
                <a:solidFill>
                  <a:srgbClr val="312D2A"/>
                </a:solidFill>
                <a:latin typeface="VRRWNG+Oracle Sans Tab Regular"/>
                <a:cs typeface="VRRWNG+Oracle Sans Tab Regular"/>
              </a:rPr>
              <a:t> </a:t>
            </a:r>
            <a:r>
              <a:rPr sz="2000" spc="11" dirty="0">
                <a:solidFill>
                  <a:srgbClr val="312D2A"/>
                </a:solidFill>
                <a:latin typeface="VRRWNG+Oracle Sans Tab Regular"/>
                <a:cs typeface="VRRWNG+Oracle Sans Tab Regular"/>
              </a:rPr>
              <a:t>same</a:t>
            </a:r>
            <a:r>
              <a:rPr sz="2000" spc="-2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subnet,</a:t>
            </a:r>
            <a:r>
              <a:rPr sz="2000" spc="-4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until</a:t>
            </a:r>
            <a:r>
              <a:rPr sz="2000" spc="-2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you permit</a:t>
            </a:r>
          </a:p>
        </p:txBody>
      </p:sp>
      <p:sp>
        <p:nvSpPr>
          <p:cNvPr id="13" name="object 13"/>
          <p:cNvSpPr txBox="1"/>
          <p:nvPr/>
        </p:nvSpPr>
        <p:spPr>
          <a:xfrm>
            <a:off x="911352" y="5127365"/>
            <a:ext cx="1119275"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them</a:t>
            </a:r>
            <a:r>
              <a:rPr sz="2000" spc="-19" dirty="0">
                <a:solidFill>
                  <a:srgbClr val="312D2A"/>
                </a:solidFill>
                <a:latin typeface="VRRWNG+Oracle Sans Tab Regular"/>
                <a:cs typeface="VRRWNG+Oracle Sans Tab Regular"/>
              </a:rPr>
              <a:t> </a:t>
            </a:r>
            <a:r>
              <a:rPr sz="2000" spc="-13" dirty="0">
                <a:solidFill>
                  <a:srgbClr val="312D2A"/>
                </a:solidFill>
                <a:latin typeface="VRRWNG+Oracle Sans Tab Regular"/>
                <a:cs typeface="VRRWNG+Oracle Sans Tab Regular"/>
              </a:rPr>
              <a:t>to!</a:t>
            </a:r>
          </a:p>
        </p:txBody>
      </p:sp>
      <p:sp>
        <p:nvSpPr>
          <p:cNvPr id="14" name="object 14"/>
          <p:cNvSpPr txBox="1"/>
          <p:nvPr/>
        </p:nvSpPr>
        <p:spPr>
          <a:xfrm>
            <a:off x="624840" y="5584539"/>
            <a:ext cx="10533210"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ERTLPM+Arial"/>
                <a:cs typeface="ERTLPM+Arial"/>
              </a:rPr>
              <a:t>•</a:t>
            </a:r>
            <a:r>
              <a:rPr sz="2000" spc="920" dirty="0">
                <a:solidFill>
                  <a:srgbClr val="312D2A"/>
                </a:solidFill>
                <a:latin typeface="DejaVu Sans"/>
                <a:cs typeface="DejaVu Sans"/>
              </a:rPr>
              <a:t> </a:t>
            </a:r>
            <a:r>
              <a:rPr sz="2000" dirty="0">
                <a:solidFill>
                  <a:srgbClr val="312D2A"/>
                </a:solidFill>
                <a:latin typeface="VRRWNG+Oracle Sans Tab Regular"/>
                <a:cs typeface="VRRWNG+Oracle Sans Tab Regular"/>
              </a:rPr>
              <a:t>Oracle</a:t>
            </a:r>
            <a:r>
              <a:rPr sz="2000" spc="-2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recommends</a:t>
            </a:r>
            <a:r>
              <a:rPr sz="2000" spc="-2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using</a:t>
            </a:r>
            <a:r>
              <a:rPr sz="2000" spc="-12"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NSGs instead of SLs</a:t>
            </a:r>
            <a:r>
              <a:rPr sz="2000" spc="-11"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because</a:t>
            </a:r>
            <a:r>
              <a:rPr sz="2000" spc="-4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NSGs </a:t>
            </a:r>
            <a:r>
              <a:rPr sz="2000" spc="12" dirty="0">
                <a:solidFill>
                  <a:srgbClr val="312D2A"/>
                </a:solidFill>
                <a:latin typeface="VRRWNG+Oracle Sans Tab Regular"/>
                <a:cs typeface="VRRWNG+Oracle Sans Tab Regular"/>
              </a:rPr>
              <a:t>let</a:t>
            </a:r>
            <a:r>
              <a:rPr sz="2000" spc="-25"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you separate</a:t>
            </a:r>
            <a:r>
              <a:rPr sz="2000" spc="-39"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the VCN's</a:t>
            </a:r>
          </a:p>
        </p:txBody>
      </p:sp>
      <p:sp>
        <p:nvSpPr>
          <p:cNvPr id="15" name="object 15"/>
          <p:cNvSpPr txBox="1"/>
          <p:nvPr/>
        </p:nvSpPr>
        <p:spPr>
          <a:xfrm>
            <a:off x="911352" y="5889339"/>
            <a:ext cx="7454487" cy="373541"/>
          </a:xfrm>
          <a:prstGeom prst="rect">
            <a:avLst/>
          </a:prstGeom>
        </p:spPr>
        <p:txBody>
          <a:bodyPr vert="horz" wrap="square" lIns="0" tIns="0" rIns="0" bIns="0" rtlCol="0">
            <a:spAutoFit/>
          </a:bodyPr>
          <a:lstStyle/>
          <a:p>
            <a:pPr marL="0" marR="0">
              <a:lnSpc>
                <a:spcPts val="2641"/>
              </a:lnSpc>
              <a:spcBef>
                <a:spcPts val="0"/>
              </a:spcBef>
              <a:spcAft>
                <a:spcPts val="0"/>
              </a:spcAft>
            </a:pPr>
            <a:r>
              <a:rPr sz="2000" dirty="0">
                <a:solidFill>
                  <a:srgbClr val="312D2A"/>
                </a:solidFill>
                <a:latin typeface="VRRWNG+Oracle Sans Tab Regular"/>
                <a:cs typeface="VRRWNG+Oracle Sans Tab Regular"/>
              </a:rPr>
              <a:t>subnet</a:t>
            </a:r>
            <a:r>
              <a:rPr sz="2000" spc="-34"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architecture</a:t>
            </a:r>
            <a:r>
              <a:rPr sz="2000" spc="-42" dirty="0">
                <a:solidFill>
                  <a:srgbClr val="312D2A"/>
                </a:solidFill>
                <a:latin typeface="VRRWNG+Oracle Sans Tab Regular"/>
                <a:cs typeface="VRRWNG+Oracle Sans Tab Regular"/>
              </a:rPr>
              <a:t> </a:t>
            </a:r>
            <a:r>
              <a:rPr sz="2000" spc="-10" dirty="0">
                <a:solidFill>
                  <a:srgbClr val="312D2A"/>
                </a:solidFill>
                <a:latin typeface="VRRWNG+Oracle Sans Tab Regular"/>
                <a:cs typeface="VRRWNG+Oracle Sans Tab Regular"/>
              </a:rPr>
              <a:t>from</a:t>
            </a:r>
            <a:r>
              <a:rPr sz="2000" dirty="0">
                <a:solidFill>
                  <a:srgbClr val="312D2A"/>
                </a:solidFill>
                <a:latin typeface="VRRWNG+Oracle Sans Tab Regular"/>
                <a:cs typeface="VRRWNG+Oracle Sans Tab Regular"/>
              </a:rPr>
              <a:t> your application</a:t>
            </a:r>
            <a:r>
              <a:rPr sz="2000" spc="-17"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security</a:t>
            </a:r>
            <a:r>
              <a:rPr sz="2000" spc="-38" dirty="0">
                <a:solidFill>
                  <a:srgbClr val="312D2A"/>
                </a:solidFill>
                <a:latin typeface="VRRWNG+Oracle Sans Tab Regular"/>
                <a:cs typeface="VRRWNG+Oracle Sans Tab Regular"/>
              </a:rPr>
              <a:t> </a:t>
            </a:r>
            <a:r>
              <a:rPr sz="2000" dirty="0">
                <a:solidFill>
                  <a:srgbClr val="312D2A"/>
                </a:solidFill>
                <a:latin typeface="VRRWNG+Oracle Sans Tab Regular"/>
                <a:cs typeface="VRRWNG+Oracle Sans Tab Regular"/>
              </a:rPr>
              <a:t>requirements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81000" y="291649"/>
            <a:ext cx="5255427" cy="506111"/>
          </a:xfrm>
          <a:prstGeom prst="rect">
            <a:avLst/>
          </a:prstGeom>
        </p:spPr>
        <p:txBody>
          <a:bodyPr vert="horz" wrap="square" lIns="0" tIns="0" rIns="0" bIns="0" rtlCol="0">
            <a:spAutoFit/>
          </a:bodyPr>
          <a:lstStyle/>
          <a:p>
            <a:pPr marL="0" marR="0">
              <a:lnSpc>
                <a:spcPts val="3685"/>
              </a:lnSpc>
              <a:spcBef>
                <a:spcPts val="0"/>
              </a:spcBef>
              <a:spcAft>
                <a:spcPts val="0"/>
              </a:spcAft>
            </a:pPr>
            <a:r>
              <a:rPr sz="2800" b="1" spc="-35" dirty="0">
                <a:solidFill>
                  <a:srgbClr val="312D2A"/>
                </a:solidFill>
                <a:latin typeface="FBQLWK+Oracle Sans Tab Bold"/>
                <a:cs typeface="FBQLWK+Oracle Sans Tab Bold"/>
              </a:rPr>
              <a:t>VCN</a:t>
            </a:r>
            <a:r>
              <a:rPr sz="2800" b="1" spc="39" dirty="0">
                <a:solidFill>
                  <a:srgbClr val="312D2A"/>
                </a:solidFill>
                <a:latin typeface="FBQLWK+Oracle Sans Tab Bold"/>
                <a:cs typeface="FBQLWK+Oracle Sans Tab Bold"/>
              </a:rPr>
              <a:t> </a:t>
            </a:r>
            <a:r>
              <a:rPr sz="2800" b="1" spc="-10" dirty="0">
                <a:solidFill>
                  <a:srgbClr val="312D2A"/>
                </a:solidFill>
                <a:latin typeface="FBQLWK+Oracle Sans Tab Bold"/>
                <a:cs typeface="FBQLWK+Oracle Sans Tab Bold"/>
              </a:rPr>
              <a:t>Deployment</a:t>
            </a:r>
            <a:r>
              <a:rPr sz="2800" b="1" spc="13" dirty="0">
                <a:solidFill>
                  <a:srgbClr val="312D2A"/>
                </a:solidFill>
                <a:latin typeface="FBQLWK+Oracle Sans Tab Bold"/>
                <a:cs typeface="FBQLWK+Oracle Sans Tab Bold"/>
              </a:rPr>
              <a:t> </a:t>
            </a:r>
            <a:r>
              <a:rPr sz="2800" b="1" dirty="0">
                <a:solidFill>
                  <a:srgbClr val="312D2A"/>
                </a:solidFill>
                <a:latin typeface="FBQLWK+Oracle Sans Tab Bold"/>
                <a:cs typeface="FBQLWK+Oracle Sans Tab Bold"/>
              </a:rPr>
              <a:t>Architecture</a:t>
            </a:r>
          </a:p>
        </p:txBody>
      </p:sp>
      <p:sp>
        <p:nvSpPr>
          <p:cNvPr id="4" name="object 4"/>
          <p:cNvSpPr txBox="1"/>
          <p:nvPr/>
        </p:nvSpPr>
        <p:spPr>
          <a:xfrm>
            <a:off x="6475222" y="755999"/>
            <a:ext cx="1223027" cy="497896"/>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Destination</a:t>
            </a:r>
            <a:r>
              <a:rPr sz="1100" spc="20" dirty="0">
                <a:solidFill>
                  <a:srgbClr val="FCFBFA"/>
                </a:solidFill>
                <a:latin typeface="VRRWNG+Oracle Sans Tab Regular"/>
                <a:cs typeface="VRRWNG+Oracle Sans Tab Regular"/>
              </a:rPr>
              <a:t> </a:t>
            </a:r>
            <a:r>
              <a:rPr sz="1100" dirty="0">
                <a:solidFill>
                  <a:srgbClr val="FCFBFA"/>
                </a:solidFill>
                <a:latin typeface="VRRWNG+Oracle Sans Tab Regular"/>
                <a:cs typeface="VRRWNG+Oracle Sans Tab Regular"/>
              </a:rPr>
              <a:t>CIDR</a:t>
            </a:r>
          </a:p>
          <a:p>
            <a:pPr marL="0" marR="0">
              <a:lnSpc>
                <a:spcPts val="1581"/>
              </a:lnSpc>
              <a:spcBef>
                <a:spcPts val="533"/>
              </a:spcBef>
              <a:spcAft>
                <a:spcPts val="0"/>
              </a:spcAft>
            </a:pPr>
            <a:r>
              <a:rPr sz="1200" dirty="0">
                <a:solidFill>
                  <a:srgbClr val="312D2A"/>
                </a:solidFill>
                <a:latin typeface="VRRWNG+Oracle Sans Tab Regular"/>
                <a:cs typeface="VRRWNG+Oracle Sans Tab Regular"/>
              </a:rPr>
              <a:t>0.0.0.0/0</a:t>
            </a:r>
          </a:p>
        </p:txBody>
      </p:sp>
      <p:sp>
        <p:nvSpPr>
          <p:cNvPr id="5" name="object 5"/>
          <p:cNvSpPr txBox="1"/>
          <p:nvPr/>
        </p:nvSpPr>
        <p:spPr>
          <a:xfrm>
            <a:off x="7928737" y="755999"/>
            <a:ext cx="976823"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Route Target</a:t>
            </a:r>
          </a:p>
        </p:txBody>
      </p:sp>
      <p:sp>
        <p:nvSpPr>
          <p:cNvPr id="6" name="object 6"/>
          <p:cNvSpPr txBox="1"/>
          <p:nvPr/>
        </p:nvSpPr>
        <p:spPr>
          <a:xfrm>
            <a:off x="1434973" y="1011885"/>
            <a:ext cx="3448634" cy="557479"/>
          </a:xfrm>
          <a:prstGeom prst="rect">
            <a:avLst/>
          </a:prstGeom>
        </p:spPr>
        <p:txBody>
          <a:bodyPr vert="horz" wrap="square" lIns="0" tIns="0" rIns="0" bIns="0" rtlCol="0">
            <a:spAutoFit/>
          </a:bodyPr>
          <a:lstStyle/>
          <a:p>
            <a:pPr marL="477900" marR="0">
              <a:lnSpc>
                <a:spcPts val="1581"/>
              </a:lnSpc>
              <a:spcBef>
                <a:spcPts val="0"/>
              </a:spcBef>
              <a:spcAft>
                <a:spcPts val="0"/>
              </a:spcAft>
            </a:pPr>
            <a:r>
              <a:rPr sz="1200" dirty="0">
                <a:solidFill>
                  <a:srgbClr val="312D2A"/>
                </a:solidFill>
                <a:latin typeface="VRRWNG+Oracle Sans Tab Regular"/>
                <a:cs typeface="VRRWNG+Oracle Sans Tab Regular"/>
              </a:rPr>
              <a:t>ORACLE </a:t>
            </a:r>
            <a:r>
              <a:rPr sz="1200" spc="-30" dirty="0">
                <a:solidFill>
                  <a:srgbClr val="312D2A"/>
                </a:solidFill>
                <a:latin typeface="VRRWNG+Oracle Sans Tab Regular"/>
                <a:cs typeface="VRRWNG+Oracle Sans Tab Regular"/>
              </a:rPr>
              <a:t>PRIVATE</a:t>
            </a:r>
            <a:r>
              <a:rPr sz="1200" spc="30"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CLOUD</a:t>
            </a:r>
            <a:r>
              <a:rPr sz="1200" spc="12"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APPLIANCE</a:t>
            </a:r>
            <a:r>
              <a:rPr sz="1200" spc="16"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X9</a:t>
            </a:r>
          </a:p>
          <a:p>
            <a:pPr marL="0" marR="0">
              <a:lnSpc>
                <a:spcPts val="1581"/>
              </a:lnSpc>
              <a:spcBef>
                <a:spcPts val="926"/>
              </a:spcBef>
              <a:spcAft>
                <a:spcPts val="0"/>
              </a:spcAft>
            </a:pPr>
            <a:r>
              <a:rPr sz="1200" spc="-16" dirty="0">
                <a:solidFill>
                  <a:srgbClr val="312D2A"/>
                </a:solidFill>
                <a:latin typeface="VRRWNG+Oracle Sans Tab Regular"/>
                <a:cs typeface="VRRWNG+Oracle Sans Tab Regular"/>
              </a:rPr>
              <a:t>AVAILABILITY</a:t>
            </a:r>
            <a:r>
              <a:rPr sz="1200" spc="22"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DOMAIN-1</a:t>
            </a:r>
          </a:p>
        </p:txBody>
      </p:sp>
      <p:sp>
        <p:nvSpPr>
          <p:cNvPr id="7" name="object 7"/>
          <p:cNvSpPr txBox="1"/>
          <p:nvPr/>
        </p:nvSpPr>
        <p:spPr>
          <a:xfrm>
            <a:off x="7928737" y="1014933"/>
            <a:ext cx="1315973"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Internet</a:t>
            </a:r>
            <a:r>
              <a:rPr sz="1200" spc="-28"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Gateway</a:t>
            </a:r>
          </a:p>
        </p:txBody>
      </p:sp>
      <p:sp>
        <p:nvSpPr>
          <p:cNvPr id="8" name="object 8"/>
          <p:cNvSpPr txBox="1"/>
          <p:nvPr/>
        </p:nvSpPr>
        <p:spPr>
          <a:xfrm>
            <a:off x="1615694" y="1993620"/>
            <a:ext cx="1595152" cy="194214"/>
          </a:xfrm>
          <a:prstGeom prst="rect">
            <a:avLst/>
          </a:prstGeom>
        </p:spPr>
        <p:txBody>
          <a:bodyPr vert="horz" wrap="square" lIns="0" tIns="0" rIns="0" bIns="0" rtlCol="0">
            <a:spAutoFit/>
          </a:bodyPr>
          <a:lstStyle/>
          <a:p>
            <a:pPr marL="0" marR="0">
              <a:lnSpc>
                <a:spcPts val="1229"/>
              </a:lnSpc>
              <a:spcBef>
                <a:spcPts val="0"/>
              </a:spcBef>
              <a:spcAft>
                <a:spcPts val="0"/>
              </a:spcAft>
            </a:pPr>
            <a:r>
              <a:rPr sz="1050" spc="-89" dirty="0">
                <a:solidFill>
                  <a:srgbClr val="312D2A"/>
                </a:solidFill>
                <a:latin typeface="TEFVJT+DejaVu Serif"/>
                <a:cs typeface="TEFVJT+DejaVu Serif"/>
              </a:rPr>
              <a:t>Frontend,</a:t>
            </a:r>
            <a:r>
              <a:rPr sz="1050" spc="-12" dirty="0">
                <a:solidFill>
                  <a:srgbClr val="312D2A"/>
                </a:solidFill>
                <a:latin typeface="TEFVJT+DejaVu Serif"/>
                <a:cs typeface="TEFVJT+DejaVu Serif"/>
              </a:rPr>
              <a:t> </a:t>
            </a:r>
            <a:r>
              <a:rPr sz="1050" spc="-68" dirty="0">
                <a:solidFill>
                  <a:srgbClr val="312D2A"/>
                </a:solidFill>
                <a:latin typeface="TEFVJT+DejaVu Serif"/>
                <a:cs typeface="TEFVJT+DejaVu Serif"/>
              </a:rPr>
              <a:t>10.0.1.0/24</a:t>
            </a:r>
          </a:p>
        </p:txBody>
      </p:sp>
      <p:sp>
        <p:nvSpPr>
          <p:cNvPr id="9" name="object 9"/>
          <p:cNvSpPr txBox="1"/>
          <p:nvPr/>
        </p:nvSpPr>
        <p:spPr>
          <a:xfrm>
            <a:off x="10128504" y="1982311"/>
            <a:ext cx="590129" cy="390533"/>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Source</a:t>
            </a:r>
          </a:p>
          <a:p>
            <a:pPr marL="0" marR="0">
              <a:lnSpc>
                <a:spcPts val="1319"/>
              </a:lnSpc>
              <a:spcBef>
                <a:spcPts val="0"/>
              </a:spcBef>
              <a:spcAft>
                <a:spcPts val="0"/>
              </a:spcAft>
            </a:pPr>
            <a:r>
              <a:rPr sz="1100" dirty="0">
                <a:solidFill>
                  <a:srgbClr val="FCFBFA"/>
                </a:solidFill>
                <a:latin typeface="VRRWNG+Oracle Sans Tab Regular"/>
                <a:cs typeface="VRRWNG+Oracle Sans Tab Regular"/>
              </a:rPr>
              <a:t>Port</a:t>
            </a:r>
          </a:p>
        </p:txBody>
      </p:sp>
      <p:sp>
        <p:nvSpPr>
          <p:cNvPr id="10" name="object 10"/>
          <p:cNvSpPr txBox="1"/>
          <p:nvPr/>
        </p:nvSpPr>
        <p:spPr>
          <a:xfrm>
            <a:off x="10853674" y="1982311"/>
            <a:ext cx="438143" cy="390533"/>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Dest</a:t>
            </a:r>
          </a:p>
          <a:p>
            <a:pPr marL="0" marR="0">
              <a:lnSpc>
                <a:spcPts val="1319"/>
              </a:lnSpc>
              <a:spcBef>
                <a:spcPts val="0"/>
              </a:spcBef>
              <a:spcAft>
                <a:spcPts val="0"/>
              </a:spcAft>
            </a:pPr>
            <a:r>
              <a:rPr sz="1100" dirty="0">
                <a:solidFill>
                  <a:srgbClr val="FCFBFA"/>
                </a:solidFill>
                <a:latin typeface="VRRWNG+Oracle Sans Tab Regular"/>
                <a:cs typeface="VRRWNG+Oracle Sans Tab Regular"/>
              </a:rPr>
              <a:t>Port</a:t>
            </a:r>
          </a:p>
        </p:txBody>
      </p:sp>
      <p:sp>
        <p:nvSpPr>
          <p:cNvPr id="11" name="object 11"/>
          <p:cNvSpPr txBox="1"/>
          <p:nvPr/>
        </p:nvSpPr>
        <p:spPr>
          <a:xfrm>
            <a:off x="7291451" y="2066131"/>
            <a:ext cx="469831"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Type</a:t>
            </a:r>
          </a:p>
        </p:txBody>
      </p:sp>
      <p:sp>
        <p:nvSpPr>
          <p:cNvPr id="12" name="object 12"/>
          <p:cNvSpPr txBox="1"/>
          <p:nvPr/>
        </p:nvSpPr>
        <p:spPr>
          <a:xfrm>
            <a:off x="8115935" y="2066131"/>
            <a:ext cx="462680"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CIDR</a:t>
            </a:r>
          </a:p>
        </p:txBody>
      </p:sp>
      <p:sp>
        <p:nvSpPr>
          <p:cNvPr id="13" name="object 13"/>
          <p:cNvSpPr txBox="1"/>
          <p:nvPr/>
        </p:nvSpPr>
        <p:spPr>
          <a:xfrm>
            <a:off x="9215374" y="2066131"/>
            <a:ext cx="681264"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Protocol</a:t>
            </a:r>
          </a:p>
        </p:txBody>
      </p:sp>
      <p:sp>
        <p:nvSpPr>
          <p:cNvPr id="14" name="object 14"/>
          <p:cNvSpPr txBox="1"/>
          <p:nvPr/>
        </p:nvSpPr>
        <p:spPr>
          <a:xfrm>
            <a:off x="6475222" y="2408576"/>
            <a:ext cx="685339" cy="513845"/>
          </a:xfrm>
          <a:prstGeom prst="rect">
            <a:avLst/>
          </a:prstGeom>
        </p:spPr>
        <p:txBody>
          <a:bodyPr vert="horz" wrap="square" lIns="0" tIns="0" rIns="0" bIns="0" rtlCol="0">
            <a:spAutoFit/>
          </a:bodyPr>
          <a:lstStyle/>
          <a:p>
            <a:pPr marL="0" marR="0">
              <a:lnSpc>
                <a:spcPts val="1584"/>
              </a:lnSpc>
              <a:spcBef>
                <a:spcPts val="0"/>
              </a:spcBef>
              <a:spcAft>
                <a:spcPts val="0"/>
              </a:spcAft>
            </a:pPr>
            <a:r>
              <a:rPr sz="1200" dirty="0">
                <a:solidFill>
                  <a:srgbClr val="312D2A"/>
                </a:solidFill>
                <a:latin typeface="VRRWNG+Oracle Sans Tab Regular"/>
                <a:cs typeface="VRRWNG+Oracle Sans Tab Regular"/>
              </a:rPr>
              <a:t>Stateful</a:t>
            </a:r>
          </a:p>
          <a:p>
            <a:pPr marL="0" marR="0">
              <a:lnSpc>
                <a:spcPts val="1581"/>
              </a:lnSpc>
              <a:spcBef>
                <a:spcPts val="529"/>
              </a:spcBef>
              <a:spcAft>
                <a:spcPts val="0"/>
              </a:spcAft>
            </a:pPr>
            <a:r>
              <a:rPr sz="1200" dirty="0">
                <a:solidFill>
                  <a:srgbClr val="312D2A"/>
                </a:solidFill>
                <a:latin typeface="VRRWNG+Oracle Sans Tab Regular"/>
                <a:cs typeface="VRRWNG+Oracle Sans Tab Regular"/>
              </a:rPr>
              <a:t>Stateful</a:t>
            </a:r>
          </a:p>
        </p:txBody>
      </p:sp>
      <p:sp>
        <p:nvSpPr>
          <p:cNvPr id="15" name="object 15"/>
          <p:cNvSpPr txBox="1"/>
          <p:nvPr/>
        </p:nvSpPr>
        <p:spPr>
          <a:xfrm>
            <a:off x="7291451" y="2408576"/>
            <a:ext cx="651439" cy="513845"/>
          </a:xfrm>
          <a:prstGeom prst="rect">
            <a:avLst/>
          </a:prstGeom>
        </p:spPr>
        <p:txBody>
          <a:bodyPr vert="horz" wrap="square" lIns="0" tIns="0" rIns="0" bIns="0" rtlCol="0">
            <a:spAutoFit/>
          </a:bodyPr>
          <a:lstStyle/>
          <a:p>
            <a:pPr marL="0" marR="0">
              <a:lnSpc>
                <a:spcPts val="1584"/>
              </a:lnSpc>
              <a:spcBef>
                <a:spcPts val="0"/>
              </a:spcBef>
              <a:spcAft>
                <a:spcPts val="0"/>
              </a:spcAft>
            </a:pPr>
            <a:r>
              <a:rPr sz="1200" dirty="0">
                <a:solidFill>
                  <a:srgbClr val="312D2A"/>
                </a:solidFill>
                <a:latin typeface="VRRWNG+Oracle Sans Tab Regular"/>
                <a:cs typeface="VRRWNG+Oracle Sans Tab Regular"/>
              </a:rPr>
              <a:t>Ingress</a:t>
            </a:r>
          </a:p>
          <a:p>
            <a:pPr marL="0" marR="0">
              <a:lnSpc>
                <a:spcPts val="1581"/>
              </a:lnSpc>
              <a:spcBef>
                <a:spcPts val="529"/>
              </a:spcBef>
              <a:spcAft>
                <a:spcPts val="0"/>
              </a:spcAft>
            </a:pPr>
            <a:r>
              <a:rPr sz="1200" dirty="0">
                <a:solidFill>
                  <a:srgbClr val="312D2A"/>
                </a:solidFill>
                <a:latin typeface="VRRWNG+Oracle Sans Tab Regular"/>
                <a:cs typeface="VRRWNG+Oracle Sans Tab Regular"/>
              </a:rPr>
              <a:t>Egress</a:t>
            </a:r>
          </a:p>
        </p:txBody>
      </p:sp>
      <p:sp>
        <p:nvSpPr>
          <p:cNvPr id="16" name="object 16"/>
          <p:cNvSpPr txBox="1"/>
          <p:nvPr/>
        </p:nvSpPr>
        <p:spPr>
          <a:xfrm>
            <a:off x="8115935" y="2408576"/>
            <a:ext cx="802158" cy="513845"/>
          </a:xfrm>
          <a:prstGeom prst="rect">
            <a:avLst/>
          </a:prstGeom>
        </p:spPr>
        <p:txBody>
          <a:bodyPr vert="horz" wrap="square" lIns="0" tIns="0" rIns="0" bIns="0" rtlCol="0">
            <a:spAutoFit/>
          </a:bodyPr>
          <a:lstStyle/>
          <a:p>
            <a:pPr marL="0" marR="0">
              <a:lnSpc>
                <a:spcPts val="1584"/>
              </a:lnSpc>
              <a:spcBef>
                <a:spcPts val="0"/>
              </a:spcBef>
              <a:spcAft>
                <a:spcPts val="0"/>
              </a:spcAft>
            </a:pPr>
            <a:r>
              <a:rPr sz="1200" dirty="0">
                <a:solidFill>
                  <a:srgbClr val="312D2A"/>
                </a:solidFill>
                <a:latin typeface="VRRWNG+Oracle Sans Tab Regular"/>
                <a:cs typeface="VRRWNG+Oracle Sans Tab Regular"/>
              </a:rPr>
              <a:t>0.0.0.0/0</a:t>
            </a:r>
          </a:p>
          <a:p>
            <a:pPr marL="0" marR="0">
              <a:lnSpc>
                <a:spcPts val="1581"/>
              </a:lnSpc>
              <a:spcBef>
                <a:spcPts val="529"/>
              </a:spcBef>
              <a:spcAft>
                <a:spcPts val="0"/>
              </a:spcAft>
            </a:pPr>
            <a:r>
              <a:rPr sz="1200" dirty="0">
                <a:solidFill>
                  <a:srgbClr val="312D2A"/>
                </a:solidFill>
                <a:latin typeface="VRRWNG+Oracle Sans Tab Regular"/>
                <a:cs typeface="VRRWNG+Oracle Sans Tab Regular"/>
              </a:rPr>
              <a:t>NSG-B</a:t>
            </a:r>
          </a:p>
        </p:txBody>
      </p:sp>
      <p:sp>
        <p:nvSpPr>
          <p:cNvPr id="17" name="object 17"/>
          <p:cNvSpPr txBox="1"/>
          <p:nvPr/>
        </p:nvSpPr>
        <p:spPr>
          <a:xfrm>
            <a:off x="9215374" y="2408576"/>
            <a:ext cx="435514" cy="513845"/>
          </a:xfrm>
          <a:prstGeom prst="rect">
            <a:avLst/>
          </a:prstGeom>
        </p:spPr>
        <p:txBody>
          <a:bodyPr vert="horz" wrap="square" lIns="0" tIns="0" rIns="0" bIns="0" rtlCol="0">
            <a:spAutoFit/>
          </a:bodyPr>
          <a:lstStyle/>
          <a:p>
            <a:pPr marL="0" marR="0">
              <a:lnSpc>
                <a:spcPts val="1584"/>
              </a:lnSpc>
              <a:spcBef>
                <a:spcPts val="0"/>
              </a:spcBef>
              <a:spcAft>
                <a:spcPts val="0"/>
              </a:spcAft>
            </a:pPr>
            <a:r>
              <a:rPr sz="1200" spc="-30" dirty="0">
                <a:solidFill>
                  <a:srgbClr val="312D2A"/>
                </a:solidFill>
                <a:latin typeface="VRRWNG+Oracle Sans Tab Regular"/>
                <a:cs typeface="VRRWNG+Oracle Sans Tab Regular"/>
              </a:rPr>
              <a:t>TCP</a:t>
            </a:r>
          </a:p>
          <a:p>
            <a:pPr marL="0" marR="0">
              <a:lnSpc>
                <a:spcPts val="1581"/>
              </a:lnSpc>
              <a:spcBef>
                <a:spcPts val="529"/>
              </a:spcBef>
              <a:spcAft>
                <a:spcPts val="0"/>
              </a:spcAft>
            </a:pPr>
            <a:r>
              <a:rPr sz="1200" spc="-31" dirty="0">
                <a:solidFill>
                  <a:srgbClr val="312D2A"/>
                </a:solidFill>
                <a:latin typeface="VRRWNG+Oracle Sans Tab Regular"/>
                <a:cs typeface="VRRWNG+Oracle Sans Tab Regular"/>
              </a:rPr>
              <a:t>TCP</a:t>
            </a:r>
          </a:p>
        </p:txBody>
      </p:sp>
      <p:sp>
        <p:nvSpPr>
          <p:cNvPr id="18" name="object 18"/>
          <p:cNvSpPr txBox="1"/>
          <p:nvPr/>
        </p:nvSpPr>
        <p:spPr>
          <a:xfrm>
            <a:off x="10128504" y="2408576"/>
            <a:ext cx="329231" cy="513845"/>
          </a:xfrm>
          <a:prstGeom prst="rect">
            <a:avLst/>
          </a:prstGeom>
        </p:spPr>
        <p:txBody>
          <a:bodyPr vert="horz" wrap="square" lIns="0" tIns="0" rIns="0" bIns="0" rtlCol="0">
            <a:spAutoFit/>
          </a:bodyPr>
          <a:lstStyle/>
          <a:p>
            <a:pPr marL="0" marR="0">
              <a:lnSpc>
                <a:spcPts val="1584"/>
              </a:lnSpc>
              <a:spcBef>
                <a:spcPts val="0"/>
              </a:spcBef>
              <a:spcAft>
                <a:spcPts val="0"/>
              </a:spcAft>
            </a:pPr>
            <a:r>
              <a:rPr sz="1200" dirty="0">
                <a:solidFill>
                  <a:srgbClr val="312D2A"/>
                </a:solidFill>
                <a:latin typeface="VRRWNG+Oracle Sans Tab Regular"/>
                <a:cs typeface="VRRWNG+Oracle Sans Tab Regular"/>
              </a:rPr>
              <a:t>All</a:t>
            </a:r>
          </a:p>
          <a:p>
            <a:pPr marL="0" marR="0">
              <a:lnSpc>
                <a:spcPts val="1581"/>
              </a:lnSpc>
              <a:spcBef>
                <a:spcPts val="529"/>
              </a:spcBef>
              <a:spcAft>
                <a:spcPts val="0"/>
              </a:spcAft>
            </a:pPr>
            <a:r>
              <a:rPr sz="1200" dirty="0">
                <a:solidFill>
                  <a:srgbClr val="312D2A"/>
                </a:solidFill>
                <a:latin typeface="VRRWNG+Oracle Sans Tab Regular"/>
                <a:cs typeface="VRRWNG+Oracle Sans Tab Regular"/>
              </a:rPr>
              <a:t>All</a:t>
            </a:r>
          </a:p>
        </p:txBody>
      </p:sp>
      <p:sp>
        <p:nvSpPr>
          <p:cNvPr id="19" name="object 19"/>
          <p:cNvSpPr txBox="1"/>
          <p:nvPr/>
        </p:nvSpPr>
        <p:spPr>
          <a:xfrm>
            <a:off x="10853674" y="2408576"/>
            <a:ext cx="335645" cy="239364"/>
          </a:xfrm>
          <a:prstGeom prst="rect">
            <a:avLst/>
          </a:prstGeom>
        </p:spPr>
        <p:txBody>
          <a:bodyPr vert="horz" wrap="square" lIns="0" tIns="0" rIns="0" bIns="0" rtlCol="0">
            <a:spAutoFit/>
          </a:bodyPr>
          <a:lstStyle/>
          <a:p>
            <a:pPr marL="0" marR="0">
              <a:lnSpc>
                <a:spcPts val="1584"/>
              </a:lnSpc>
              <a:spcBef>
                <a:spcPts val="0"/>
              </a:spcBef>
              <a:spcAft>
                <a:spcPts val="0"/>
              </a:spcAft>
            </a:pPr>
            <a:r>
              <a:rPr sz="1200" dirty="0">
                <a:solidFill>
                  <a:srgbClr val="312D2A"/>
                </a:solidFill>
                <a:latin typeface="VRRWNG+Oracle Sans Tab Regular"/>
                <a:cs typeface="VRRWNG+Oracle Sans Tab Regular"/>
              </a:rPr>
              <a:t>80</a:t>
            </a:r>
          </a:p>
        </p:txBody>
      </p:sp>
      <p:sp>
        <p:nvSpPr>
          <p:cNvPr id="20" name="object 20"/>
          <p:cNvSpPr txBox="1"/>
          <p:nvPr/>
        </p:nvSpPr>
        <p:spPr>
          <a:xfrm>
            <a:off x="10853674" y="2683459"/>
            <a:ext cx="518160"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1521</a:t>
            </a:r>
          </a:p>
        </p:txBody>
      </p:sp>
      <p:sp>
        <p:nvSpPr>
          <p:cNvPr id="21" name="object 21"/>
          <p:cNvSpPr txBox="1"/>
          <p:nvPr/>
        </p:nvSpPr>
        <p:spPr>
          <a:xfrm>
            <a:off x="2467102" y="3111849"/>
            <a:ext cx="1038240"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RT -</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Frontend</a:t>
            </a:r>
          </a:p>
        </p:txBody>
      </p:sp>
      <p:sp>
        <p:nvSpPr>
          <p:cNvPr id="22" name="object 22"/>
          <p:cNvSpPr txBox="1"/>
          <p:nvPr/>
        </p:nvSpPr>
        <p:spPr>
          <a:xfrm>
            <a:off x="1363345" y="3181318"/>
            <a:ext cx="622185" cy="640851"/>
          </a:xfrm>
          <a:prstGeom prst="rect">
            <a:avLst/>
          </a:prstGeom>
        </p:spPr>
        <p:txBody>
          <a:bodyPr vert="horz" wrap="square" lIns="0" tIns="0" rIns="0" bIns="0" rtlCol="0">
            <a:spAutoFit/>
          </a:bodyPr>
          <a:lstStyle/>
          <a:p>
            <a:pPr marL="38480" marR="0">
              <a:lnSpc>
                <a:spcPts val="1455"/>
              </a:lnSpc>
              <a:spcBef>
                <a:spcPts val="0"/>
              </a:spcBef>
              <a:spcAft>
                <a:spcPts val="0"/>
              </a:spcAft>
            </a:pPr>
            <a:r>
              <a:rPr sz="1100" dirty="0">
                <a:solidFill>
                  <a:srgbClr val="312D2A"/>
                </a:solidFill>
                <a:latin typeface="VRRWNG+Oracle Sans Tab Regular"/>
                <a:cs typeface="VRRWNG+Oracle Sans Tab Regular"/>
              </a:rPr>
              <a:t>NSG-A</a:t>
            </a:r>
          </a:p>
          <a:p>
            <a:pPr marL="0" marR="0">
              <a:lnSpc>
                <a:spcPts val="1455"/>
              </a:lnSpc>
              <a:spcBef>
                <a:spcPts val="1785"/>
              </a:spcBef>
              <a:spcAft>
                <a:spcPts val="0"/>
              </a:spcAft>
            </a:pPr>
            <a:r>
              <a:rPr sz="1100" dirty="0">
                <a:solidFill>
                  <a:srgbClr val="312D2A"/>
                </a:solidFill>
                <a:latin typeface="VRRWNG+Oracle Sans Tab Regular"/>
                <a:cs typeface="VRRWNG+Oracle Sans Tab Regular"/>
              </a:rPr>
              <a:t>NSG-B</a:t>
            </a:r>
          </a:p>
        </p:txBody>
      </p:sp>
      <p:sp>
        <p:nvSpPr>
          <p:cNvPr id="23" name="object 23"/>
          <p:cNvSpPr txBox="1"/>
          <p:nvPr/>
        </p:nvSpPr>
        <p:spPr>
          <a:xfrm>
            <a:off x="5256530" y="3310858"/>
            <a:ext cx="770857" cy="39053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Customer</a:t>
            </a:r>
          </a:p>
          <a:p>
            <a:pPr marL="214884" marR="0">
              <a:lnSpc>
                <a:spcPts val="1320"/>
              </a:lnSpc>
              <a:spcBef>
                <a:spcPts val="0"/>
              </a:spcBef>
              <a:spcAft>
                <a:spcPts val="0"/>
              </a:spcAft>
            </a:pPr>
            <a:r>
              <a:rPr sz="1100" dirty="0">
                <a:solidFill>
                  <a:srgbClr val="312D2A"/>
                </a:solidFill>
                <a:latin typeface="VRRWNG+Oracle Sans Tab Regular"/>
                <a:cs typeface="VRRWNG+Oracle Sans Tab Regular"/>
              </a:rPr>
              <a:t>DC</a:t>
            </a:r>
          </a:p>
        </p:txBody>
      </p:sp>
      <p:sp>
        <p:nvSpPr>
          <p:cNvPr id="24" name="object 24"/>
          <p:cNvSpPr txBox="1"/>
          <p:nvPr/>
        </p:nvSpPr>
        <p:spPr>
          <a:xfrm>
            <a:off x="6475222" y="3511772"/>
            <a:ext cx="2256348"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Destination</a:t>
            </a:r>
            <a:r>
              <a:rPr sz="1100" spc="20" dirty="0">
                <a:solidFill>
                  <a:srgbClr val="FCFBFA"/>
                </a:solidFill>
                <a:latin typeface="VRRWNG+Oracle Sans Tab Regular"/>
                <a:cs typeface="VRRWNG+Oracle Sans Tab Regular"/>
              </a:rPr>
              <a:t> </a:t>
            </a:r>
            <a:r>
              <a:rPr sz="1100" dirty="0">
                <a:solidFill>
                  <a:srgbClr val="FCFBFA"/>
                </a:solidFill>
                <a:latin typeface="VRRWNG+Oracle Sans Tab Regular"/>
                <a:cs typeface="VRRWNG+Oracle Sans Tab Regular"/>
              </a:rPr>
              <a:t>CIDR</a:t>
            </a:r>
            <a:r>
              <a:rPr sz="1100" spc="1379" dirty="0">
                <a:solidFill>
                  <a:srgbClr val="FCFBFA"/>
                </a:solidFill>
                <a:latin typeface="VRRWNG+Oracle Sans Tab Regular"/>
                <a:cs typeface="VRRWNG+Oracle Sans Tab Regular"/>
              </a:rPr>
              <a:t> </a:t>
            </a:r>
            <a:r>
              <a:rPr sz="1100" dirty="0">
                <a:solidFill>
                  <a:srgbClr val="FCFBFA"/>
                </a:solidFill>
                <a:latin typeface="VRRWNG+Oracle Sans Tab Regular"/>
                <a:cs typeface="VRRWNG+Oracle Sans Tab Regular"/>
              </a:rPr>
              <a:t>Route Target</a:t>
            </a:r>
          </a:p>
        </p:txBody>
      </p:sp>
      <p:sp>
        <p:nvSpPr>
          <p:cNvPr id="25" name="object 25"/>
          <p:cNvSpPr txBox="1"/>
          <p:nvPr/>
        </p:nvSpPr>
        <p:spPr>
          <a:xfrm>
            <a:off x="2512187" y="3580606"/>
            <a:ext cx="1000384"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312D2A"/>
                </a:solidFill>
                <a:latin typeface="VRRWNG+Oracle Sans Tab Regular"/>
                <a:cs typeface="VRRWNG+Oracle Sans Tab Regular"/>
              </a:rPr>
              <a:t>RT -</a:t>
            </a:r>
            <a:r>
              <a:rPr sz="1100" spc="17" dirty="0">
                <a:solidFill>
                  <a:srgbClr val="312D2A"/>
                </a:solidFill>
                <a:latin typeface="VRRWNG+Oracle Sans Tab Regular"/>
                <a:cs typeface="VRRWNG+Oracle Sans Tab Regular"/>
              </a:rPr>
              <a:t> </a:t>
            </a:r>
            <a:r>
              <a:rPr sz="1100" dirty="0">
                <a:solidFill>
                  <a:srgbClr val="312D2A"/>
                </a:solidFill>
                <a:latin typeface="VRRWNG+Oracle Sans Tab Regular"/>
                <a:cs typeface="VRRWNG+Oracle Sans Tab Regular"/>
              </a:rPr>
              <a:t>Backend</a:t>
            </a:r>
          </a:p>
        </p:txBody>
      </p:sp>
      <p:sp>
        <p:nvSpPr>
          <p:cNvPr id="26" name="object 26"/>
          <p:cNvSpPr txBox="1"/>
          <p:nvPr/>
        </p:nvSpPr>
        <p:spPr>
          <a:xfrm>
            <a:off x="4184903" y="3622499"/>
            <a:ext cx="643062" cy="357906"/>
          </a:xfrm>
          <a:prstGeom prst="rect">
            <a:avLst/>
          </a:prstGeom>
        </p:spPr>
        <p:txBody>
          <a:bodyPr vert="horz" wrap="square" lIns="0" tIns="0" rIns="0" bIns="0" rtlCol="0">
            <a:spAutoFit/>
          </a:bodyPr>
          <a:lstStyle/>
          <a:p>
            <a:pPr marL="0" marR="0">
              <a:lnSpc>
                <a:spcPts val="1315"/>
              </a:lnSpc>
              <a:spcBef>
                <a:spcPts val="0"/>
              </a:spcBef>
              <a:spcAft>
                <a:spcPts val="0"/>
              </a:spcAft>
            </a:pPr>
            <a:r>
              <a:rPr sz="1000" dirty="0">
                <a:solidFill>
                  <a:srgbClr val="312D2A"/>
                </a:solidFill>
                <a:latin typeface="VRRWNG+Oracle Sans Tab Regular"/>
                <a:cs typeface="VRRWNG+Oracle Sans Tab Regular"/>
              </a:rPr>
              <a:t>Internet</a:t>
            </a:r>
          </a:p>
          <a:p>
            <a:pPr marL="0" marR="0">
              <a:lnSpc>
                <a:spcPts val="1202"/>
              </a:lnSpc>
              <a:spcBef>
                <a:spcPts val="0"/>
              </a:spcBef>
              <a:spcAft>
                <a:spcPts val="0"/>
              </a:spcAft>
            </a:pPr>
            <a:r>
              <a:rPr sz="1000" dirty="0">
                <a:solidFill>
                  <a:srgbClr val="312D2A"/>
                </a:solidFill>
                <a:latin typeface="VRRWNG+Oracle Sans Tab Regular"/>
                <a:cs typeface="VRRWNG+Oracle Sans Tab Regular"/>
              </a:rPr>
              <a:t>Gateway</a:t>
            </a:r>
          </a:p>
        </p:txBody>
      </p:sp>
      <p:sp>
        <p:nvSpPr>
          <p:cNvPr id="27" name="object 27"/>
          <p:cNvSpPr txBox="1"/>
          <p:nvPr/>
        </p:nvSpPr>
        <p:spPr>
          <a:xfrm>
            <a:off x="6475222" y="3770706"/>
            <a:ext cx="800862"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0.0.0.0/0</a:t>
            </a:r>
          </a:p>
        </p:txBody>
      </p:sp>
      <p:sp>
        <p:nvSpPr>
          <p:cNvPr id="28" name="object 28"/>
          <p:cNvSpPr txBox="1"/>
          <p:nvPr/>
        </p:nvSpPr>
        <p:spPr>
          <a:xfrm>
            <a:off x="7754747" y="3770706"/>
            <a:ext cx="2073402"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N</a:t>
            </a:r>
            <a:r>
              <a:rPr sz="1200" spc="-294" dirty="0">
                <a:solidFill>
                  <a:srgbClr val="312D2A"/>
                </a:solidFill>
                <a:latin typeface="VRRWNG+Oracle Sans Tab Regular"/>
                <a:cs typeface="VRRWNG+Oracle Sans Tab Regular"/>
              </a:rPr>
              <a:t> </a:t>
            </a:r>
            <a:r>
              <a:rPr sz="1200" spc="-98" dirty="0">
                <a:solidFill>
                  <a:srgbClr val="312D2A"/>
                </a:solidFill>
                <a:latin typeface="VRRWNG+Oracle Sans Tab Regular"/>
                <a:cs typeface="VRRWNG+Oracle Sans Tab Regular"/>
              </a:rPr>
              <a:t>AT/</a:t>
            </a:r>
            <a:r>
              <a:rPr sz="1200" spc="112"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Service gateway</a:t>
            </a:r>
            <a:r>
              <a:rPr sz="1200" spc="12" dirty="0">
                <a:solidFill>
                  <a:srgbClr val="312D2A"/>
                </a:solidFill>
                <a:latin typeface="VRRWNG+Oracle Sans Tab Regular"/>
                <a:cs typeface="VRRWNG+Oracle Sans Tab Regular"/>
              </a:rPr>
              <a:t> </a:t>
            </a:r>
            <a:r>
              <a:rPr sz="1200" dirty="0">
                <a:solidFill>
                  <a:srgbClr val="312D2A"/>
                </a:solidFill>
                <a:latin typeface="VRRWNG+Oracle Sans Tab Regular"/>
                <a:cs typeface="VRRWNG+Oracle Sans Tab Regular"/>
              </a:rPr>
              <a:t>/DRG</a:t>
            </a:r>
          </a:p>
        </p:txBody>
      </p:sp>
      <p:sp>
        <p:nvSpPr>
          <p:cNvPr id="29" name="object 29"/>
          <p:cNvSpPr txBox="1"/>
          <p:nvPr/>
        </p:nvSpPr>
        <p:spPr>
          <a:xfrm>
            <a:off x="9856597" y="4570063"/>
            <a:ext cx="590129" cy="390533"/>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Source</a:t>
            </a:r>
          </a:p>
          <a:p>
            <a:pPr marL="0" marR="0">
              <a:lnSpc>
                <a:spcPts val="1319"/>
              </a:lnSpc>
              <a:spcBef>
                <a:spcPts val="0"/>
              </a:spcBef>
              <a:spcAft>
                <a:spcPts val="0"/>
              </a:spcAft>
            </a:pPr>
            <a:r>
              <a:rPr sz="1100" dirty="0">
                <a:solidFill>
                  <a:srgbClr val="FCFBFA"/>
                </a:solidFill>
                <a:latin typeface="VRRWNG+Oracle Sans Tab Regular"/>
                <a:cs typeface="VRRWNG+Oracle Sans Tab Regular"/>
              </a:rPr>
              <a:t>Port</a:t>
            </a:r>
          </a:p>
        </p:txBody>
      </p:sp>
      <p:sp>
        <p:nvSpPr>
          <p:cNvPr id="30" name="object 30"/>
          <p:cNvSpPr txBox="1"/>
          <p:nvPr/>
        </p:nvSpPr>
        <p:spPr>
          <a:xfrm>
            <a:off x="10513822" y="4570063"/>
            <a:ext cx="438143" cy="390533"/>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Dest</a:t>
            </a:r>
          </a:p>
          <a:p>
            <a:pPr marL="0" marR="0">
              <a:lnSpc>
                <a:spcPts val="1319"/>
              </a:lnSpc>
              <a:spcBef>
                <a:spcPts val="0"/>
              </a:spcBef>
              <a:spcAft>
                <a:spcPts val="0"/>
              </a:spcAft>
            </a:pPr>
            <a:r>
              <a:rPr sz="1100" dirty="0">
                <a:solidFill>
                  <a:srgbClr val="FCFBFA"/>
                </a:solidFill>
                <a:latin typeface="VRRWNG+Oracle Sans Tab Regular"/>
                <a:cs typeface="VRRWNG+Oracle Sans Tab Regular"/>
              </a:rPr>
              <a:t>Port</a:t>
            </a:r>
          </a:p>
        </p:txBody>
      </p:sp>
      <p:sp>
        <p:nvSpPr>
          <p:cNvPr id="31" name="object 31"/>
          <p:cNvSpPr txBox="1"/>
          <p:nvPr/>
        </p:nvSpPr>
        <p:spPr>
          <a:xfrm>
            <a:off x="7408164" y="4653883"/>
            <a:ext cx="469831"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Type</a:t>
            </a:r>
          </a:p>
        </p:txBody>
      </p:sp>
      <p:sp>
        <p:nvSpPr>
          <p:cNvPr id="32" name="object 32"/>
          <p:cNvSpPr txBox="1"/>
          <p:nvPr/>
        </p:nvSpPr>
        <p:spPr>
          <a:xfrm>
            <a:off x="8325357" y="4653883"/>
            <a:ext cx="462680"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CIDR</a:t>
            </a:r>
          </a:p>
        </p:txBody>
      </p:sp>
      <p:sp>
        <p:nvSpPr>
          <p:cNvPr id="33" name="object 33"/>
          <p:cNvSpPr txBox="1"/>
          <p:nvPr/>
        </p:nvSpPr>
        <p:spPr>
          <a:xfrm>
            <a:off x="9088501" y="4653883"/>
            <a:ext cx="681264" cy="222894"/>
          </a:xfrm>
          <a:prstGeom prst="rect">
            <a:avLst/>
          </a:prstGeom>
        </p:spPr>
        <p:txBody>
          <a:bodyPr vert="horz" wrap="square" lIns="0" tIns="0" rIns="0" bIns="0" rtlCol="0">
            <a:spAutoFit/>
          </a:bodyPr>
          <a:lstStyle/>
          <a:p>
            <a:pPr marL="0" marR="0">
              <a:lnSpc>
                <a:spcPts val="1455"/>
              </a:lnSpc>
              <a:spcBef>
                <a:spcPts val="0"/>
              </a:spcBef>
              <a:spcAft>
                <a:spcPts val="0"/>
              </a:spcAft>
            </a:pPr>
            <a:r>
              <a:rPr sz="1100" dirty="0">
                <a:solidFill>
                  <a:srgbClr val="FCFBFA"/>
                </a:solidFill>
                <a:latin typeface="VRRWNG+Oracle Sans Tab Regular"/>
                <a:cs typeface="VRRWNG+Oracle Sans Tab Regular"/>
              </a:rPr>
              <a:t>Protocol</a:t>
            </a:r>
          </a:p>
        </p:txBody>
      </p:sp>
      <p:sp>
        <p:nvSpPr>
          <p:cNvPr id="34" name="object 34"/>
          <p:cNvSpPr txBox="1"/>
          <p:nvPr/>
        </p:nvSpPr>
        <p:spPr>
          <a:xfrm>
            <a:off x="1615694" y="4856129"/>
            <a:ext cx="1615478" cy="201310"/>
          </a:xfrm>
          <a:prstGeom prst="rect">
            <a:avLst/>
          </a:prstGeom>
        </p:spPr>
        <p:txBody>
          <a:bodyPr vert="horz" wrap="square" lIns="0" tIns="0" rIns="0" bIns="0" rtlCol="0">
            <a:spAutoFit/>
          </a:bodyPr>
          <a:lstStyle/>
          <a:p>
            <a:pPr marL="0" marR="0">
              <a:lnSpc>
                <a:spcPts val="1285"/>
              </a:lnSpc>
              <a:spcBef>
                <a:spcPts val="0"/>
              </a:spcBef>
              <a:spcAft>
                <a:spcPts val="0"/>
              </a:spcAft>
            </a:pPr>
            <a:r>
              <a:rPr sz="1100" spc="-73" dirty="0">
                <a:solidFill>
                  <a:srgbClr val="312D2A"/>
                </a:solidFill>
                <a:latin typeface="TEFVJT+DejaVu Serif"/>
                <a:cs typeface="TEFVJT+DejaVu Serif"/>
              </a:rPr>
              <a:t>Backend,</a:t>
            </a:r>
            <a:r>
              <a:rPr sz="1100" spc="-40" dirty="0">
                <a:solidFill>
                  <a:srgbClr val="312D2A"/>
                </a:solidFill>
                <a:latin typeface="TEFVJT+DejaVu Serif"/>
                <a:cs typeface="TEFVJT+DejaVu Serif"/>
              </a:rPr>
              <a:t> </a:t>
            </a:r>
            <a:r>
              <a:rPr sz="1100" spc="-71" dirty="0">
                <a:solidFill>
                  <a:srgbClr val="312D2A"/>
                </a:solidFill>
                <a:latin typeface="TEFVJT+DejaVu Serif"/>
                <a:cs typeface="TEFVJT+DejaVu Serif"/>
              </a:rPr>
              <a:t>10.0.2.0/24</a:t>
            </a:r>
          </a:p>
        </p:txBody>
      </p:sp>
      <p:sp>
        <p:nvSpPr>
          <p:cNvPr id="35" name="object 35"/>
          <p:cNvSpPr txBox="1"/>
          <p:nvPr/>
        </p:nvSpPr>
        <p:spPr>
          <a:xfrm>
            <a:off x="6470650" y="4996637"/>
            <a:ext cx="684276" cy="51328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Stateful</a:t>
            </a:r>
          </a:p>
          <a:p>
            <a:pPr marL="0" marR="0">
              <a:lnSpc>
                <a:spcPts val="1581"/>
              </a:lnSpc>
              <a:spcBef>
                <a:spcPts val="528"/>
              </a:spcBef>
              <a:spcAft>
                <a:spcPts val="0"/>
              </a:spcAft>
            </a:pPr>
            <a:r>
              <a:rPr sz="1200" strike="sngStrike" dirty="0">
                <a:solidFill>
                  <a:srgbClr val="312D2A"/>
                </a:solidFill>
                <a:latin typeface="VRRWNG+Oracle Sans Tab Regular"/>
                <a:cs typeface="VRRWNG+Oracle Sans Tab Regular"/>
              </a:rPr>
              <a:t>Stateful</a:t>
            </a:r>
          </a:p>
        </p:txBody>
      </p:sp>
      <p:sp>
        <p:nvSpPr>
          <p:cNvPr id="36" name="object 36"/>
          <p:cNvSpPr txBox="1"/>
          <p:nvPr/>
        </p:nvSpPr>
        <p:spPr>
          <a:xfrm>
            <a:off x="7261860" y="4996637"/>
            <a:ext cx="650443" cy="51328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Ingress</a:t>
            </a:r>
          </a:p>
          <a:p>
            <a:pPr marL="0" marR="0">
              <a:lnSpc>
                <a:spcPts val="1581"/>
              </a:lnSpc>
              <a:spcBef>
                <a:spcPts val="528"/>
              </a:spcBef>
              <a:spcAft>
                <a:spcPts val="0"/>
              </a:spcAft>
            </a:pPr>
            <a:r>
              <a:rPr sz="1200" strike="sngStrike" dirty="0">
                <a:solidFill>
                  <a:srgbClr val="312D2A"/>
                </a:solidFill>
                <a:latin typeface="VRRWNG+Oracle Sans Tab Regular"/>
                <a:cs typeface="VRRWNG+Oracle Sans Tab Regular"/>
              </a:rPr>
              <a:t>Egress</a:t>
            </a:r>
          </a:p>
        </p:txBody>
      </p:sp>
      <p:sp>
        <p:nvSpPr>
          <p:cNvPr id="37" name="object 37"/>
          <p:cNvSpPr txBox="1"/>
          <p:nvPr/>
        </p:nvSpPr>
        <p:spPr>
          <a:xfrm>
            <a:off x="8056118" y="4996637"/>
            <a:ext cx="622401"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NSG-A</a:t>
            </a:r>
          </a:p>
        </p:txBody>
      </p:sp>
      <p:sp>
        <p:nvSpPr>
          <p:cNvPr id="38" name="object 38"/>
          <p:cNvSpPr txBox="1"/>
          <p:nvPr/>
        </p:nvSpPr>
        <p:spPr>
          <a:xfrm>
            <a:off x="9088501" y="4996637"/>
            <a:ext cx="434949" cy="513283"/>
          </a:xfrm>
          <a:prstGeom prst="rect">
            <a:avLst/>
          </a:prstGeom>
        </p:spPr>
        <p:txBody>
          <a:bodyPr vert="horz" wrap="square" lIns="0" tIns="0" rIns="0" bIns="0" rtlCol="0">
            <a:spAutoFit/>
          </a:bodyPr>
          <a:lstStyle/>
          <a:p>
            <a:pPr marL="0" marR="0">
              <a:lnSpc>
                <a:spcPts val="1581"/>
              </a:lnSpc>
              <a:spcBef>
                <a:spcPts val="0"/>
              </a:spcBef>
              <a:spcAft>
                <a:spcPts val="0"/>
              </a:spcAft>
            </a:pPr>
            <a:r>
              <a:rPr sz="1200" spc="-31" dirty="0">
                <a:solidFill>
                  <a:srgbClr val="312D2A"/>
                </a:solidFill>
                <a:latin typeface="VRRWNG+Oracle Sans Tab Regular"/>
                <a:cs typeface="VRRWNG+Oracle Sans Tab Regular"/>
              </a:rPr>
              <a:t>TCP</a:t>
            </a:r>
          </a:p>
          <a:p>
            <a:pPr marL="0" marR="0">
              <a:lnSpc>
                <a:spcPts val="1581"/>
              </a:lnSpc>
              <a:spcBef>
                <a:spcPts val="528"/>
              </a:spcBef>
              <a:spcAft>
                <a:spcPts val="0"/>
              </a:spcAft>
            </a:pPr>
            <a:r>
              <a:rPr sz="1200" strike="sngStrike" dirty="0">
                <a:solidFill>
                  <a:srgbClr val="312D2A"/>
                </a:solidFill>
                <a:latin typeface="VRRWNG+Oracle Sans Tab Regular"/>
                <a:cs typeface="VRRWNG+Oracle Sans Tab Regular"/>
              </a:rPr>
              <a:t>All</a:t>
            </a:r>
          </a:p>
        </p:txBody>
      </p:sp>
      <p:sp>
        <p:nvSpPr>
          <p:cNvPr id="39" name="object 39"/>
          <p:cNvSpPr txBox="1"/>
          <p:nvPr/>
        </p:nvSpPr>
        <p:spPr>
          <a:xfrm>
            <a:off x="9856597" y="4996637"/>
            <a:ext cx="329031"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All</a:t>
            </a:r>
          </a:p>
        </p:txBody>
      </p:sp>
      <p:sp>
        <p:nvSpPr>
          <p:cNvPr id="40" name="object 40"/>
          <p:cNvSpPr txBox="1"/>
          <p:nvPr/>
        </p:nvSpPr>
        <p:spPr>
          <a:xfrm>
            <a:off x="10513822" y="4996637"/>
            <a:ext cx="518160"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dirty="0">
                <a:solidFill>
                  <a:srgbClr val="312D2A"/>
                </a:solidFill>
                <a:latin typeface="VRRWNG+Oracle Sans Tab Regular"/>
                <a:cs typeface="VRRWNG+Oracle Sans Tab Regular"/>
              </a:rPr>
              <a:t>1521</a:t>
            </a:r>
          </a:p>
        </p:txBody>
      </p:sp>
      <p:sp>
        <p:nvSpPr>
          <p:cNvPr id="41" name="object 41"/>
          <p:cNvSpPr txBox="1"/>
          <p:nvPr/>
        </p:nvSpPr>
        <p:spPr>
          <a:xfrm>
            <a:off x="9856597" y="5270957"/>
            <a:ext cx="329031" cy="238963"/>
          </a:xfrm>
          <a:prstGeom prst="rect">
            <a:avLst/>
          </a:prstGeom>
        </p:spPr>
        <p:txBody>
          <a:bodyPr vert="horz" wrap="square" lIns="0" tIns="0" rIns="0" bIns="0" rtlCol="0">
            <a:spAutoFit/>
          </a:bodyPr>
          <a:lstStyle/>
          <a:p>
            <a:pPr marL="0" marR="0">
              <a:lnSpc>
                <a:spcPts val="1581"/>
              </a:lnSpc>
              <a:spcBef>
                <a:spcPts val="0"/>
              </a:spcBef>
              <a:spcAft>
                <a:spcPts val="0"/>
              </a:spcAft>
            </a:pPr>
            <a:r>
              <a:rPr sz="1200" strike="sngStrike" dirty="0">
                <a:solidFill>
                  <a:srgbClr val="312D2A"/>
                </a:solidFill>
                <a:latin typeface="VRRWNG+Oracle Sans Tab Regular"/>
                <a:cs typeface="VRRWNG+Oracle Sans Tab Regular"/>
              </a:rPr>
              <a:t>All</a:t>
            </a:r>
          </a:p>
        </p:txBody>
      </p:sp>
      <p:sp>
        <p:nvSpPr>
          <p:cNvPr id="42" name="object 42"/>
          <p:cNvSpPr txBox="1"/>
          <p:nvPr/>
        </p:nvSpPr>
        <p:spPr>
          <a:xfrm>
            <a:off x="756513" y="5337572"/>
            <a:ext cx="1436265" cy="215503"/>
          </a:xfrm>
          <a:prstGeom prst="rect">
            <a:avLst/>
          </a:prstGeom>
        </p:spPr>
        <p:txBody>
          <a:bodyPr vert="horz" wrap="square" lIns="0" tIns="0" rIns="0" bIns="0" rtlCol="0">
            <a:spAutoFit/>
          </a:bodyPr>
          <a:lstStyle/>
          <a:p>
            <a:pPr marL="0" marR="0">
              <a:lnSpc>
                <a:spcPts val="1396"/>
              </a:lnSpc>
              <a:spcBef>
                <a:spcPts val="0"/>
              </a:spcBef>
              <a:spcAft>
                <a:spcPts val="0"/>
              </a:spcAft>
            </a:pPr>
            <a:r>
              <a:rPr sz="1200" spc="-76" dirty="0">
                <a:solidFill>
                  <a:srgbClr val="312D2A"/>
                </a:solidFill>
                <a:latin typeface="TEFVJT+DejaVu Serif"/>
                <a:cs typeface="TEFVJT+DejaVu Serif"/>
              </a:rPr>
              <a:t>VCN,</a:t>
            </a:r>
            <a:r>
              <a:rPr sz="1200" spc="-16" dirty="0">
                <a:solidFill>
                  <a:srgbClr val="312D2A"/>
                </a:solidFill>
                <a:latin typeface="TEFVJT+DejaVu Serif"/>
                <a:cs typeface="TEFVJT+DejaVu Serif"/>
              </a:rPr>
              <a:t> </a:t>
            </a:r>
            <a:r>
              <a:rPr sz="1200" spc="-78" dirty="0">
                <a:solidFill>
                  <a:srgbClr val="312D2A"/>
                </a:solidFill>
                <a:latin typeface="TEFVJT+DejaVu Serif"/>
                <a:cs typeface="TEFVJT+DejaVu Serif"/>
              </a:rPr>
              <a:t>10.0.0.0/16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551384" y="188640"/>
            <a:ext cx="4896544"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5591944" y="692696"/>
            <a:ext cx="6311230" cy="5795866"/>
          </a:xfrm>
          <a:prstGeom prst="rect">
            <a:avLst/>
          </a:prstGeom>
          <a:ln>
            <a:noFill/>
          </a:ln>
          <a:effectLst>
            <a:outerShdw blurRad="292100" dist="139700" dir="2700000" algn="tl" rotWithShape="0">
              <a:srgbClr val="333333">
                <a:alpha val="65000"/>
              </a:srgbClr>
            </a:outerShdw>
          </a:effectLst>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ZFS Storage Management</a:t>
            </a:r>
            <a:endParaRPr sz="2800" b="1" dirty="0">
              <a:solidFill>
                <a:srgbClr val="312D2A"/>
              </a:solidFill>
              <a:latin typeface="FBQLWK+Oracle Sans Tab Bold"/>
              <a:cs typeface="FBQLWK+Oracle Sans Tab Bold"/>
            </a:endParaRPr>
          </a:p>
        </p:txBody>
      </p:sp>
      <p:sp>
        <p:nvSpPr>
          <p:cNvPr id="3" name="Rounded Rectangle 2"/>
          <p:cNvSpPr/>
          <p:nvPr/>
        </p:nvSpPr>
        <p:spPr>
          <a:xfrm>
            <a:off x="7248128" y="878809"/>
            <a:ext cx="3607332" cy="144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90236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2736304"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2581275" y="928687"/>
            <a:ext cx="7029450" cy="5000625"/>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Storage Pools</a:t>
            </a:r>
            <a:endParaRPr sz="2800" b="1" dirty="0">
              <a:solidFill>
                <a:srgbClr val="312D2A"/>
              </a:solidFill>
              <a:latin typeface="FBQLWK+Oracle Sans Tab Bold"/>
              <a:cs typeface="FBQLWK+Oracle Sans Tab Bold"/>
            </a:endParaRPr>
          </a:p>
        </p:txBody>
      </p:sp>
      <p:sp>
        <p:nvSpPr>
          <p:cNvPr id="7" name="Rounded Rectangle 6"/>
          <p:cNvSpPr/>
          <p:nvPr/>
        </p:nvSpPr>
        <p:spPr>
          <a:xfrm>
            <a:off x="4079776" y="2276872"/>
            <a:ext cx="1224136" cy="288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4287368" y="5373216"/>
            <a:ext cx="872527"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ounded Rectangle 8"/>
          <p:cNvSpPr/>
          <p:nvPr/>
        </p:nvSpPr>
        <p:spPr>
          <a:xfrm>
            <a:off x="4187788" y="2731887"/>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ounded Rectangle 9"/>
          <p:cNvSpPr/>
          <p:nvPr/>
        </p:nvSpPr>
        <p:spPr>
          <a:xfrm>
            <a:off x="6168008" y="321297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p:cNvSpPr/>
          <p:nvPr/>
        </p:nvSpPr>
        <p:spPr>
          <a:xfrm>
            <a:off x="4287369" y="5544620"/>
            <a:ext cx="872526" cy="67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5359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3672408"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1023937" y="1171575"/>
            <a:ext cx="10144125" cy="4514850"/>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PCA Admin Console</a:t>
            </a:r>
            <a:endParaRPr sz="2800" b="1" dirty="0">
              <a:solidFill>
                <a:srgbClr val="312D2A"/>
              </a:solidFill>
              <a:latin typeface="FBQLWK+Oracle Sans Tab Bold"/>
              <a:cs typeface="FBQLWK+Oracle Sans Tab Bold"/>
            </a:endParaRPr>
          </a:p>
        </p:txBody>
      </p:sp>
    </p:spTree>
    <p:extLst>
      <p:ext uri="{BB962C8B-B14F-4D97-AF65-F5344CB8AC3E}">
        <p14:creationId xmlns:p14="http://schemas.microsoft.com/office/powerpoint/2010/main" val="125842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4896544"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893574" y="1484784"/>
            <a:ext cx="11217463" cy="4192116"/>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Networking Configurations</a:t>
            </a:r>
            <a:endParaRPr sz="2800" b="1" dirty="0">
              <a:solidFill>
                <a:srgbClr val="312D2A"/>
              </a:solidFill>
              <a:latin typeface="FBQLWK+Oracle Sans Tab Bold"/>
              <a:cs typeface="FBQLWK+Oracle Sans Tab Bold"/>
            </a:endParaRPr>
          </a:p>
        </p:txBody>
      </p:sp>
    </p:spTree>
    <p:extLst>
      <p:ext uri="{BB962C8B-B14F-4D97-AF65-F5344CB8AC3E}">
        <p14:creationId xmlns:p14="http://schemas.microsoft.com/office/powerpoint/2010/main" val="2660169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2880320"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479376" y="1412776"/>
            <a:ext cx="10854483" cy="4595217"/>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Network Setup</a:t>
            </a:r>
            <a:endParaRPr sz="2800" b="1" dirty="0">
              <a:solidFill>
                <a:srgbClr val="312D2A"/>
              </a:solidFill>
              <a:latin typeface="FBQLWK+Oracle Sans Tab Bold"/>
              <a:cs typeface="FBQLWK+Oracle Sans Tab Bold"/>
            </a:endParaRPr>
          </a:p>
        </p:txBody>
      </p:sp>
      <p:sp>
        <p:nvSpPr>
          <p:cNvPr id="7" name="Rounded Rectangle 6"/>
          <p:cNvSpPr/>
          <p:nvPr/>
        </p:nvSpPr>
        <p:spPr>
          <a:xfrm>
            <a:off x="6672064" y="3284984"/>
            <a:ext cx="1519100" cy="101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6672064" y="3987015"/>
            <a:ext cx="1519100" cy="101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36871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8712968"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911424" y="1700808"/>
            <a:ext cx="10218987" cy="4335760"/>
          </a:xfrm>
          <a:prstGeom prst="rect">
            <a:avLst/>
          </a:prstGeom>
        </p:spPr>
      </p:pic>
      <p:sp>
        <p:nvSpPr>
          <p:cNvPr id="5" name="object 3"/>
          <p:cNvSpPr txBox="1"/>
          <p:nvPr/>
        </p:nvSpPr>
        <p:spPr>
          <a:xfrm>
            <a:off x="760476" y="305745"/>
            <a:ext cx="9583996" cy="47448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Network Setup – DNS, Netmask, Default Gateway</a:t>
            </a:r>
            <a:endParaRPr sz="2800" b="1" dirty="0">
              <a:solidFill>
                <a:srgbClr val="312D2A"/>
              </a:solidFill>
              <a:latin typeface="FBQLWK+Oracle Sans Tab Bold"/>
              <a:cs typeface="FBQLWK+Oracle Sans Tab Bold"/>
            </a:endParaRPr>
          </a:p>
        </p:txBody>
      </p:sp>
      <p:sp>
        <p:nvSpPr>
          <p:cNvPr id="7" name="Rounded Rectangle 6"/>
          <p:cNvSpPr/>
          <p:nvPr/>
        </p:nvSpPr>
        <p:spPr>
          <a:xfrm>
            <a:off x="5261367" y="3645024"/>
            <a:ext cx="1519100" cy="1019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7586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3240360"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370464" y="1283206"/>
            <a:ext cx="11425678" cy="4940399"/>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Networking DNS</a:t>
            </a:r>
            <a:endParaRPr sz="2800" b="1" dirty="0">
              <a:solidFill>
                <a:srgbClr val="312D2A"/>
              </a:solidFill>
              <a:latin typeface="FBQLWK+Oracle Sans Tab Bold"/>
              <a:cs typeface="FBQLWK+Oracle Sans Tab Bold"/>
            </a:endParaRPr>
          </a:p>
        </p:txBody>
      </p:sp>
    </p:spTree>
    <p:extLst>
      <p:ext uri="{BB962C8B-B14F-4D97-AF65-F5344CB8AC3E}">
        <p14:creationId xmlns:p14="http://schemas.microsoft.com/office/powerpoint/2010/main" val="3125259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69010" y="627024"/>
            <a:ext cx="5390084" cy="393506"/>
          </a:xfrm>
          <a:prstGeom prst="rect">
            <a:avLst/>
          </a:prstGeom>
        </p:spPr>
        <p:txBody>
          <a:bodyPr vert="horz" wrap="square" lIns="0" tIns="0" rIns="0" bIns="0" rtlCol="0">
            <a:spAutoFit/>
          </a:bodyPr>
          <a:lstStyle/>
          <a:p>
            <a:pPr marL="0" marR="0">
              <a:lnSpc>
                <a:spcPts val="3163"/>
              </a:lnSpc>
              <a:spcBef>
                <a:spcPts val="0"/>
              </a:spcBef>
              <a:spcAft>
                <a:spcPts val="0"/>
              </a:spcAft>
            </a:pPr>
            <a:r>
              <a:rPr sz="2400" b="1" dirty="0" smtClean="0">
                <a:solidFill>
                  <a:srgbClr val="312D2A"/>
                </a:solidFill>
                <a:latin typeface="FBQLWK+Oracle Sans Tab Bold"/>
                <a:cs typeface="FBQLWK+Oracle Sans Tab Bold"/>
              </a:rPr>
              <a:t>Agenda</a:t>
            </a:r>
            <a:endParaRPr sz="2400" b="1" dirty="0">
              <a:solidFill>
                <a:srgbClr val="312D2A"/>
              </a:solidFill>
              <a:latin typeface="FBQLWK+Oracle Sans Tab Bold"/>
              <a:cs typeface="FBQLWK+Oracle Sans Tab Bold"/>
            </a:endParaRPr>
          </a:p>
        </p:txBody>
      </p:sp>
      <p:sp>
        <p:nvSpPr>
          <p:cNvPr id="6" name="object 6"/>
          <p:cNvSpPr txBox="1"/>
          <p:nvPr/>
        </p:nvSpPr>
        <p:spPr>
          <a:xfrm>
            <a:off x="781197" y="2791940"/>
            <a:ext cx="3166750" cy="615553"/>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System </a:t>
            </a:r>
            <a:r>
              <a:rPr sz="1800" dirty="0" smtClean="0">
                <a:solidFill>
                  <a:srgbClr val="312D2A"/>
                </a:solidFill>
                <a:latin typeface="VRRWNG+Oracle Sans Tab Regular"/>
                <a:cs typeface="VRRWNG+Oracle Sans Tab Regular"/>
              </a:rPr>
              <a:t>architecture</a:t>
            </a:r>
            <a:endParaRPr lang="pt-BR" sz="1800" dirty="0" smtClean="0">
              <a:solidFill>
                <a:srgbClr val="312D2A"/>
              </a:solidFill>
              <a:latin typeface="VRRWNG+Oracle Sans Tab Regular"/>
              <a:cs typeface="VRRWNG+Oracle Sans Tab Regular"/>
            </a:endParaRPr>
          </a:p>
          <a:p>
            <a:pPr marL="0" marR="0">
              <a:lnSpc>
                <a:spcPts val="2372"/>
              </a:lnSpc>
              <a:spcBef>
                <a:spcPts val="0"/>
              </a:spcBef>
              <a:spcAft>
                <a:spcPts val="0"/>
              </a:spcAft>
            </a:pPr>
            <a:endParaRPr sz="1800" dirty="0">
              <a:solidFill>
                <a:srgbClr val="312D2A"/>
              </a:solidFill>
              <a:latin typeface="VRRWNG+Oracle Sans Tab Regular"/>
              <a:cs typeface="VRRWNG+Oracle Sans Tab Regular"/>
            </a:endParaRPr>
          </a:p>
        </p:txBody>
      </p:sp>
      <p:sp>
        <p:nvSpPr>
          <p:cNvPr id="8" name="object 8"/>
          <p:cNvSpPr txBox="1"/>
          <p:nvPr/>
        </p:nvSpPr>
        <p:spPr>
          <a:xfrm>
            <a:off x="784119" y="3151652"/>
            <a:ext cx="3431896" cy="648767"/>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Software architecture</a:t>
            </a:r>
          </a:p>
          <a:p>
            <a:pPr marL="0" marR="0">
              <a:lnSpc>
                <a:spcPts val="2372"/>
              </a:lnSpc>
              <a:spcBef>
                <a:spcPts val="13"/>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Logical</a:t>
            </a:r>
            <a:r>
              <a:rPr sz="1800" spc="1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partitioning</a:t>
            </a:r>
            <a:r>
              <a:rPr sz="1800" spc="46"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(enclaves)</a:t>
            </a:r>
          </a:p>
        </p:txBody>
      </p:sp>
      <p:sp>
        <p:nvSpPr>
          <p:cNvPr id="11" name="object 11"/>
          <p:cNvSpPr txBox="1"/>
          <p:nvPr/>
        </p:nvSpPr>
        <p:spPr>
          <a:xfrm>
            <a:off x="781197" y="4067422"/>
            <a:ext cx="2448915" cy="648766"/>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VRRWNG+Oracle Sans Tab Regular"/>
                <a:cs typeface="VRRWNG+Oracle Sans Tab Regular"/>
              </a:rPr>
              <a:t>Infrastructure</a:t>
            </a:r>
            <a:r>
              <a:rPr sz="1800" spc="2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services</a:t>
            </a:r>
          </a:p>
          <a:p>
            <a:pPr marL="182880" marR="0">
              <a:lnSpc>
                <a:spcPts val="2372"/>
              </a:lnSpc>
              <a:spcBef>
                <a:spcPts val="13"/>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IAM</a:t>
            </a:r>
          </a:p>
        </p:txBody>
      </p:sp>
      <p:sp>
        <p:nvSpPr>
          <p:cNvPr id="13" name="object 13"/>
          <p:cNvSpPr txBox="1"/>
          <p:nvPr/>
        </p:nvSpPr>
        <p:spPr>
          <a:xfrm>
            <a:off x="964076" y="4686166"/>
            <a:ext cx="3835779" cy="923330"/>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Compute</a:t>
            </a:r>
          </a:p>
          <a:p>
            <a:pPr marL="0" marR="0">
              <a:lnSpc>
                <a:spcPts val="2372"/>
              </a:lnSpc>
              <a:spcBef>
                <a:spcPts val="13"/>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Containers </a:t>
            </a:r>
            <a:r>
              <a:rPr lang="pt-BR" spc="-20" dirty="0" smtClean="0">
                <a:solidFill>
                  <a:srgbClr val="312D2A"/>
                </a:solidFill>
                <a:latin typeface="VRRWNG+Oracle Sans Tab Regular"/>
                <a:cs typeface="VRRWNG+Oracle Sans Tab Regular"/>
              </a:rPr>
              <a:t>(Cloud-NAtive</a:t>
            </a:r>
            <a:r>
              <a:rPr sz="1800" spc="-20" dirty="0" smtClean="0">
                <a:solidFill>
                  <a:srgbClr val="312D2A"/>
                </a:solidFill>
                <a:latin typeface="VRRWNG+Oracle Sans Tab Regular"/>
                <a:cs typeface="VRRWNG+Oracle Sans Tab Regular"/>
              </a:rPr>
              <a:t>)</a:t>
            </a:r>
            <a:endParaRPr sz="1800" spc="-20" dirty="0">
              <a:solidFill>
                <a:srgbClr val="312D2A"/>
              </a:solidFill>
              <a:latin typeface="VRRWNG+Oracle Sans Tab Regular"/>
              <a:cs typeface="VRRWNG+Oracle Sans Tab Regular"/>
            </a:endParaRPr>
          </a:p>
          <a:p>
            <a:pPr marL="0" marR="0">
              <a:lnSpc>
                <a:spcPts val="2375"/>
              </a:lnSpc>
              <a:spcBef>
                <a:spcPts val="11"/>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Storage</a:t>
            </a:r>
          </a:p>
        </p:txBody>
      </p:sp>
      <p:sp>
        <p:nvSpPr>
          <p:cNvPr id="14" name="object 14"/>
          <p:cNvSpPr txBox="1"/>
          <p:nvPr/>
        </p:nvSpPr>
        <p:spPr>
          <a:xfrm>
            <a:off x="964077" y="5614537"/>
            <a:ext cx="1210589"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dirty="0">
                <a:solidFill>
                  <a:srgbClr val="312D2A"/>
                </a:solidFill>
                <a:latin typeface="ERTLPM+Arial"/>
                <a:cs typeface="ERTLPM+Arial"/>
              </a:rPr>
              <a:t>•</a:t>
            </a:r>
            <a:r>
              <a:rPr sz="1800" spc="238" dirty="0">
                <a:solidFill>
                  <a:srgbClr val="312D2A"/>
                </a:solidFill>
                <a:latin typeface="DejaVu Sans"/>
                <a:cs typeface="DejaVu Sans"/>
              </a:rPr>
              <a:t> </a:t>
            </a:r>
            <a:r>
              <a:rPr sz="1800" dirty="0">
                <a:solidFill>
                  <a:srgbClr val="312D2A"/>
                </a:solidFill>
                <a:latin typeface="VRRWNG+Oracle Sans Tab Regular"/>
                <a:cs typeface="VRRWNG+Oracle Sans Tab Regular"/>
              </a:rPr>
              <a:t>Network</a:t>
            </a:r>
          </a:p>
        </p:txBody>
      </p:sp>
      <p:sp>
        <p:nvSpPr>
          <p:cNvPr id="18" name="object 7"/>
          <p:cNvSpPr txBox="1"/>
          <p:nvPr/>
        </p:nvSpPr>
        <p:spPr>
          <a:xfrm>
            <a:off x="769010" y="1925360"/>
            <a:ext cx="2163392" cy="339394"/>
          </a:xfrm>
          <a:prstGeom prst="rect">
            <a:avLst/>
          </a:prstGeom>
        </p:spPr>
        <p:txBody>
          <a:bodyPr vert="horz" wrap="square" lIns="0" tIns="0" rIns="0" bIns="0" rtlCol="0">
            <a:spAutoFit/>
          </a:bodyPr>
          <a:lstStyle/>
          <a:p>
            <a:pPr marL="0" marR="0">
              <a:lnSpc>
                <a:spcPts val="2372"/>
              </a:lnSpc>
              <a:spcBef>
                <a:spcPts val="0"/>
              </a:spcBef>
              <a:spcAft>
                <a:spcPts val="0"/>
              </a:spcAft>
            </a:pPr>
            <a:r>
              <a:rPr sz="1800" spc="-11" dirty="0">
                <a:solidFill>
                  <a:srgbClr val="312D2A"/>
                </a:solidFill>
                <a:latin typeface="VRRWNG+Oracle Sans Tab Regular"/>
                <a:cs typeface="VRRWNG+Oracle Sans Tab Regular"/>
              </a:rPr>
              <a:t>Hardware</a:t>
            </a:r>
            <a:r>
              <a:rPr sz="1800" spc="11"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Overview</a:t>
            </a:r>
          </a:p>
        </p:txBody>
      </p:sp>
      <p:sp>
        <p:nvSpPr>
          <p:cNvPr id="19" name="object 9"/>
          <p:cNvSpPr txBox="1"/>
          <p:nvPr/>
        </p:nvSpPr>
        <p:spPr>
          <a:xfrm>
            <a:off x="769010" y="2231812"/>
            <a:ext cx="6335102" cy="615553"/>
          </a:xfrm>
          <a:prstGeom prst="rect">
            <a:avLst/>
          </a:prstGeom>
        </p:spPr>
        <p:txBody>
          <a:bodyPr vert="horz" wrap="square" lIns="0" tIns="0" rIns="0" bIns="0" rtlCol="0">
            <a:spAutoFit/>
          </a:bodyPr>
          <a:lstStyle/>
          <a:p>
            <a:pPr>
              <a:lnSpc>
                <a:spcPts val="2372"/>
              </a:lnSpc>
            </a:pPr>
            <a:r>
              <a:rPr sz="1800" dirty="0">
                <a:solidFill>
                  <a:srgbClr val="312D2A"/>
                </a:solidFill>
                <a:latin typeface="ERTLPM+Arial"/>
                <a:cs typeface="ERTLPM+Arial"/>
              </a:rPr>
              <a:t>•</a:t>
            </a:r>
            <a:r>
              <a:rPr sz="1800" spc="1054" dirty="0">
                <a:solidFill>
                  <a:srgbClr val="312D2A"/>
                </a:solidFill>
                <a:latin typeface="DejaVu Sans"/>
                <a:cs typeface="DejaVu Sans"/>
              </a:rPr>
              <a:t> </a:t>
            </a:r>
            <a:r>
              <a:rPr sz="1800" dirty="0">
                <a:solidFill>
                  <a:srgbClr val="312D2A"/>
                </a:solidFill>
                <a:latin typeface="VRRWNG+Oracle Sans Tab Regular"/>
                <a:cs typeface="VRRWNG+Oracle Sans Tab Regular"/>
              </a:rPr>
              <a:t>Physical</a:t>
            </a:r>
            <a:r>
              <a:rPr sz="1800" spc="12"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infrastructure</a:t>
            </a:r>
            <a:r>
              <a:rPr sz="1800" spc="29"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including</a:t>
            </a:r>
            <a:r>
              <a:rPr sz="1800" spc="28" dirty="0">
                <a:solidFill>
                  <a:srgbClr val="312D2A"/>
                </a:solidFill>
                <a:latin typeface="VRRWNG+Oracle Sans Tab Regular"/>
                <a:cs typeface="VRRWNG+Oracle Sans Tab Regular"/>
              </a:rPr>
              <a:t> </a:t>
            </a:r>
            <a:r>
              <a:rPr sz="1800" dirty="0">
                <a:solidFill>
                  <a:srgbClr val="312D2A"/>
                </a:solidFill>
                <a:latin typeface="VRRWNG+Oracle Sans Tab Regular"/>
                <a:cs typeface="VRRWNG+Oracle Sans Tab Regular"/>
              </a:rPr>
              <a:t>data</a:t>
            </a:r>
            <a:r>
              <a:rPr sz="1800" spc="13" dirty="0">
                <a:solidFill>
                  <a:srgbClr val="312D2A"/>
                </a:solidFill>
                <a:latin typeface="VRRWNG+Oracle Sans Tab Regular"/>
                <a:cs typeface="VRRWNG+Oracle Sans Tab Regular"/>
              </a:rPr>
              <a:t> </a:t>
            </a:r>
            <a:r>
              <a:rPr sz="1800" dirty="0" smtClean="0">
                <a:solidFill>
                  <a:srgbClr val="312D2A"/>
                </a:solidFill>
                <a:latin typeface="VRRWNG+Oracle Sans Tab Regular"/>
                <a:cs typeface="VRRWNG+Oracle Sans Tab Regular"/>
              </a:rPr>
              <a:t>center</a:t>
            </a:r>
            <a:r>
              <a:rPr lang="pt-BR" dirty="0">
                <a:solidFill>
                  <a:srgbClr val="312D2A"/>
                </a:solidFill>
                <a:latin typeface="VRRWNG+Oracle Sans Tab Regular"/>
                <a:cs typeface="VRRWNG+Oracle Sans Tab Regular"/>
              </a:rPr>
              <a:t> integration</a:t>
            </a:r>
          </a:p>
          <a:p>
            <a:pPr marL="0" marR="0">
              <a:lnSpc>
                <a:spcPts val="2372"/>
              </a:lnSpc>
              <a:spcBef>
                <a:spcPts val="0"/>
              </a:spcBef>
              <a:spcAft>
                <a:spcPts val="0"/>
              </a:spcAft>
            </a:pPr>
            <a:endParaRPr sz="1800" dirty="0">
              <a:solidFill>
                <a:srgbClr val="312D2A"/>
              </a:solidFill>
              <a:latin typeface="VRRWNG+Oracle Sans Tab Regular"/>
              <a:cs typeface="VRRWNG+Oracle Sans Tab Regul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2808312"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263352" y="1268760"/>
            <a:ext cx="11776828" cy="4735612"/>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OVM Manager</a:t>
            </a:r>
            <a:endParaRPr sz="2800" b="1" dirty="0">
              <a:solidFill>
                <a:srgbClr val="312D2A"/>
              </a:solidFill>
              <a:latin typeface="FBQLWK+Oracle Sans Tab Bold"/>
              <a:cs typeface="FBQLWK+Oracle Sans Tab Bold"/>
            </a:endParaRPr>
          </a:p>
        </p:txBody>
      </p:sp>
      <p:sp>
        <p:nvSpPr>
          <p:cNvPr id="7" name="Rounded Rectangle 6"/>
          <p:cNvSpPr/>
          <p:nvPr/>
        </p:nvSpPr>
        <p:spPr>
          <a:xfrm>
            <a:off x="839416" y="256490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839416" y="2708920"/>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ounded Rectangle 8"/>
          <p:cNvSpPr/>
          <p:nvPr/>
        </p:nvSpPr>
        <p:spPr>
          <a:xfrm>
            <a:off x="839416" y="2816932"/>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30678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4680520"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942975" y="1138237"/>
            <a:ext cx="10306050" cy="4581525"/>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Compute Nodes Options</a:t>
            </a:r>
            <a:endParaRPr sz="2800" b="1" dirty="0">
              <a:solidFill>
                <a:srgbClr val="312D2A"/>
              </a:solidFill>
              <a:latin typeface="FBQLWK+Oracle Sans Tab Bold"/>
              <a:cs typeface="FBQLWK+Oracle Sans Tab Bold"/>
            </a:endParaRPr>
          </a:p>
        </p:txBody>
      </p:sp>
      <p:sp>
        <p:nvSpPr>
          <p:cNvPr id="7" name="Rounded Rectangle 6"/>
          <p:cNvSpPr/>
          <p:nvPr/>
        </p:nvSpPr>
        <p:spPr>
          <a:xfrm>
            <a:off x="3427004" y="2582997"/>
            <a:ext cx="292732" cy="524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3431704" y="2243868"/>
            <a:ext cx="720080" cy="69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ounded Rectangle 8"/>
          <p:cNvSpPr/>
          <p:nvPr/>
        </p:nvSpPr>
        <p:spPr>
          <a:xfrm>
            <a:off x="3431704" y="2387884"/>
            <a:ext cx="720080" cy="69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ounded Rectangle 9"/>
          <p:cNvSpPr/>
          <p:nvPr/>
        </p:nvSpPr>
        <p:spPr>
          <a:xfrm>
            <a:off x="3431704" y="2495896"/>
            <a:ext cx="720080" cy="69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p:cNvSpPr/>
          <p:nvPr/>
        </p:nvSpPr>
        <p:spPr>
          <a:xfrm>
            <a:off x="3422304" y="3031538"/>
            <a:ext cx="297432" cy="18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ounded Rectangle 11"/>
          <p:cNvSpPr/>
          <p:nvPr/>
        </p:nvSpPr>
        <p:spPr>
          <a:xfrm>
            <a:off x="3427004" y="2689409"/>
            <a:ext cx="297432" cy="18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ounded Rectangle 12"/>
          <p:cNvSpPr/>
          <p:nvPr/>
        </p:nvSpPr>
        <p:spPr>
          <a:xfrm>
            <a:off x="3427004" y="2833425"/>
            <a:ext cx="297432" cy="18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p:cNvSpPr/>
          <p:nvPr/>
        </p:nvSpPr>
        <p:spPr>
          <a:xfrm>
            <a:off x="3427004" y="2941437"/>
            <a:ext cx="297432" cy="1814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ounded Rectangle 14"/>
          <p:cNvSpPr/>
          <p:nvPr/>
        </p:nvSpPr>
        <p:spPr>
          <a:xfrm>
            <a:off x="5676753" y="2617401"/>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ounded Rectangle 15"/>
          <p:cNvSpPr/>
          <p:nvPr/>
        </p:nvSpPr>
        <p:spPr>
          <a:xfrm>
            <a:off x="5681453" y="2275272"/>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ounded Rectangle 16"/>
          <p:cNvSpPr/>
          <p:nvPr/>
        </p:nvSpPr>
        <p:spPr>
          <a:xfrm>
            <a:off x="5681453" y="241928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ounded Rectangle 17"/>
          <p:cNvSpPr/>
          <p:nvPr/>
        </p:nvSpPr>
        <p:spPr>
          <a:xfrm>
            <a:off x="5681453" y="2527300"/>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ounded Rectangle 18"/>
          <p:cNvSpPr/>
          <p:nvPr/>
        </p:nvSpPr>
        <p:spPr>
          <a:xfrm>
            <a:off x="5676753" y="3108717"/>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ounded Rectangle 19"/>
          <p:cNvSpPr/>
          <p:nvPr/>
        </p:nvSpPr>
        <p:spPr>
          <a:xfrm>
            <a:off x="5681453" y="276658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ounded Rectangle 20"/>
          <p:cNvSpPr/>
          <p:nvPr/>
        </p:nvSpPr>
        <p:spPr>
          <a:xfrm>
            <a:off x="5681453" y="291060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ounded Rectangle 21"/>
          <p:cNvSpPr/>
          <p:nvPr/>
        </p:nvSpPr>
        <p:spPr>
          <a:xfrm>
            <a:off x="5681453" y="301861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ounded Rectangle 22"/>
          <p:cNvSpPr/>
          <p:nvPr/>
        </p:nvSpPr>
        <p:spPr>
          <a:xfrm>
            <a:off x="1650303" y="2401377"/>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ounded Rectangle 23"/>
          <p:cNvSpPr/>
          <p:nvPr/>
        </p:nvSpPr>
        <p:spPr>
          <a:xfrm>
            <a:off x="1650303" y="2545393"/>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ounded Rectangle 24"/>
          <p:cNvSpPr/>
          <p:nvPr/>
        </p:nvSpPr>
        <p:spPr>
          <a:xfrm>
            <a:off x="1650303" y="2653405"/>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64691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551384" y="188640"/>
            <a:ext cx="5472608"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551384" y="1196752"/>
            <a:ext cx="11875332" cy="4601691"/>
          </a:xfrm>
          <a:prstGeom prst="rect">
            <a:avLst/>
          </a:prstGeom>
        </p:spPr>
      </p:pic>
      <p:sp>
        <p:nvSpPr>
          <p:cNvPr id="5" name="object 3"/>
          <p:cNvSpPr txBox="1"/>
          <p:nvPr/>
        </p:nvSpPr>
        <p:spPr>
          <a:xfrm>
            <a:off x="760476" y="305745"/>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Compute Nodes Setup Details</a:t>
            </a:r>
            <a:endParaRPr sz="2800" b="1" dirty="0">
              <a:solidFill>
                <a:srgbClr val="312D2A"/>
              </a:solidFill>
              <a:latin typeface="FBQLWK+Oracle Sans Tab Bold"/>
              <a:cs typeface="FBQLWK+Oracle Sans Tab Bold"/>
            </a:endParaRPr>
          </a:p>
        </p:txBody>
      </p:sp>
      <p:sp>
        <p:nvSpPr>
          <p:cNvPr id="7" name="Rounded Rectangle 6"/>
          <p:cNvSpPr/>
          <p:nvPr/>
        </p:nvSpPr>
        <p:spPr>
          <a:xfrm>
            <a:off x="1199456" y="224086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1199456" y="238488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ounded Rectangle 8"/>
          <p:cNvSpPr/>
          <p:nvPr/>
        </p:nvSpPr>
        <p:spPr>
          <a:xfrm>
            <a:off x="1199456" y="249289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ounded Rectangle 9"/>
          <p:cNvSpPr/>
          <p:nvPr/>
        </p:nvSpPr>
        <p:spPr>
          <a:xfrm>
            <a:off x="2783632" y="213285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p:cNvSpPr/>
          <p:nvPr/>
        </p:nvSpPr>
        <p:spPr>
          <a:xfrm>
            <a:off x="2783632" y="2276872"/>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ounded Rectangle 11"/>
          <p:cNvSpPr/>
          <p:nvPr/>
        </p:nvSpPr>
        <p:spPr>
          <a:xfrm>
            <a:off x="2783632" y="238488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ounded Rectangle 12"/>
          <p:cNvSpPr/>
          <p:nvPr/>
        </p:nvSpPr>
        <p:spPr>
          <a:xfrm>
            <a:off x="4583832" y="213626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p:cNvSpPr/>
          <p:nvPr/>
        </p:nvSpPr>
        <p:spPr>
          <a:xfrm>
            <a:off x="4583832" y="228028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ounded Rectangle 14"/>
          <p:cNvSpPr/>
          <p:nvPr/>
        </p:nvSpPr>
        <p:spPr>
          <a:xfrm>
            <a:off x="4583832" y="238829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ounded Rectangle 15"/>
          <p:cNvSpPr/>
          <p:nvPr/>
        </p:nvSpPr>
        <p:spPr>
          <a:xfrm>
            <a:off x="3791744" y="2708920"/>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ounded Rectangle 16"/>
          <p:cNvSpPr/>
          <p:nvPr/>
        </p:nvSpPr>
        <p:spPr>
          <a:xfrm>
            <a:off x="2794829" y="4257092"/>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ounded Rectangle 17"/>
          <p:cNvSpPr/>
          <p:nvPr/>
        </p:nvSpPr>
        <p:spPr>
          <a:xfrm>
            <a:off x="2794829" y="440110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ounded Rectangle 18"/>
          <p:cNvSpPr/>
          <p:nvPr/>
        </p:nvSpPr>
        <p:spPr>
          <a:xfrm>
            <a:off x="2794829" y="4509120"/>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ounded Rectangle 19"/>
          <p:cNvSpPr/>
          <p:nvPr/>
        </p:nvSpPr>
        <p:spPr>
          <a:xfrm>
            <a:off x="4583832" y="454512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ounded Rectangle 20"/>
          <p:cNvSpPr/>
          <p:nvPr/>
        </p:nvSpPr>
        <p:spPr>
          <a:xfrm>
            <a:off x="4588532" y="4202995"/>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ounded Rectangle 21"/>
          <p:cNvSpPr/>
          <p:nvPr/>
        </p:nvSpPr>
        <p:spPr>
          <a:xfrm>
            <a:off x="4588532" y="4347011"/>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ounded Rectangle 22"/>
          <p:cNvSpPr/>
          <p:nvPr/>
        </p:nvSpPr>
        <p:spPr>
          <a:xfrm>
            <a:off x="4588532" y="4455023"/>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ounded Rectangle 23"/>
          <p:cNvSpPr/>
          <p:nvPr/>
        </p:nvSpPr>
        <p:spPr>
          <a:xfrm>
            <a:off x="3863752" y="364502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ounded Rectangle 24"/>
          <p:cNvSpPr/>
          <p:nvPr/>
        </p:nvSpPr>
        <p:spPr>
          <a:xfrm>
            <a:off x="4943872" y="364502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567570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1344" y="452623"/>
            <a:ext cx="2304256"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1181100" y="1438275"/>
            <a:ext cx="9829800" cy="3981450"/>
          </a:xfrm>
          <a:prstGeom prst="rect">
            <a:avLst/>
          </a:prstGeom>
        </p:spPr>
      </p:pic>
      <p:sp>
        <p:nvSpPr>
          <p:cNvPr id="5" name="object 3"/>
          <p:cNvSpPr txBox="1"/>
          <p:nvPr/>
        </p:nvSpPr>
        <p:spPr>
          <a:xfrm>
            <a:off x="368418" y="548680"/>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PCA Admin</a:t>
            </a:r>
            <a:endParaRPr sz="2800" b="1" dirty="0">
              <a:solidFill>
                <a:srgbClr val="312D2A"/>
              </a:solidFill>
              <a:latin typeface="FBQLWK+Oracle Sans Tab Bold"/>
              <a:cs typeface="FBQLWK+Oracle Sans Tab Bold"/>
            </a:endParaRPr>
          </a:p>
        </p:txBody>
      </p:sp>
      <p:sp>
        <p:nvSpPr>
          <p:cNvPr id="7" name="Rounded Rectangle 6"/>
          <p:cNvSpPr/>
          <p:nvPr/>
        </p:nvSpPr>
        <p:spPr>
          <a:xfrm>
            <a:off x="1631504" y="1483192"/>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ounded Rectangle 9"/>
          <p:cNvSpPr/>
          <p:nvPr/>
        </p:nvSpPr>
        <p:spPr>
          <a:xfrm>
            <a:off x="1271464" y="4329100"/>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p:cNvSpPr/>
          <p:nvPr/>
        </p:nvSpPr>
        <p:spPr>
          <a:xfrm>
            <a:off x="1271464" y="447311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ounded Rectangle 11"/>
          <p:cNvSpPr/>
          <p:nvPr/>
        </p:nvSpPr>
        <p:spPr>
          <a:xfrm>
            <a:off x="1271464" y="458112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7468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9336" y="476672"/>
            <a:ext cx="4896544"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335360" y="3573016"/>
            <a:ext cx="6267450" cy="2981325"/>
          </a:xfrm>
          <a:prstGeom prst="rect">
            <a:avLst/>
          </a:prstGeom>
        </p:spPr>
      </p:pic>
      <p:pic>
        <p:nvPicPr>
          <p:cNvPr id="5" name="Picture 4"/>
          <p:cNvPicPr>
            <a:picLocks noChangeAspect="1"/>
          </p:cNvPicPr>
          <p:nvPr/>
        </p:nvPicPr>
        <p:blipFill>
          <a:blip r:embed="rId3"/>
          <a:stretch>
            <a:fillRect/>
          </a:stretch>
        </p:blipFill>
        <p:spPr>
          <a:xfrm>
            <a:off x="5519936" y="116632"/>
            <a:ext cx="6381750" cy="3381375"/>
          </a:xfrm>
          <a:prstGeom prst="rect">
            <a:avLst/>
          </a:prstGeom>
        </p:spPr>
      </p:pic>
      <p:sp>
        <p:nvSpPr>
          <p:cNvPr id="7" name="object 3"/>
          <p:cNvSpPr txBox="1"/>
          <p:nvPr/>
        </p:nvSpPr>
        <p:spPr>
          <a:xfrm>
            <a:off x="368418" y="548680"/>
            <a:ext cx="7557842" cy="1423467"/>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Command Line Interface</a:t>
            </a:r>
          </a:p>
          <a:p>
            <a:pPr marL="0" marR="0">
              <a:lnSpc>
                <a:spcPts val="3685"/>
              </a:lnSpc>
              <a:spcBef>
                <a:spcPts val="0"/>
              </a:spcBef>
              <a:spcAft>
                <a:spcPts val="0"/>
              </a:spcAft>
            </a:pPr>
            <a:endParaRPr lang="pt-BR" sz="2800" b="1" dirty="0">
              <a:solidFill>
                <a:srgbClr val="312D2A"/>
              </a:solidFill>
              <a:latin typeface="FBQLWK+Oracle Sans Tab Bold"/>
              <a:cs typeface="FBQLWK+Oracle Sans Tab Bold"/>
            </a:endParaRPr>
          </a:p>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pca-check-master</a:t>
            </a:r>
            <a:endParaRPr sz="2800" b="1" dirty="0">
              <a:solidFill>
                <a:srgbClr val="312D2A"/>
              </a:solidFill>
              <a:latin typeface="FBQLWK+Oracle Sans Tab Bold"/>
              <a:cs typeface="FBQLWK+Oracle Sans Tab Bold"/>
            </a:endParaRPr>
          </a:p>
        </p:txBody>
      </p:sp>
      <p:sp>
        <p:nvSpPr>
          <p:cNvPr id="8" name="Rounded Rectangle 7"/>
          <p:cNvSpPr/>
          <p:nvPr/>
        </p:nvSpPr>
        <p:spPr>
          <a:xfrm>
            <a:off x="5951984" y="148478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ounded Rectangle 8"/>
          <p:cNvSpPr/>
          <p:nvPr/>
        </p:nvSpPr>
        <p:spPr>
          <a:xfrm>
            <a:off x="5951984" y="1232756"/>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ounded Rectangle 9"/>
          <p:cNvSpPr/>
          <p:nvPr/>
        </p:nvSpPr>
        <p:spPr>
          <a:xfrm>
            <a:off x="695400" y="4725144"/>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p:cNvSpPr/>
          <p:nvPr/>
        </p:nvSpPr>
        <p:spPr>
          <a:xfrm>
            <a:off x="695400" y="4941168"/>
            <a:ext cx="504056"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ounded Rectangle 11"/>
          <p:cNvSpPr/>
          <p:nvPr/>
        </p:nvSpPr>
        <p:spPr>
          <a:xfrm>
            <a:off x="2711624" y="4581128"/>
            <a:ext cx="1656184"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ounded Rectangle 12"/>
          <p:cNvSpPr/>
          <p:nvPr/>
        </p:nvSpPr>
        <p:spPr>
          <a:xfrm>
            <a:off x="7926260" y="1124744"/>
            <a:ext cx="1656184" cy="72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57823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9336" y="452623"/>
            <a:ext cx="3240360"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5519936" y="620688"/>
            <a:ext cx="6181725" cy="5895975"/>
          </a:xfrm>
          <a:prstGeom prst="rect">
            <a:avLst/>
          </a:prstGeom>
        </p:spPr>
      </p:pic>
      <p:sp>
        <p:nvSpPr>
          <p:cNvPr id="5" name="object 3"/>
          <p:cNvSpPr txBox="1"/>
          <p:nvPr/>
        </p:nvSpPr>
        <p:spPr>
          <a:xfrm>
            <a:off x="368418" y="548680"/>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Diagnose ILOM</a:t>
            </a:r>
            <a:endParaRPr sz="2800" b="1" dirty="0">
              <a:solidFill>
                <a:srgbClr val="312D2A"/>
              </a:solidFill>
              <a:latin typeface="FBQLWK+Oracle Sans Tab Bold"/>
              <a:cs typeface="FBQLWK+Oracle Sans Tab Bold"/>
            </a:endParaRPr>
          </a:p>
        </p:txBody>
      </p:sp>
    </p:spTree>
    <p:extLst>
      <p:ext uri="{BB962C8B-B14F-4D97-AF65-F5344CB8AC3E}">
        <p14:creationId xmlns:p14="http://schemas.microsoft.com/office/powerpoint/2010/main" val="1645101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96410" y="452623"/>
            <a:ext cx="4575454"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2933700" y="1595437"/>
            <a:ext cx="6324600" cy="3667125"/>
          </a:xfrm>
          <a:prstGeom prst="rect">
            <a:avLst/>
          </a:prstGeom>
        </p:spPr>
      </p:pic>
      <p:sp>
        <p:nvSpPr>
          <p:cNvPr id="5" name="object 3"/>
          <p:cNvSpPr txBox="1"/>
          <p:nvPr/>
        </p:nvSpPr>
        <p:spPr>
          <a:xfrm>
            <a:off x="368418" y="548680"/>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Diagnose Hardware RACK</a:t>
            </a:r>
            <a:endParaRPr sz="2800" b="1" dirty="0">
              <a:solidFill>
                <a:srgbClr val="312D2A"/>
              </a:solidFill>
              <a:latin typeface="FBQLWK+Oracle Sans Tab Bold"/>
              <a:cs typeface="FBQLWK+Oracle Sans Tab Bold"/>
            </a:endParaRPr>
          </a:p>
        </p:txBody>
      </p:sp>
      <p:sp>
        <p:nvSpPr>
          <p:cNvPr id="7" name="Rounded Rectangle 6"/>
          <p:cNvSpPr/>
          <p:nvPr/>
        </p:nvSpPr>
        <p:spPr>
          <a:xfrm>
            <a:off x="3071663" y="2132856"/>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3089429" y="2204864"/>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ounded Rectangle 8"/>
          <p:cNvSpPr/>
          <p:nvPr/>
        </p:nvSpPr>
        <p:spPr>
          <a:xfrm>
            <a:off x="3072207" y="2281460"/>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ounded Rectangle 9"/>
          <p:cNvSpPr/>
          <p:nvPr/>
        </p:nvSpPr>
        <p:spPr>
          <a:xfrm>
            <a:off x="3089973" y="2353468"/>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ounded Rectangle 10"/>
          <p:cNvSpPr/>
          <p:nvPr/>
        </p:nvSpPr>
        <p:spPr>
          <a:xfrm>
            <a:off x="3078794" y="2442990"/>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ounded Rectangle 11"/>
          <p:cNvSpPr/>
          <p:nvPr/>
        </p:nvSpPr>
        <p:spPr>
          <a:xfrm>
            <a:off x="3096560" y="2514998"/>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ounded Rectangle 12"/>
          <p:cNvSpPr/>
          <p:nvPr/>
        </p:nvSpPr>
        <p:spPr>
          <a:xfrm>
            <a:off x="3079338" y="2591594"/>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ounded Rectangle 13"/>
          <p:cNvSpPr/>
          <p:nvPr/>
        </p:nvSpPr>
        <p:spPr>
          <a:xfrm>
            <a:off x="3097104" y="2663602"/>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ounded Rectangle 14"/>
          <p:cNvSpPr/>
          <p:nvPr/>
        </p:nvSpPr>
        <p:spPr>
          <a:xfrm>
            <a:off x="3089482" y="2746513"/>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ounded Rectangle 15"/>
          <p:cNvSpPr/>
          <p:nvPr/>
        </p:nvSpPr>
        <p:spPr>
          <a:xfrm>
            <a:off x="3107248" y="2818521"/>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ounded Rectangle 16"/>
          <p:cNvSpPr/>
          <p:nvPr/>
        </p:nvSpPr>
        <p:spPr>
          <a:xfrm>
            <a:off x="3090026" y="2895117"/>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ounded Rectangle 17"/>
          <p:cNvSpPr/>
          <p:nvPr/>
        </p:nvSpPr>
        <p:spPr>
          <a:xfrm>
            <a:off x="3107792" y="2967125"/>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ounded Rectangle 18"/>
          <p:cNvSpPr/>
          <p:nvPr/>
        </p:nvSpPr>
        <p:spPr>
          <a:xfrm>
            <a:off x="3096613" y="3056647"/>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ounded Rectangle 19"/>
          <p:cNvSpPr/>
          <p:nvPr/>
        </p:nvSpPr>
        <p:spPr>
          <a:xfrm>
            <a:off x="3114379" y="3128655"/>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ounded Rectangle 20"/>
          <p:cNvSpPr/>
          <p:nvPr/>
        </p:nvSpPr>
        <p:spPr>
          <a:xfrm>
            <a:off x="3097157" y="3205251"/>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ounded Rectangle 21"/>
          <p:cNvSpPr/>
          <p:nvPr/>
        </p:nvSpPr>
        <p:spPr>
          <a:xfrm>
            <a:off x="3114923" y="3277259"/>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ounded Rectangle 22"/>
          <p:cNvSpPr/>
          <p:nvPr/>
        </p:nvSpPr>
        <p:spPr>
          <a:xfrm>
            <a:off x="3093039" y="3355940"/>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ounded Rectangle 23"/>
          <p:cNvSpPr/>
          <p:nvPr/>
        </p:nvSpPr>
        <p:spPr>
          <a:xfrm>
            <a:off x="3110805" y="3427948"/>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ounded Rectangle 24"/>
          <p:cNvSpPr/>
          <p:nvPr/>
        </p:nvSpPr>
        <p:spPr>
          <a:xfrm>
            <a:off x="3093583" y="3504544"/>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ounded Rectangle 25"/>
          <p:cNvSpPr/>
          <p:nvPr/>
        </p:nvSpPr>
        <p:spPr>
          <a:xfrm>
            <a:off x="3111349" y="3576552"/>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ounded Rectangle 26"/>
          <p:cNvSpPr/>
          <p:nvPr/>
        </p:nvSpPr>
        <p:spPr>
          <a:xfrm>
            <a:off x="3100170" y="3666074"/>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ounded Rectangle 27"/>
          <p:cNvSpPr/>
          <p:nvPr/>
        </p:nvSpPr>
        <p:spPr>
          <a:xfrm>
            <a:off x="3117936" y="3738082"/>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ounded Rectangle 28"/>
          <p:cNvSpPr/>
          <p:nvPr/>
        </p:nvSpPr>
        <p:spPr>
          <a:xfrm>
            <a:off x="3100714" y="3814678"/>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ounded Rectangle 29"/>
          <p:cNvSpPr/>
          <p:nvPr/>
        </p:nvSpPr>
        <p:spPr>
          <a:xfrm>
            <a:off x="3118480" y="3886686"/>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ounded Rectangle 30"/>
          <p:cNvSpPr/>
          <p:nvPr/>
        </p:nvSpPr>
        <p:spPr>
          <a:xfrm>
            <a:off x="3077578" y="3919648"/>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ounded Rectangle 31"/>
          <p:cNvSpPr/>
          <p:nvPr/>
        </p:nvSpPr>
        <p:spPr>
          <a:xfrm>
            <a:off x="3095344" y="3991656"/>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ounded Rectangle 32"/>
          <p:cNvSpPr/>
          <p:nvPr/>
        </p:nvSpPr>
        <p:spPr>
          <a:xfrm>
            <a:off x="3078122" y="4068252"/>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ounded Rectangle 33"/>
          <p:cNvSpPr/>
          <p:nvPr/>
        </p:nvSpPr>
        <p:spPr>
          <a:xfrm>
            <a:off x="3095888" y="4140260"/>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ounded Rectangle 34"/>
          <p:cNvSpPr/>
          <p:nvPr/>
        </p:nvSpPr>
        <p:spPr>
          <a:xfrm>
            <a:off x="3084709" y="4229782"/>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ounded Rectangle 35"/>
          <p:cNvSpPr/>
          <p:nvPr/>
        </p:nvSpPr>
        <p:spPr>
          <a:xfrm>
            <a:off x="3102475" y="4301790"/>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ounded Rectangle 36"/>
          <p:cNvSpPr/>
          <p:nvPr/>
        </p:nvSpPr>
        <p:spPr>
          <a:xfrm>
            <a:off x="3085253" y="4378386"/>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ounded Rectangle 37"/>
          <p:cNvSpPr/>
          <p:nvPr/>
        </p:nvSpPr>
        <p:spPr>
          <a:xfrm>
            <a:off x="3103019" y="4450394"/>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53874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63352" y="404664"/>
            <a:ext cx="2592288"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3"/>
          <p:cNvPicPr>
            <a:picLocks noChangeAspect="1"/>
          </p:cNvPicPr>
          <p:nvPr/>
        </p:nvPicPr>
        <p:blipFill>
          <a:blip r:embed="rId2"/>
          <a:stretch>
            <a:fillRect/>
          </a:stretch>
        </p:blipFill>
        <p:spPr>
          <a:xfrm>
            <a:off x="911424" y="1340768"/>
            <a:ext cx="10115550" cy="4962525"/>
          </a:xfrm>
          <a:prstGeom prst="rect">
            <a:avLst/>
          </a:prstGeom>
        </p:spPr>
      </p:pic>
      <p:sp>
        <p:nvSpPr>
          <p:cNvPr id="5" name="object 3"/>
          <p:cNvSpPr txBox="1"/>
          <p:nvPr/>
        </p:nvSpPr>
        <p:spPr>
          <a:xfrm>
            <a:off x="368418" y="548680"/>
            <a:ext cx="7557842" cy="455959"/>
          </a:xfrm>
          <a:prstGeom prst="rect">
            <a:avLst/>
          </a:prstGeom>
        </p:spPr>
        <p:txBody>
          <a:bodyPr vert="horz" wrap="square" lIns="0" tIns="0" rIns="0" bIns="0" rtlCol="0">
            <a:spAutoFit/>
          </a:bodyPr>
          <a:lstStyle/>
          <a:p>
            <a:pPr marL="0" marR="0">
              <a:lnSpc>
                <a:spcPts val="3685"/>
              </a:lnSpc>
              <a:spcBef>
                <a:spcPts val="0"/>
              </a:spcBef>
              <a:spcAft>
                <a:spcPts val="0"/>
              </a:spcAft>
            </a:pPr>
            <a:r>
              <a:rPr lang="pt-BR" sz="2800" b="1" dirty="0" smtClean="0">
                <a:solidFill>
                  <a:srgbClr val="312D2A"/>
                </a:solidFill>
                <a:latin typeface="FBQLWK+Oracle Sans Tab Bold"/>
                <a:cs typeface="FBQLWK+Oracle Sans Tab Bold"/>
              </a:rPr>
              <a:t>Setup Details</a:t>
            </a:r>
            <a:endParaRPr sz="2800" b="1" dirty="0">
              <a:solidFill>
                <a:srgbClr val="312D2A"/>
              </a:solidFill>
              <a:latin typeface="FBQLWK+Oracle Sans Tab Bold"/>
              <a:cs typeface="FBQLWK+Oracle Sans Tab Bold"/>
            </a:endParaRPr>
          </a:p>
        </p:txBody>
      </p:sp>
      <p:sp>
        <p:nvSpPr>
          <p:cNvPr id="7" name="Rounded Rectangle 6"/>
          <p:cNvSpPr/>
          <p:nvPr/>
        </p:nvSpPr>
        <p:spPr>
          <a:xfrm>
            <a:off x="1271464" y="1388865"/>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ounded Rectangle 7"/>
          <p:cNvSpPr/>
          <p:nvPr/>
        </p:nvSpPr>
        <p:spPr>
          <a:xfrm>
            <a:off x="1271464" y="6191593"/>
            <a:ext cx="69463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06696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38100"/>
            <a:ext cx="12192000" cy="6857999"/>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4205016" y="696116"/>
            <a:ext cx="3336155" cy="548805"/>
          </a:xfrm>
          <a:prstGeom prst="rect">
            <a:avLst/>
          </a:prstGeom>
        </p:spPr>
        <p:txBody>
          <a:bodyPr vert="horz" wrap="square" lIns="0" tIns="0" rIns="0" bIns="0" rtlCol="0">
            <a:spAutoFit/>
          </a:bodyPr>
          <a:lstStyle/>
          <a:p>
            <a:pPr marL="0" marR="0">
              <a:lnSpc>
                <a:spcPts val="3685"/>
              </a:lnSpc>
              <a:spcBef>
                <a:spcPts val="0"/>
              </a:spcBef>
              <a:spcAft>
                <a:spcPts val="0"/>
              </a:spcAft>
            </a:pPr>
            <a:r>
              <a:rPr lang="pt-BR" sz="5400" b="1" dirty="0" smtClean="0">
                <a:solidFill>
                  <a:srgbClr val="312D2A"/>
                </a:solidFill>
                <a:latin typeface="FBQLWK+Oracle Sans Tab Bold"/>
                <a:cs typeface="FBQLWK+Oracle Sans Tab Bold"/>
              </a:rPr>
              <a:t>Wrap-UP</a:t>
            </a:r>
            <a:endParaRPr sz="5400" b="1" spc="-35" dirty="0">
              <a:solidFill>
                <a:srgbClr val="312D2A"/>
              </a:solidFill>
              <a:latin typeface="FBQLWK+Oracle Sans Tab Bold"/>
              <a:cs typeface="FBQLWK+Oracle Sans Tab Bold"/>
            </a:endParaRPr>
          </a:p>
        </p:txBody>
      </p:sp>
      <p:sp>
        <p:nvSpPr>
          <p:cNvPr id="13" name="TextBox 12"/>
          <p:cNvSpPr txBox="1"/>
          <p:nvPr/>
        </p:nvSpPr>
        <p:spPr>
          <a:xfrm>
            <a:off x="1199456" y="1772816"/>
            <a:ext cx="9073008" cy="3693319"/>
          </a:xfrm>
          <a:prstGeom prst="rect">
            <a:avLst/>
          </a:prstGeom>
          <a:noFill/>
        </p:spPr>
        <p:txBody>
          <a:bodyPr wrap="square" rtlCol="0">
            <a:spAutoFit/>
          </a:bodyPr>
          <a:lstStyle/>
          <a:p>
            <a:r>
              <a:rPr lang="pt-BR" dirty="0" smtClean="0"/>
              <a:t>Compute@Customer</a:t>
            </a:r>
          </a:p>
          <a:p>
            <a:endParaRPr lang="pt-BR" dirty="0"/>
          </a:p>
          <a:p>
            <a:r>
              <a:rPr lang="pt-BR" dirty="0" smtClean="0"/>
              <a:t>Separated Networking for Service and Customer Enclaves</a:t>
            </a:r>
          </a:p>
          <a:p>
            <a:endParaRPr lang="pt-BR" dirty="0"/>
          </a:p>
          <a:p>
            <a:r>
              <a:rPr lang="pt-BR" dirty="0" smtClean="0"/>
              <a:t>Same compatibility as OCI IaaS</a:t>
            </a:r>
          </a:p>
          <a:p>
            <a:endParaRPr lang="pt-BR" dirty="0"/>
          </a:p>
          <a:p>
            <a:r>
              <a:rPr lang="pt-BR" dirty="0" smtClean="0"/>
              <a:t>Different platforms</a:t>
            </a:r>
          </a:p>
          <a:p>
            <a:endParaRPr lang="pt-BR" dirty="0"/>
          </a:p>
          <a:p>
            <a:r>
              <a:rPr lang="pt-BR" dirty="0" smtClean="0"/>
              <a:t>Non-Oracle Compatibility</a:t>
            </a:r>
          </a:p>
          <a:p>
            <a:endParaRPr lang="pt-BR" dirty="0"/>
          </a:p>
          <a:p>
            <a:r>
              <a:rPr lang="pt-BR" dirty="0" smtClean="0"/>
              <a:t>Different Interfaces for Management: ZFS Console, Admin Console, OVM Manager</a:t>
            </a:r>
          </a:p>
          <a:p>
            <a:endParaRPr lang="pt-BR" dirty="0"/>
          </a:p>
          <a:p>
            <a:r>
              <a:rPr lang="pt-BR" dirty="0" smtClean="0"/>
              <a:t>Command Line Interface for management</a:t>
            </a:r>
            <a:endParaRPr lang="pt-BR" dirty="0"/>
          </a:p>
        </p:txBody>
      </p:sp>
    </p:spTree>
    <p:extLst>
      <p:ext uri="{BB962C8B-B14F-4D97-AF65-F5344CB8AC3E}">
        <p14:creationId xmlns:p14="http://schemas.microsoft.com/office/powerpoint/2010/main" val="2765904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165509" y="965223"/>
            <a:ext cx="3314867" cy="6480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Picture 9">
            <a:extLst>
              <a:ext uri="{FF2B5EF4-FFF2-40B4-BE49-F238E27FC236}">
                <a16:creationId xmlns:a16="http://schemas.microsoft.com/office/drawing/2014/main" id="{70FF4411-1185-4BAD-B25D-624920FFBC8E}"/>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rcRect l="8294" t="12987" r="63902" b="31214"/>
          <a:stretch>
            <a:fillRect/>
          </a:stretch>
        </p:blipFill>
        <p:spPr>
          <a:xfrm flipH="1">
            <a:off x="6095999" y="2679"/>
            <a:ext cx="6094412" cy="6854429"/>
          </a:xfrm>
          <a:prstGeom prst="rect">
            <a:avLst/>
          </a:prstGeom>
        </p:spPr>
      </p:pic>
      <p:sp>
        <p:nvSpPr>
          <p:cNvPr id="9" name="Rectangle: Rounded Corners 69">
            <a:extLst>
              <a:ext uri="{FF2B5EF4-FFF2-40B4-BE49-F238E27FC236}">
                <a16:creationId xmlns:a16="http://schemas.microsoft.com/office/drawing/2014/main" id="{00297AC7-1AAA-8D43-BD4D-88BF4D926EFA}"/>
              </a:ext>
            </a:extLst>
          </p:cNvPr>
          <p:cNvSpPr/>
          <p:nvPr>
            <p:custDataLst>
              <p:tags r:id="rId2"/>
            </p:custDataLst>
          </p:nvPr>
        </p:nvSpPr>
        <p:spPr>
          <a:xfrm>
            <a:off x="6095999" y="895"/>
            <a:ext cx="6094413" cy="6856213"/>
          </a:xfrm>
          <a:prstGeom prst="roundRect">
            <a:avLst>
              <a:gd name="adj" fmla="val 0"/>
            </a:avLst>
          </a:prstGeom>
          <a:solidFill>
            <a:srgbClr val="33553C">
              <a:alpha val="6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26">
              <a:lnSpc>
                <a:spcPct val="110000"/>
              </a:lnSpc>
              <a:spcBef>
                <a:spcPct val="0"/>
              </a:spcBef>
              <a:spcAft>
                <a:spcPts val="1200"/>
              </a:spcAft>
              <a:defRPr/>
            </a:pPr>
            <a:endParaRPr lang="en-US" sz="1400" baseline="-25000">
              <a:solidFill>
                <a:srgbClr val="000000"/>
              </a:solidFill>
              <a:latin typeface="Arial"/>
              <a:cs typeface="Arial" panose="020B0604020202020204" pitchFamily="34" charset="0"/>
            </a:endParaRPr>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rcRect l="19051" r="21671"/>
          <a:stretch>
            <a:fillRect/>
          </a:stretch>
        </p:blipFill>
        <p:spPr>
          <a:xfrm flipH="1">
            <a:off x="1588" y="893"/>
            <a:ext cx="6094412" cy="6856214"/>
          </a:xfrm>
          <a:prstGeom prst="rect">
            <a:avLst/>
          </a:prstGeom>
        </p:spPr>
      </p:pic>
      <p:sp>
        <p:nvSpPr>
          <p:cNvPr id="2" name="Title 1">
            <a:extLst>
              <a:ext uri="{FF2B5EF4-FFF2-40B4-BE49-F238E27FC236}">
                <a16:creationId xmlns:a16="http://schemas.microsoft.com/office/drawing/2014/main" id="{FC9A3E9A-D7F6-9B4A-AC7A-B9DEBB5BD064}"/>
              </a:ext>
            </a:extLst>
          </p:cNvPr>
          <p:cNvSpPr>
            <a:spLocks noGrp="1"/>
          </p:cNvSpPr>
          <p:nvPr>
            <p:ph type="title"/>
            <p:custDataLst>
              <p:tags r:id="rId4"/>
            </p:custDataLst>
          </p:nvPr>
        </p:nvSpPr>
        <p:spPr>
          <a:xfrm>
            <a:off x="6646239" y="549392"/>
            <a:ext cx="4696670" cy="966671"/>
          </a:xfrm>
        </p:spPr>
        <p:txBody>
          <a:bodyPr vert="horz" lIns="0" tIns="0" rIns="0" bIns="0" rtlCol="0" anchor="b">
            <a:noAutofit/>
          </a:bodyPr>
          <a:lstStyle/>
          <a:p>
            <a:pPr>
              <a:spcAft>
                <a:spcPct val="0"/>
              </a:spcAft>
              <a:defRPr/>
            </a:pPr>
            <a:r>
              <a:rPr lang="en-US" sz="2800" dirty="0" smtClean="0">
                <a:solidFill>
                  <a:srgbClr val="FCFBFA"/>
                </a:solidFill>
                <a:cs typeface="Arial" panose="020B0604020202020204" pitchFamily="34" charset="0"/>
              </a:rPr>
              <a:t>Thank You </a:t>
            </a:r>
            <a:r>
              <a:rPr lang="en-US" sz="2800" dirty="0">
                <a:solidFill>
                  <a:srgbClr val="FCFBFA"/>
                </a:solidFill>
                <a:cs typeface="Arial" panose="020B0604020202020204" pitchFamily="34" charset="0"/>
                <a:sym typeface="Wingdings" panose="05000000000000000000" pitchFamily="2" charset="2"/>
              </a:rPr>
              <a:t></a:t>
            </a:r>
            <a:endParaRPr lang="en-US" sz="2800" dirty="0">
              <a:solidFill>
                <a:srgbClr val="FCFBFA"/>
              </a:solidFill>
              <a:cs typeface="Arial" panose="020B0604020202020204" pitchFamily="34" charset="0"/>
            </a:endParaRPr>
          </a:p>
        </p:txBody>
      </p:sp>
      <p:pic>
        <p:nvPicPr>
          <p:cNvPr id="17" name="OTag">
            <a:extLst>
              <a:ext uri="{FF2B5EF4-FFF2-40B4-BE49-F238E27FC236}">
                <a16:creationId xmlns:a16="http://schemas.microsoft.com/office/drawing/2014/main" id="{66C5FEEC-3F5D-7046-8069-D46A7FD0A603}"/>
              </a:ext>
              <a:ext uri="{C183D7F6-B498-43B3-948B-1728B52AA6E4}">
                <adec:decorative xmlns:adec="http://schemas.microsoft.com/office/drawing/2017/decorative" xmlns:p15="http://schemas.microsoft.com/office/powerpoint/2012/main" xmlns:a14="http://schemas.microsoft.com/office/drawing/2010/main" xmlns:p14="http://schemas.microsoft.com/office/powerpoint/2010/main" xmlns="" val="1"/>
              </a:ext>
            </a:extLst>
          </p:cNvPr>
          <p:cNvPicPr>
            <a:picLocks noChangeAspect="1"/>
          </p:cNvPicPr>
          <p:nvPr>
            <p:custDataLst>
              <p:tags r:id="rId5"/>
            </p:custDataLst>
          </p:nvPr>
        </p:nvPicPr>
        <p:blipFill>
          <a:blip r:embed="rId13">
            <a:extLst>
              <a:ext uri="{28A0092B-C50C-407E-A947-70E740481C1C}">
                <a14:useLocalDpi xmlns:a14="http://schemas.microsoft.com/office/drawing/2010/main"/>
              </a:ext>
            </a:extLst>
          </a:blip>
          <a:stretch>
            <a:fillRect/>
          </a:stretch>
        </p:blipFill>
        <p:spPr>
          <a:xfrm>
            <a:off x="11181788" y="6354319"/>
            <a:ext cx="502789" cy="502789"/>
          </a:xfrm>
          <a:prstGeom prst="rect">
            <a:avLst/>
          </a:prstGeom>
        </p:spPr>
      </p:pic>
      <p:sp>
        <p:nvSpPr>
          <p:cNvPr id="8" name="Text Placeholder 2">
            <a:extLst>
              <a:ext uri="{FF2B5EF4-FFF2-40B4-BE49-F238E27FC236}">
                <a16:creationId xmlns:a16="http://schemas.microsoft.com/office/drawing/2014/main" id="{0D3E9B40-9839-43A8-9C6F-FD1147F681DE}"/>
              </a:ext>
            </a:extLst>
          </p:cNvPr>
          <p:cNvSpPr txBox="1"/>
          <p:nvPr>
            <p:custDataLst>
              <p:tags r:id="rId6"/>
            </p:custDataLst>
          </p:nvPr>
        </p:nvSpPr>
        <p:spPr>
          <a:xfrm>
            <a:off x="6646239" y="1516062"/>
            <a:ext cx="5379460" cy="4329153"/>
          </a:xfrm>
          <a:prstGeom prst="rect">
            <a:avLst/>
          </a:prstGeom>
          <a:noFill/>
        </p:spPr>
        <p:txBody>
          <a:bodyPr vert="horz" lIns="0" tIns="0" rIns="0" bIns="0" rtlCol="0">
            <a:noAutofit/>
          </a:bodyPr>
          <a:lstStyle>
            <a:lvl1pPr marL="184150" marR="0" indent="-184150" algn="l" defTabSz="914400" rtl="0" eaLnBrk="1" fontAlgn="auto" latinLnBrk="0" hangingPunct="1">
              <a:lnSpc>
                <a:spcPct val="100000"/>
              </a:lnSpc>
              <a:spcBef>
                <a:spcPts val="600"/>
              </a:spcBef>
              <a:spcAft>
                <a:spcPct val="0"/>
              </a:spcAft>
              <a:buClrTx/>
              <a:buSzTx/>
              <a:buFont typeface="Arial" panose="020B0604020202020204" pitchFamily="34" charset="0"/>
              <a:buChar char="•"/>
              <a:defRPr sz="1600" b="0" i="0" kern="1200">
                <a:solidFill>
                  <a:schemeClr val="bg1"/>
                </a:solidFill>
                <a:latin typeface="+mn-lt"/>
                <a:ea typeface="+mn-ea"/>
                <a:cs typeface="Oracle Sans Tab" panose="020B0503020204020204" pitchFamily="34" charset="0"/>
              </a:defRPr>
            </a:lvl1pPr>
            <a:lvl2pPr marL="365760" marR="0" indent="-182880" algn="l" defTabSz="914400" rtl="0" eaLnBrk="1" fontAlgn="auto" latinLnBrk="0" hangingPunct="1">
              <a:lnSpc>
                <a:spcPct val="100000"/>
              </a:lnSpc>
              <a:spcBef>
                <a:spcPts val="600"/>
              </a:spcBef>
              <a:spcAft>
                <a:spcPct val="0"/>
              </a:spcAft>
              <a:buClrTx/>
              <a:buSzTx/>
              <a:buFont typeface="Arial" panose="020B0604020202020204" pitchFamily="34" charset="0"/>
              <a:buChar char="•"/>
              <a:defRPr sz="1600" b="0" i="0" kern="1200">
                <a:solidFill>
                  <a:schemeClr val="bg1"/>
                </a:solidFill>
                <a:latin typeface="+mn-lt"/>
                <a:ea typeface="+mn-ea"/>
                <a:cs typeface="Oracle Sans Tab" panose="020B0503020204020204" pitchFamily="34" charset="0"/>
              </a:defRPr>
            </a:lvl2pPr>
            <a:lvl3pPr marL="547688" marR="0" indent="-182563" algn="l" defTabSz="914400" rtl="0" eaLnBrk="1" fontAlgn="auto" latinLnBrk="0" hangingPunct="1">
              <a:lnSpc>
                <a:spcPct val="100000"/>
              </a:lnSpc>
              <a:spcBef>
                <a:spcPts val="400"/>
              </a:spcBef>
              <a:spcAft>
                <a:spcPct val="0"/>
              </a:spcAft>
              <a:buClrTx/>
              <a:buSzTx/>
              <a:buFont typeface="Arial" panose="020B0604020202020204" pitchFamily="34" charset="0"/>
              <a:buChar char="•"/>
              <a:defRPr sz="1400" kern="1200">
                <a:solidFill>
                  <a:schemeClr val="bg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100000"/>
              </a:lnSpc>
              <a:spcBef>
                <a:spcPts val="400"/>
              </a:spcBef>
              <a:spcAft>
                <a:spcPct val="0"/>
              </a:spcAft>
              <a:buClrTx/>
              <a:buSzTx/>
              <a:buFont typeface="Arial" panose="020B0604020202020204" pitchFamily="34" charset="0"/>
              <a:buChar char="•"/>
              <a:defRPr sz="1200" kern="1200">
                <a:solidFill>
                  <a:schemeClr val="bg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100000"/>
              </a:lnSpc>
              <a:spcBef>
                <a:spcPts val="400"/>
              </a:spcBef>
              <a:spcAft>
                <a:spcPct val="0"/>
              </a:spcAft>
              <a:buClrTx/>
              <a:buSzTx/>
              <a:buFont typeface="System Font Regular"/>
              <a:buChar char="•"/>
              <a:defRPr sz="1100" kern="120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26">
              <a:buNone/>
              <a:defRPr/>
            </a:pP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r>
              <a:rPr lang="en-US" sz="1800" b="1" dirty="0">
                <a:solidFill>
                  <a:srgbClr val="FACD62"/>
                </a:solidFill>
                <a:latin typeface="Oracle Sans Tab"/>
              </a:rPr>
              <a:t>Questions / Feedback / Training Suggestions</a:t>
            </a:r>
          </a:p>
          <a:p>
            <a:pPr marL="0" indent="0" defTabSz="914126">
              <a:buNone/>
              <a:defRPr/>
            </a:pPr>
            <a:endParaRPr lang="en-US" sz="1800" b="1" dirty="0">
              <a:solidFill>
                <a:srgbClr val="FACD62"/>
              </a:solidFill>
              <a:latin typeface="Oracle Sans Tab"/>
            </a:endParaRPr>
          </a:p>
          <a:p>
            <a:pPr marL="0" lvl="1" indent="0" defTabSz="914126">
              <a:spcAft>
                <a:spcPts val="1200"/>
              </a:spcAft>
              <a:buNone/>
              <a:defRPr/>
            </a:pPr>
            <a:r>
              <a:rPr lang="en-US" sz="1800" dirty="0" smtClean="0">
                <a:solidFill>
                  <a:srgbClr val="FCFBFA"/>
                </a:solidFill>
                <a:latin typeface="Calibri" panose="020F0502020204030204" pitchFamily="34" charset="0"/>
                <a:cs typeface="Calibri" panose="020F0502020204030204" pitchFamily="34" charset="0"/>
              </a:rPr>
              <a:t>alexandre.af.fagundes@oracle.com</a:t>
            </a:r>
          </a:p>
          <a:p>
            <a:pPr marL="0" lvl="1" indent="0" defTabSz="914126">
              <a:spcAft>
                <a:spcPts val="1200"/>
              </a:spcAft>
              <a:buNone/>
              <a:defRPr/>
            </a:pPr>
            <a:r>
              <a:rPr lang="pt-BR" sz="1800" dirty="0">
                <a:solidFill>
                  <a:srgbClr val="FCFBFA"/>
                </a:solidFill>
                <a:latin typeface="Calibri" panose="020F0502020204030204" pitchFamily="34" charset="0"/>
                <a:cs typeface="Calibri" panose="020F0502020204030204" pitchFamily="34" charset="0"/>
              </a:rPr>
              <a:t>a</a:t>
            </a:r>
            <a:r>
              <a:rPr lang="pt-BR" sz="1800" dirty="0" smtClean="0">
                <a:solidFill>
                  <a:srgbClr val="FCFBFA"/>
                </a:solidFill>
                <a:latin typeface="Calibri" panose="020F0502020204030204" pitchFamily="34" charset="0"/>
                <a:cs typeface="Calibri" panose="020F0502020204030204" pitchFamily="34" charset="0"/>
              </a:rPr>
              <a:t>ndre.sousa@oracle.com </a:t>
            </a:r>
            <a:endParaRPr lang="en-US" sz="1800" dirty="0" smtClean="0">
              <a:solidFill>
                <a:srgbClr val="FCFBFA"/>
              </a:solidFill>
              <a:latin typeface="Calibri" panose="020F0502020204030204" pitchFamily="34" charset="0"/>
              <a:cs typeface="Calibri" panose="020F0502020204030204" pitchFamily="34" charset="0"/>
            </a:endParaRPr>
          </a:p>
          <a:p>
            <a:pPr marL="0" lvl="1" indent="0" defTabSz="914126">
              <a:spcAft>
                <a:spcPts val="1200"/>
              </a:spcAft>
              <a:buNone/>
              <a:defRPr/>
            </a:pPr>
            <a:r>
              <a:rPr lang="pt-BR" sz="1800" dirty="0" smtClean="0">
                <a:solidFill>
                  <a:srgbClr val="FCFBFA"/>
                </a:solidFill>
                <a:latin typeface="Calibri" panose="020F0502020204030204" pitchFamily="34" charset="0"/>
                <a:cs typeface="Calibri" panose="020F0502020204030204" pitchFamily="34" charset="0"/>
              </a:rPr>
              <a:t>marcel.lamarca@oracle.com </a:t>
            </a:r>
            <a:endParaRPr lang="en-US" sz="1800" dirty="0" smtClean="0">
              <a:solidFill>
                <a:srgbClr val="FCFBFA"/>
              </a:solidFill>
              <a:latin typeface="Calibri" panose="020F0502020204030204" pitchFamily="34" charset="0"/>
              <a:cs typeface="Calibri" panose="020F0502020204030204" pitchFamily="34" charset="0"/>
            </a:endParaRPr>
          </a:p>
          <a:p>
            <a:pPr marL="0" lvl="1" indent="0" defTabSz="914126">
              <a:spcAft>
                <a:spcPts val="1200"/>
              </a:spcAft>
              <a:buNone/>
              <a:defRPr/>
            </a:pPr>
            <a:r>
              <a:rPr lang="en-US" sz="1800" dirty="0">
                <a:solidFill>
                  <a:srgbClr val="FCFBFA"/>
                </a:solidFill>
                <a:latin typeface="Oracle Sans Tab"/>
              </a:rPr>
              <a:t/>
            </a:r>
            <a:br>
              <a:rPr lang="en-US" sz="1800" dirty="0">
                <a:solidFill>
                  <a:srgbClr val="FCFBFA"/>
                </a:solidFill>
                <a:latin typeface="Oracle Sans Tab"/>
              </a:rPr>
            </a:br>
            <a:endParaRPr lang="en-US" sz="1800" dirty="0">
              <a:solidFill>
                <a:srgbClr val="FCFBFA"/>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r>
              <a:rPr lang="en-US" sz="1800" b="1" dirty="0">
                <a:solidFill>
                  <a:srgbClr val="FACD62"/>
                </a:solidFill>
                <a:latin typeface="Oracle Sans Tab"/>
              </a:rPr>
              <a:t>Ask for help </a:t>
            </a:r>
            <a:r>
              <a:rPr lang="en-US" sz="1800" b="1" dirty="0">
                <a:solidFill>
                  <a:srgbClr val="FACD62"/>
                </a:solidFill>
                <a:latin typeface="Oracle Sans Tab"/>
                <a:sym typeface="Wingdings" panose="05000000000000000000" pitchFamily="2" charset="2"/>
              </a:rPr>
              <a:t></a:t>
            </a:r>
            <a:endParaRPr lang="en-US" sz="1800" b="1" dirty="0">
              <a:solidFill>
                <a:srgbClr val="FACD62"/>
              </a:solidFill>
              <a:latin typeface="Oracle Sans Tab"/>
            </a:endParaRPr>
          </a:p>
        </p:txBody>
      </p:sp>
      <p:sp>
        <p:nvSpPr>
          <p:cNvPr id="6" name="Footer Placeholder 5">
            <a:extLst>
              <a:ext uri="{FF2B5EF4-FFF2-40B4-BE49-F238E27FC236}">
                <a16:creationId xmlns:a16="http://schemas.microsoft.com/office/drawing/2014/main" id="{5323508C-B085-F142-9769-7A99BC6D6DB5}"/>
              </a:ext>
            </a:extLst>
          </p:cNvPr>
          <p:cNvSpPr>
            <a:spLocks noGrp="1"/>
          </p:cNvSpPr>
          <p:nvPr>
            <p:ph type="ftr" sz="quarter" idx="3"/>
            <p:custDataLst>
              <p:tags r:id="rId7"/>
            </p:custDataLst>
          </p:nvPr>
        </p:nvSpPr>
        <p:spPr>
          <a:xfrm>
            <a:off x="1127760" y="6529598"/>
            <a:ext cx="5745379" cy="153888"/>
          </a:xfrm>
        </p:spPr>
        <p:txBody>
          <a:bodyPr/>
          <a:lstStyle/>
          <a:p>
            <a:pPr defTabSz="914126">
              <a:spcBef>
                <a:spcPct val="0"/>
              </a:spcBef>
              <a:spcAft>
                <a:spcPct val="0"/>
              </a:spcAft>
              <a:defRPr/>
            </a:pPr>
            <a:r>
              <a:rPr lang="en-US" dirty="0" smtClean="0">
                <a:solidFill>
                  <a:srgbClr val="FCFBFA"/>
                </a:solidFill>
                <a:latin typeface="Oracle Sans Tab"/>
              </a:rPr>
              <a:t>Copyright © 2023, Oracle </a:t>
            </a:r>
            <a:r>
              <a:rPr lang="en-US" dirty="0">
                <a:solidFill>
                  <a:srgbClr val="FCFBFA"/>
                </a:solidFill>
                <a:latin typeface="Oracle Sans Tab"/>
              </a:rPr>
              <a:t>and/or its affiliates  </a:t>
            </a:r>
          </a:p>
        </p:txBody>
      </p:sp>
      <p:sp>
        <p:nvSpPr>
          <p:cNvPr id="11" name="Slide Number Placeholder 10">
            <a:extLst>
              <a:ext uri="{FF2B5EF4-FFF2-40B4-BE49-F238E27FC236}">
                <a16:creationId xmlns:a16="http://schemas.microsoft.com/office/drawing/2014/main" id="{75D1028A-50D0-A740-A4E5-B0EAA339D61B}"/>
              </a:ext>
            </a:extLst>
          </p:cNvPr>
          <p:cNvSpPr>
            <a:spLocks noGrp="1"/>
          </p:cNvSpPr>
          <p:nvPr>
            <p:ph type="sldNum" sz="quarter" idx="4"/>
            <p:custDataLst>
              <p:tags r:id="rId8"/>
            </p:custDataLst>
          </p:nvPr>
        </p:nvSpPr>
        <p:spPr/>
        <p:txBody>
          <a:bodyPr/>
          <a:lstStyle/>
          <a:p>
            <a:pPr defTabSz="914126">
              <a:spcBef>
                <a:spcPct val="0"/>
              </a:spcBef>
              <a:spcAft>
                <a:spcPct val="0"/>
              </a:spcAft>
              <a:defRPr/>
            </a:pPr>
            <a:fld id="{345D60D9-5372-5F40-9443-0F9AE5BDC3C8}" type="slidenum">
              <a:rPr lang="en-US">
                <a:solidFill>
                  <a:srgbClr val="FCFBFA"/>
                </a:solidFill>
                <a:latin typeface="Oracle Sans Tab"/>
              </a:rPr>
              <a:pPr defTabSz="914126">
                <a:spcBef>
                  <a:spcPct val="0"/>
                </a:spcBef>
                <a:spcAft>
                  <a:spcPct val="0"/>
                </a:spcAft>
                <a:defRPr/>
              </a:pPr>
              <a:t>59</a:t>
            </a:fld>
            <a:endParaRPr lang="en-US">
              <a:solidFill>
                <a:srgbClr val="FCFBFA"/>
              </a:solidFill>
              <a:latin typeface="Oracle Sans Tab"/>
            </a:endParaRPr>
          </a:p>
        </p:txBody>
      </p:sp>
    </p:spTree>
    <p:extLst>
      <p:ext uri="{BB962C8B-B14F-4D97-AF65-F5344CB8AC3E}">
        <p14:creationId xmlns:p14="http://schemas.microsoft.com/office/powerpoint/2010/main" val="289480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B56930D4-22D5-FA48-A6FD-AC395892B479}"/>
              </a:ext>
            </a:extLst>
          </p:cNvPr>
          <p:cNvGrpSpPr/>
          <p:nvPr/>
        </p:nvGrpSpPr>
        <p:grpSpPr>
          <a:xfrm>
            <a:off x="2676753" y="1529706"/>
            <a:ext cx="6455284" cy="4360579"/>
            <a:chOff x="2675165" y="1850330"/>
            <a:chExt cx="6455284" cy="4360579"/>
          </a:xfrm>
        </p:grpSpPr>
        <p:sp>
          <p:nvSpPr>
            <p:cNvPr id="162" name="Freeform 161">
              <a:extLst>
                <a:ext uri="{FF2B5EF4-FFF2-40B4-BE49-F238E27FC236}">
                  <a16:creationId xmlns:a16="http://schemas.microsoft.com/office/drawing/2014/main" id="{3E6100BD-CEA9-1A42-9CAE-D293B3A7E7DA}"/>
                </a:ext>
              </a:extLst>
            </p:cNvPr>
            <p:cNvSpPr/>
            <p:nvPr/>
          </p:nvSpPr>
          <p:spPr>
            <a:xfrm flipH="1">
              <a:off x="2675165" y="1850330"/>
              <a:ext cx="1924729" cy="4360579"/>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612" h="4679576">
                  <a:moveTo>
                    <a:pt x="152400" y="1640541"/>
                  </a:moveTo>
                  <a:lnTo>
                    <a:pt x="1595718" y="0"/>
                  </a:lnTo>
                  <a:lnTo>
                    <a:pt x="1622612" y="4679576"/>
                  </a:lnTo>
                  <a:lnTo>
                    <a:pt x="0" y="3173506"/>
                  </a:lnTo>
                  <a:lnTo>
                    <a:pt x="152400" y="1640541"/>
                  </a:lnTo>
                  <a:close/>
                </a:path>
              </a:pathLst>
            </a:custGeom>
            <a:gradFill flip="none" rotWithShape="1">
              <a:gsLst>
                <a:gs pos="0">
                  <a:schemeClr val="accent6">
                    <a:alpha val="82000"/>
                  </a:schemeClr>
                </a:gs>
                <a:gs pos="8000">
                  <a:srgbClr val="8EA5B0"/>
                </a:gs>
                <a:gs pos="100000">
                  <a:srgbClr val="FDFDFD">
                    <a:alpha val="0"/>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sp>
          <p:nvSpPr>
            <p:cNvPr id="163" name="Freeform 162">
              <a:extLst>
                <a:ext uri="{FF2B5EF4-FFF2-40B4-BE49-F238E27FC236}">
                  <a16:creationId xmlns:a16="http://schemas.microsoft.com/office/drawing/2014/main" id="{66522421-CCB8-4D4E-A110-7C220B25B804}"/>
                </a:ext>
              </a:extLst>
            </p:cNvPr>
            <p:cNvSpPr/>
            <p:nvPr/>
          </p:nvSpPr>
          <p:spPr>
            <a:xfrm>
              <a:off x="7261259" y="1850330"/>
              <a:ext cx="1869190" cy="4360579"/>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2612" h="4679576">
                  <a:moveTo>
                    <a:pt x="152400" y="1640541"/>
                  </a:moveTo>
                  <a:lnTo>
                    <a:pt x="1595718" y="0"/>
                  </a:lnTo>
                  <a:lnTo>
                    <a:pt x="1622612" y="4679576"/>
                  </a:lnTo>
                  <a:lnTo>
                    <a:pt x="0" y="3173506"/>
                  </a:lnTo>
                  <a:lnTo>
                    <a:pt x="152400" y="1640541"/>
                  </a:lnTo>
                  <a:close/>
                </a:path>
              </a:pathLst>
            </a:custGeom>
            <a:gradFill flip="none" rotWithShape="1">
              <a:gsLst>
                <a:gs pos="0">
                  <a:schemeClr val="accent6">
                    <a:alpha val="82000"/>
                  </a:schemeClr>
                </a:gs>
                <a:gs pos="8000">
                  <a:srgbClr val="8EA5B0"/>
                </a:gs>
                <a:gs pos="100000">
                  <a:srgbClr val="FDFDFD">
                    <a:alpha val="0"/>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endParaRPr>
            </a:p>
          </p:txBody>
        </p:sp>
        <p:pic>
          <p:nvPicPr>
            <p:cNvPr id="164" name="Picture 163" descr="Cloud graphic arts available for use in Cloud Campaign layouts" title="Could Graphics">
              <a:extLst>
                <a:ext uri="{FF2B5EF4-FFF2-40B4-BE49-F238E27FC236}">
                  <a16:creationId xmlns:a16="http://schemas.microsoft.com/office/drawing/2014/main" id="{807B4FAA-E456-2043-9DE3-E1A2D7F5762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35458" y="2453904"/>
              <a:ext cx="5943600" cy="3656965"/>
            </a:xfrm>
            <a:prstGeom prst="rect">
              <a:avLst/>
            </a:prstGeom>
          </p:spPr>
        </p:pic>
      </p:grpSp>
      <p:sp>
        <p:nvSpPr>
          <p:cNvPr id="145" name="Text Placeholder 144"/>
          <p:cNvSpPr>
            <a:spLocks noGrp="1"/>
          </p:cNvSpPr>
          <p:nvPr>
            <p:ph type="body" sz="quarter" idx="11"/>
          </p:nvPr>
        </p:nvSpPr>
        <p:spPr/>
        <p:txBody>
          <a:bodyPr/>
          <a:lstStyle/>
          <a:p>
            <a:r>
              <a:rPr lang="en-US" dirty="0"/>
              <a:t>Engineered for Mission Critical Private Cloud</a:t>
            </a:r>
          </a:p>
        </p:txBody>
      </p:sp>
      <p:sp>
        <p:nvSpPr>
          <p:cNvPr id="2" name="Title 1"/>
          <p:cNvSpPr>
            <a:spLocks noGrp="1"/>
          </p:cNvSpPr>
          <p:nvPr>
            <p:ph type="title"/>
          </p:nvPr>
        </p:nvSpPr>
        <p:spPr/>
        <p:txBody>
          <a:bodyPr/>
          <a:lstStyle/>
          <a:p>
            <a:r>
              <a:rPr lang="en-US" dirty="0"/>
              <a:t>Oracle Cloud Compatible Infrastructure on Premises</a:t>
            </a:r>
            <a:endParaRPr lang="en-US" dirty="0">
              <a:solidFill>
                <a:srgbClr val="FF0000"/>
              </a:solidFill>
            </a:endParaRPr>
          </a:p>
        </p:txBody>
      </p:sp>
      <p:sp>
        <p:nvSpPr>
          <p:cNvPr id="144" name="Rectangle 143">
            <a:extLst>
              <a:ext uri="{FF2B5EF4-FFF2-40B4-BE49-F238E27FC236}">
                <a16:creationId xmlns:a16="http://schemas.microsoft.com/office/drawing/2014/main" id="{9B2BDB85-6DB7-924C-A966-73CEC690E8AD}"/>
              </a:ext>
            </a:extLst>
          </p:cNvPr>
          <p:cNvSpPr/>
          <p:nvPr/>
        </p:nvSpPr>
        <p:spPr>
          <a:xfrm>
            <a:off x="1196665" y="2033557"/>
            <a:ext cx="2829236" cy="646331"/>
          </a:xfrm>
          <a:prstGeom prst="rect">
            <a:avLst/>
          </a:prstGeom>
          <a:effectLst/>
        </p:spPr>
        <p:txBody>
          <a:bodyPr wrap="none">
            <a:spAutoFit/>
          </a:bodyPr>
          <a:lstStyle/>
          <a:p>
            <a:r>
              <a:rPr lang="en-US" b="1" dirty="0">
                <a:solidFill>
                  <a:schemeClr val="accent1"/>
                </a:solidFill>
              </a:rPr>
              <a:t>Image portability to OCI</a:t>
            </a:r>
          </a:p>
          <a:p>
            <a:r>
              <a:rPr lang="en-US" b="1" dirty="0">
                <a:solidFill>
                  <a:schemeClr val="accent1"/>
                </a:solidFill>
              </a:rPr>
              <a:t>OCI compatible APIs</a:t>
            </a:r>
          </a:p>
        </p:txBody>
      </p:sp>
      <p:sp>
        <p:nvSpPr>
          <p:cNvPr id="149" name="Rectangle 148">
            <a:extLst>
              <a:ext uri="{FF2B5EF4-FFF2-40B4-BE49-F238E27FC236}">
                <a16:creationId xmlns:a16="http://schemas.microsoft.com/office/drawing/2014/main" id="{7883CE99-A7F9-BE48-A9AB-77A8FD2779AB}"/>
              </a:ext>
            </a:extLst>
          </p:cNvPr>
          <p:cNvSpPr/>
          <p:nvPr/>
        </p:nvSpPr>
        <p:spPr>
          <a:xfrm>
            <a:off x="7746423" y="1819670"/>
            <a:ext cx="2941831" cy="1015663"/>
          </a:xfrm>
          <a:prstGeom prst="rect">
            <a:avLst/>
          </a:prstGeom>
        </p:spPr>
        <p:txBody>
          <a:bodyPr wrap="none">
            <a:spAutoFit/>
          </a:bodyPr>
          <a:lstStyle/>
          <a:p>
            <a:pPr algn="r"/>
            <a:r>
              <a:rPr lang="en-US" b="1" dirty="0">
                <a:solidFill>
                  <a:schemeClr val="accent1"/>
                </a:solidFill>
              </a:rPr>
              <a:t>Security and Governance</a:t>
            </a:r>
          </a:p>
          <a:p>
            <a:pPr algn="r"/>
            <a:r>
              <a:rPr lang="en-US" sz="1050" dirty="0">
                <a:solidFill>
                  <a:schemeClr val="tx1">
                    <a:lumMod val="75000"/>
                  </a:schemeClr>
                </a:solidFill>
              </a:rPr>
              <a:t>Identity and Access</a:t>
            </a:r>
          </a:p>
          <a:p>
            <a:pPr algn="r"/>
            <a:r>
              <a:rPr lang="en-US" sz="1050" dirty="0">
                <a:solidFill>
                  <a:schemeClr val="tx1">
                    <a:lumMod val="75000"/>
                  </a:schemeClr>
                </a:solidFill>
              </a:rPr>
              <a:t>Policy</a:t>
            </a:r>
          </a:p>
          <a:p>
            <a:pPr algn="r"/>
            <a:r>
              <a:rPr lang="en-US" sz="1050" dirty="0">
                <a:solidFill>
                  <a:schemeClr val="tx1">
                    <a:lumMod val="75000"/>
                  </a:schemeClr>
                </a:solidFill>
              </a:rPr>
              <a:t>Tagging</a:t>
            </a:r>
            <a:endParaRPr lang="en-US" sz="1050" strike="sngStrike" dirty="0">
              <a:solidFill>
                <a:schemeClr val="tx1">
                  <a:lumMod val="75000"/>
                </a:schemeClr>
              </a:solidFill>
            </a:endParaRPr>
          </a:p>
          <a:p>
            <a:pPr algn="r"/>
            <a:r>
              <a:rPr lang="en-US" sz="1050" dirty="0">
                <a:solidFill>
                  <a:schemeClr val="tx1">
                    <a:lumMod val="75000"/>
                  </a:schemeClr>
                </a:solidFill>
              </a:rPr>
              <a:t>Encryption</a:t>
            </a:r>
            <a:endParaRPr lang="en-US" sz="1050" strike="sngStrike" dirty="0">
              <a:solidFill>
                <a:schemeClr val="tx1">
                  <a:lumMod val="75000"/>
                </a:schemeClr>
              </a:solidFill>
            </a:endParaRPr>
          </a:p>
        </p:txBody>
      </p:sp>
      <p:sp>
        <p:nvSpPr>
          <p:cNvPr id="151" name="Rectangle 150">
            <a:extLst>
              <a:ext uri="{FF2B5EF4-FFF2-40B4-BE49-F238E27FC236}">
                <a16:creationId xmlns:a16="http://schemas.microsoft.com/office/drawing/2014/main" id="{4E47C43A-9DDD-8D4E-96DA-BEB283D725AA}"/>
              </a:ext>
            </a:extLst>
          </p:cNvPr>
          <p:cNvSpPr/>
          <p:nvPr/>
        </p:nvSpPr>
        <p:spPr>
          <a:xfrm>
            <a:off x="9046458" y="3890841"/>
            <a:ext cx="1641796" cy="1177245"/>
          </a:xfrm>
          <a:prstGeom prst="rect">
            <a:avLst/>
          </a:prstGeom>
        </p:spPr>
        <p:txBody>
          <a:bodyPr wrap="none">
            <a:spAutoFit/>
          </a:bodyPr>
          <a:lstStyle/>
          <a:p>
            <a:pPr algn="r"/>
            <a:r>
              <a:rPr lang="en-US" b="1" dirty="0">
                <a:solidFill>
                  <a:schemeClr val="accent1"/>
                </a:solidFill>
              </a:rPr>
              <a:t>Network</a:t>
            </a:r>
          </a:p>
          <a:p>
            <a:pPr algn="r"/>
            <a:r>
              <a:rPr lang="en-US" sz="1050" dirty="0">
                <a:solidFill>
                  <a:schemeClr val="tx1">
                    <a:lumMod val="75000"/>
                  </a:schemeClr>
                </a:solidFill>
              </a:rPr>
              <a:t>Virtual Cloud Network</a:t>
            </a:r>
          </a:p>
          <a:p>
            <a:pPr algn="r"/>
            <a:r>
              <a:rPr lang="en-US" sz="1050" dirty="0">
                <a:solidFill>
                  <a:schemeClr val="tx1">
                    <a:lumMod val="75000"/>
                  </a:schemeClr>
                </a:solidFill>
              </a:rPr>
              <a:t>Network Services</a:t>
            </a:r>
          </a:p>
          <a:p>
            <a:pPr algn="r"/>
            <a:r>
              <a:rPr lang="en-US" sz="1050" dirty="0">
                <a:solidFill>
                  <a:schemeClr val="tx1">
                    <a:lumMod val="75000"/>
                  </a:schemeClr>
                </a:solidFill>
              </a:rPr>
              <a:t>Security Lists</a:t>
            </a:r>
          </a:p>
          <a:p>
            <a:pPr algn="r"/>
            <a:r>
              <a:rPr lang="en-US" sz="1050" dirty="0">
                <a:solidFill>
                  <a:schemeClr val="tx1">
                    <a:lumMod val="75000"/>
                  </a:schemeClr>
                </a:solidFill>
              </a:rPr>
              <a:t>Gateway Services</a:t>
            </a:r>
          </a:p>
          <a:p>
            <a:pPr algn="r"/>
            <a:r>
              <a:rPr lang="en-US" sz="1050" dirty="0">
                <a:solidFill>
                  <a:schemeClr val="tx1">
                    <a:lumMod val="75000"/>
                  </a:schemeClr>
                </a:solidFill>
              </a:rPr>
              <a:t>Datacenter Connectivity</a:t>
            </a:r>
            <a:endParaRPr lang="en-US" sz="1000" dirty="0">
              <a:solidFill>
                <a:schemeClr val="tx1">
                  <a:lumMod val="75000"/>
                </a:schemeClr>
              </a:solidFill>
            </a:endParaRPr>
          </a:p>
        </p:txBody>
      </p:sp>
      <p:sp>
        <p:nvSpPr>
          <p:cNvPr id="152" name="Rectangle 151">
            <a:extLst>
              <a:ext uri="{FF2B5EF4-FFF2-40B4-BE49-F238E27FC236}">
                <a16:creationId xmlns:a16="http://schemas.microsoft.com/office/drawing/2014/main" id="{999AFD36-9005-CF48-B0DE-6F988F600377}"/>
              </a:ext>
            </a:extLst>
          </p:cNvPr>
          <p:cNvSpPr/>
          <p:nvPr/>
        </p:nvSpPr>
        <p:spPr>
          <a:xfrm>
            <a:off x="9650406" y="2936047"/>
            <a:ext cx="1037848" cy="854080"/>
          </a:xfrm>
          <a:prstGeom prst="rect">
            <a:avLst/>
          </a:prstGeom>
        </p:spPr>
        <p:txBody>
          <a:bodyPr wrap="none">
            <a:spAutoFit/>
          </a:bodyPr>
          <a:lstStyle/>
          <a:p>
            <a:pPr algn="r"/>
            <a:r>
              <a:rPr lang="en-US" b="1" dirty="0">
                <a:solidFill>
                  <a:schemeClr val="accent1"/>
                </a:solidFill>
              </a:rPr>
              <a:t>Storage</a:t>
            </a:r>
          </a:p>
          <a:p>
            <a:pPr algn="r"/>
            <a:r>
              <a:rPr lang="en-US" sz="1050" dirty="0">
                <a:solidFill>
                  <a:schemeClr val="tx1">
                    <a:lumMod val="75000"/>
                  </a:schemeClr>
                </a:solidFill>
              </a:rPr>
              <a:t>Block</a:t>
            </a:r>
          </a:p>
          <a:p>
            <a:pPr algn="r"/>
            <a:r>
              <a:rPr lang="en-US" sz="1050" dirty="0">
                <a:solidFill>
                  <a:schemeClr val="tx1">
                    <a:lumMod val="75000"/>
                  </a:schemeClr>
                </a:solidFill>
              </a:rPr>
              <a:t>File</a:t>
            </a:r>
          </a:p>
          <a:p>
            <a:pPr algn="r"/>
            <a:r>
              <a:rPr lang="en-US" sz="1050" dirty="0">
                <a:solidFill>
                  <a:schemeClr val="tx1">
                    <a:lumMod val="75000"/>
                  </a:schemeClr>
                </a:solidFill>
              </a:rPr>
              <a:t>Object</a:t>
            </a:r>
          </a:p>
        </p:txBody>
      </p:sp>
      <p:sp>
        <p:nvSpPr>
          <p:cNvPr id="153" name="Rectangle 152">
            <a:extLst>
              <a:ext uri="{FF2B5EF4-FFF2-40B4-BE49-F238E27FC236}">
                <a16:creationId xmlns:a16="http://schemas.microsoft.com/office/drawing/2014/main" id="{2401891D-46E9-2F4D-9611-1CCF6CAB9D3E}"/>
              </a:ext>
            </a:extLst>
          </p:cNvPr>
          <p:cNvSpPr/>
          <p:nvPr/>
        </p:nvSpPr>
        <p:spPr>
          <a:xfrm>
            <a:off x="9484014" y="5168801"/>
            <a:ext cx="1204240" cy="684803"/>
          </a:xfrm>
          <a:prstGeom prst="rect">
            <a:avLst/>
          </a:prstGeom>
        </p:spPr>
        <p:txBody>
          <a:bodyPr wrap="none">
            <a:spAutoFit/>
          </a:bodyPr>
          <a:lstStyle/>
          <a:p>
            <a:pPr algn="r"/>
            <a:r>
              <a:rPr lang="en-US" b="1" dirty="0">
                <a:solidFill>
                  <a:schemeClr val="accent1"/>
                </a:solidFill>
              </a:rPr>
              <a:t>Compute</a:t>
            </a:r>
          </a:p>
          <a:p>
            <a:pPr algn="r"/>
            <a:r>
              <a:rPr lang="en-US" sz="1050" dirty="0">
                <a:solidFill>
                  <a:schemeClr val="tx1">
                    <a:lumMod val="75000"/>
                  </a:schemeClr>
                </a:solidFill>
              </a:rPr>
              <a:t>Virtual Machines</a:t>
            </a:r>
          </a:p>
          <a:p>
            <a:pPr algn="r"/>
            <a:endParaRPr lang="en-US" sz="1000" dirty="0">
              <a:solidFill>
                <a:schemeClr val="tx1">
                  <a:lumMod val="75000"/>
                </a:schemeClr>
              </a:solidFill>
            </a:endParaRPr>
          </a:p>
        </p:txBody>
      </p:sp>
      <p:grpSp>
        <p:nvGrpSpPr>
          <p:cNvPr id="3" name="Group 2">
            <a:extLst>
              <a:ext uri="{FF2B5EF4-FFF2-40B4-BE49-F238E27FC236}">
                <a16:creationId xmlns:a16="http://schemas.microsoft.com/office/drawing/2014/main" id="{5538C9FC-46CA-1446-B488-D12CDC74EAFE}"/>
              </a:ext>
            </a:extLst>
          </p:cNvPr>
          <p:cNvGrpSpPr/>
          <p:nvPr/>
        </p:nvGrpSpPr>
        <p:grpSpPr>
          <a:xfrm>
            <a:off x="11142630" y="5088790"/>
            <a:ext cx="274320" cy="447068"/>
            <a:chOff x="11142630" y="5249430"/>
            <a:chExt cx="274320" cy="447068"/>
          </a:xfrm>
        </p:grpSpPr>
        <p:grpSp>
          <p:nvGrpSpPr>
            <p:cNvPr id="23" name="Group 22">
              <a:extLst>
                <a:ext uri="{FF2B5EF4-FFF2-40B4-BE49-F238E27FC236}">
                  <a16:creationId xmlns:a16="http://schemas.microsoft.com/office/drawing/2014/main" id="{5BF0F670-EFC7-0F44-AFFB-E5F1465D7146}"/>
                </a:ext>
              </a:extLst>
            </p:cNvPr>
            <p:cNvGrpSpPr>
              <a:grpSpLocks noChangeAspect="1"/>
            </p:cNvGrpSpPr>
            <p:nvPr/>
          </p:nvGrpSpPr>
          <p:grpSpPr>
            <a:xfrm>
              <a:off x="11142630" y="5249430"/>
              <a:ext cx="274320" cy="298893"/>
              <a:chOff x="9354431" y="187144"/>
              <a:chExt cx="582945" cy="635162"/>
            </a:xfrm>
          </p:grpSpPr>
          <p:sp>
            <p:nvSpPr>
              <p:cNvPr id="62" name="Rectangle 61">
                <a:extLst>
                  <a:ext uri="{FF2B5EF4-FFF2-40B4-BE49-F238E27FC236}">
                    <a16:creationId xmlns:a16="http://schemas.microsoft.com/office/drawing/2014/main" id="{B17D9362-3734-E747-AD5F-1600C01DE253}"/>
                  </a:ext>
                </a:extLst>
              </p:cNvPr>
              <p:cNvSpPr/>
              <p:nvPr/>
            </p:nvSpPr>
            <p:spPr>
              <a:xfrm>
                <a:off x="9354431" y="187144"/>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64" name="Freeform 66">
                <a:extLst>
                  <a:ext uri="{FF2B5EF4-FFF2-40B4-BE49-F238E27FC236}">
                    <a16:creationId xmlns:a16="http://schemas.microsoft.com/office/drawing/2014/main" id="{98755685-D187-B24F-97B5-EBE9D5B1579F}"/>
                  </a:ext>
                </a:extLst>
              </p:cNvPr>
              <p:cNvSpPr>
                <a:spLocks noChangeArrowheads="1"/>
              </p:cNvSpPr>
              <p:nvPr/>
            </p:nvSpPr>
            <p:spPr bwMode="auto">
              <a:xfrm>
                <a:off x="9747123" y="388302"/>
                <a:ext cx="28866" cy="28866"/>
              </a:xfrm>
              <a:custGeom>
                <a:avLst/>
                <a:gdLst>
                  <a:gd name="T0" fmla="*/ 47 w 95"/>
                  <a:gd name="T1" fmla="*/ 0 h 96"/>
                  <a:gd name="T2" fmla="*/ 0 w 95"/>
                  <a:gd name="T3" fmla="*/ 48 h 96"/>
                  <a:gd name="T4" fmla="*/ 47 w 95"/>
                  <a:gd name="T5" fmla="*/ 95 h 96"/>
                  <a:gd name="T6" fmla="*/ 94 w 95"/>
                  <a:gd name="T7" fmla="*/ 48 h 96"/>
                  <a:gd name="T8" fmla="*/ 47 w 95"/>
                  <a:gd name="T9" fmla="*/ 0 h 96"/>
                </a:gdLst>
                <a:ahLst/>
                <a:cxnLst>
                  <a:cxn ang="0">
                    <a:pos x="T0" y="T1"/>
                  </a:cxn>
                  <a:cxn ang="0">
                    <a:pos x="T2" y="T3"/>
                  </a:cxn>
                  <a:cxn ang="0">
                    <a:pos x="T4" y="T5"/>
                  </a:cxn>
                  <a:cxn ang="0">
                    <a:pos x="T6" y="T7"/>
                  </a:cxn>
                  <a:cxn ang="0">
                    <a:pos x="T8" y="T9"/>
                  </a:cxn>
                </a:cxnLst>
                <a:rect l="0" t="0" r="r" b="b"/>
                <a:pathLst>
                  <a:path w="95" h="96">
                    <a:moveTo>
                      <a:pt x="47" y="0"/>
                    </a:moveTo>
                    <a:cubicBezTo>
                      <a:pt x="21" y="0"/>
                      <a:pt x="0" y="21"/>
                      <a:pt x="0" y="48"/>
                    </a:cubicBezTo>
                    <a:cubicBezTo>
                      <a:pt x="0" y="74"/>
                      <a:pt x="21" y="95"/>
                      <a:pt x="47" y="95"/>
                    </a:cubicBezTo>
                    <a:cubicBezTo>
                      <a:pt x="73" y="95"/>
                      <a:pt x="94" y="74"/>
                      <a:pt x="94" y="48"/>
                    </a:cubicBezTo>
                    <a:cubicBezTo>
                      <a:pt x="94" y="21"/>
                      <a:pt x="73" y="0"/>
                      <a:pt x="4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5" name="Freeform 67">
                <a:extLst>
                  <a:ext uri="{FF2B5EF4-FFF2-40B4-BE49-F238E27FC236}">
                    <a16:creationId xmlns:a16="http://schemas.microsoft.com/office/drawing/2014/main" id="{A4B52DB8-8C58-AA49-8593-DBA167FEB0A5}"/>
                  </a:ext>
                </a:extLst>
              </p:cNvPr>
              <p:cNvSpPr>
                <a:spLocks noChangeArrowheads="1"/>
              </p:cNvSpPr>
              <p:nvPr/>
            </p:nvSpPr>
            <p:spPr bwMode="auto">
              <a:xfrm>
                <a:off x="9747123" y="494582"/>
                <a:ext cx="28866" cy="28866"/>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7" name="Freeform 69">
                <a:extLst>
                  <a:ext uri="{FF2B5EF4-FFF2-40B4-BE49-F238E27FC236}">
                    <a16:creationId xmlns:a16="http://schemas.microsoft.com/office/drawing/2014/main" id="{632B6CB1-2751-8748-8BB4-B89B33C8682E}"/>
                  </a:ext>
                </a:extLst>
              </p:cNvPr>
              <p:cNvSpPr>
                <a:spLocks noChangeArrowheads="1"/>
              </p:cNvSpPr>
              <p:nvPr/>
            </p:nvSpPr>
            <p:spPr bwMode="auto">
              <a:xfrm>
                <a:off x="9747108" y="595598"/>
                <a:ext cx="28866" cy="28866"/>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1"/>
                      <a:pt x="0" y="47"/>
                    </a:cubicBezTo>
                    <a:cubicBezTo>
                      <a:pt x="0" y="74"/>
                      <a:pt x="21" y="95"/>
                      <a:pt x="47" y="9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74" name="Freeform 71">
              <a:extLst>
                <a:ext uri="{FF2B5EF4-FFF2-40B4-BE49-F238E27FC236}">
                  <a16:creationId xmlns:a16="http://schemas.microsoft.com/office/drawing/2014/main" id="{7F8029A8-4CAA-6142-A5B4-566EA708F822}"/>
                </a:ext>
              </a:extLst>
            </p:cNvPr>
            <p:cNvSpPr>
              <a:spLocks noChangeAspect="1" noChangeArrowheads="1"/>
            </p:cNvSpPr>
            <p:nvPr/>
          </p:nvSpPr>
          <p:spPr bwMode="auto">
            <a:xfrm>
              <a:off x="11179765" y="5477923"/>
              <a:ext cx="200669" cy="2185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6" name="Group 25">
            <a:extLst>
              <a:ext uri="{FF2B5EF4-FFF2-40B4-BE49-F238E27FC236}">
                <a16:creationId xmlns:a16="http://schemas.microsoft.com/office/drawing/2014/main" id="{22ACCD73-05A2-0D48-9389-33D88A8F258B}"/>
              </a:ext>
            </a:extLst>
          </p:cNvPr>
          <p:cNvGrpSpPr>
            <a:grpSpLocks noChangeAspect="1"/>
          </p:cNvGrpSpPr>
          <p:nvPr/>
        </p:nvGrpSpPr>
        <p:grpSpPr>
          <a:xfrm>
            <a:off x="11135474" y="3151787"/>
            <a:ext cx="288635" cy="775391"/>
            <a:chOff x="12425823" y="2568528"/>
            <a:chExt cx="582945" cy="1566014"/>
          </a:xfrm>
        </p:grpSpPr>
        <p:grpSp>
          <p:nvGrpSpPr>
            <p:cNvPr id="126" name="Group 125">
              <a:extLst>
                <a:ext uri="{FF2B5EF4-FFF2-40B4-BE49-F238E27FC236}">
                  <a16:creationId xmlns:a16="http://schemas.microsoft.com/office/drawing/2014/main" id="{235F0DAD-58B8-8A4F-93B8-50888DE6036D}"/>
                </a:ext>
              </a:extLst>
            </p:cNvPr>
            <p:cNvGrpSpPr/>
            <p:nvPr/>
          </p:nvGrpSpPr>
          <p:grpSpPr>
            <a:xfrm>
              <a:off x="12425823" y="2568528"/>
              <a:ext cx="582945" cy="635162"/>
              <a:chOff x="8104793" y="1758788"/>
              <a:chExt cx="582945" cy="635162"/>
            </a:xfrm>
          </p:grpSpPr>
          <p:sp>
            <p:nvSpPr>
              <p:cNvPr id="128" name="Rectangle 127">
                <a:extLst>
                  <a:ext uri="{FF2B5EF4-FFF2-40B4-BE49-F238E27FC236}">
                    <a16:creationId xmlns:a16="http://schemas.microsoft.com/office/drawing/2014/main" id="{E9FCB956-87D7-6A4C-8BD2-0751F86C6A90}"/>
                  </a:ext>
                </a:extLst>
              </p:cNvPr>
              <p:cNvSpPr/>
              <p:nvPr/>
            </p:nvSpPr>
            <p:spPr>
              <a:xfrm>
                <a:off x="810479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29" name="Freeform 29">
                <a:extLst>
                  <a:ext uri="{FF2B5EF4-FFF2-40B4-BE49-F238E27FC236}">
                    <a16:creationId xmlns:a16="http://schemas.microsoft.com/office/drawing/2014/main" id="{C86E3123-0DE9-DC4C-841A-E73DE7BCFBCB}"/>
                  </a:ext>
                </a:extLst>
              </p:cNvPr>
              <p:cNvSpPr>
                <a:spLocks noChangeArrowheads="1"/>
              </p:cNvSpPr>
              <p:nvPr/>
            </p:nvSpPr>
            <p:spPr bwMode="auto">
              <a:xfrm>
                <a:off x="8199637" y="1847739"/>
                <a:ext cx="396254" cy="429056"/>
              </a:xfrm>
              <a:custGeom>
                <a:avLst/>
                <a:gdLst>
                  <a:gd name="T0" fmla="*/ 1022 w 1330"/>
                  <a:gd name="T1" fmla="*/ 21 h 1442"/>
                  <a:gd name="T2" fmla="*/ 663 w 1330"/>
                  <a:gd name="T3" fmla="*/ 0 h 1442"/>
                  <a:gd name="T4" fmla="*/ 305 w 1330"/>
                  <a:gd name="T5" fmla="*/ 21 h 1442"/>
                  <a:gd name="T6" fmla="*/ 0 w 1330"/>
                  <a:gd name="T7" fmla="*/ 121 h 1442"/>
                  <a:gd name="T8" fmla="*/ 0 w 1330"/>
                  <a:gd name="T9" fmla="*/ 1320 h 1442"/>
                  <a:gd name="T10" fmla="*/ 305 w 1330"/>
                  <a:gd name="T11" fmla="*/ 1420 h 1442"/>
                  <a:gd name="T12" fmla="*/ 663 w 1330"/>
                  <a:gd name="T13" fmla="*/ 1441 h 1442"/>
                  <a:gd name="T14" fmla="*/ 1022 w 1330"/>
                  <a:gd name="T15" fmla="*/ 1420 h 1442"/>
                  <a:gd name="T16" fmla="*/ 1326 w 1330"/>
                  <a:gd name="T17" fmla="*/ 1320 h 1442"/>
                  <a:gd name="T18" fmla="*/ 1326 w 1330"/>
                  <a:gd name="T19" fmla="*/ 121 h 1442"/>
                  <a:gd name="T20" fmla="*/ 1022 w 1330"/>
                  <a:gd name="T21" fmla="*/ 21 h 1442"/>
                  <a:gd name="T22" fmla="*/ 580 w 1330"/>
                  <a:gd name="T23" fmla="*/ 1184 h 1442"/>
                  <a:gd name="T24" fmla="*/ 341 w 1330"/>
                  <a:gd name="T25" fmla="*/ 1184 h 1442"/>
                  <a:gd name="T26" fmla="*/ 341 w 1330"/>
                  <a:gd name="T27" fmla="*/ 945 h 1442"/>
                  <a:gd name="T28" fmla="*/ 580 w 1330"/>
                  <a:gd name="T29" fmla="*/ 945 h 1442"/>
                  <a:gd name="T30" fmla="*/ 580 w 1330"/>
                  <a:gd name="T31" fmla="*/ 1184 h 1442"/>
                  <a:gd name="T32" fmla="*/ 580 w 1330"/>
                  <a:gd name="T33" fmla="*/ 751 h 1442"/>
                  <a:gd name="T34" fmla="*/ 341 w 1330"/>
                  <a:gd name="T35" fmla="*/ 751 h 1442"/>
                  <a:gd name="T36" fmla="*/ 341 w 1330"/>
                  <a:gd name="T37" fmla="*/ 514 h 1442"/>
                  <a:gd name="T38" fmla="*/ 580 w 1330"/>
                  <a:gd name="T39" fmla="*/ 514 h 1442"/>
                  <a:gd name="T40" fmla="*/ 580 w 1330"/>
                  <a:gd name="T41" fmla="*/ 751 h 1442"/>
                  <a:gd name="T42" fmla="*/ 967 w 1330"/>
                  <a:gd name="T43" fmla="*/ 1184 h 1442"/>
                  <a:gd name="T44" fmla="*/ 728 w 1330"/>
                  <a:gd name="T45" fmla="*/ 1184 h 1442"/>
                  <a:gd name="T46" fmla="*/ 728 w 1330"/>
                  <a:gd name="T47" fmla="*/ 945 h 1442"/>
                  <a:gd name="T48" fmla="*/ 967 w 1330"/>
                  <a:gd name="T49" fmla="*/ 945 h 1442"/>
                  <a:gd name="T50" fmla="*/ 967 w 1330"/>
                  <a:gd name="T51" fmla="*/ 1184 h 1442"/>
                  <a:gd name="T52" fmla="*/ 967 w 1330"/>
                  <a:gd name="T53" fmla="*/ 751 h 1442"/>
                  <a:gd name="T54" fmla="*/ 728 w 1330"/>
                  <a:gd name="T55" fmla="*/ 751 h 1442"/>
                  <a:gd name="T56" fmla="*/ 728 w 1330"/>
                  <a:gd name="T57" fmla="*/ 514 h 1442"/>
                  <a:gd name="T58" fmla="*/ 967 w 1330"/>
                  <a:gd name="T59" fmla="*/ 514 h 1442"/>
                  <a:gd name="T60" fmla="*/ 967 w 1330"/>
                  <a:gd name="T61" fmla="*/ 751 h 1442"/>
                  <a:gd name="T62" fmla="*/ 1276 w 1330"/>
                  <a:gd name="T63" fmla="*/ 220 h 1442"/>
                  <a:gd name="T64" fmla="*/ 668 w 1330"/>
                  <a:gd name="T65" fmla="*/ 315 h 1442"/>
                  <a:gd name="T66" fmla="*/ 61 w 1330"/>
                  <a:gd name="T67" fmla="*/ 220 h 1442"/>
                  <a:gd name="T68" fmla="*/ 61 w 1330"/>
                  <a:gd name="T69" fmla="*/ 220 h 1442"/>
                  <a:gd name="T70" fmla="*/ 668 w 1330"/>
                  <a:gd name="T71" fmla="*/ 126 h 1442"/>
                  <a:gd name="T72" fmla="*/ 1276 w 1330"/>
                  <a:gd name="T7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30" h="1442">
                    <a:moveTo>
                      <a:pt x="1022" y="21"/>
                    </a:moveTo>
                    <a:cubicBezTo>
                      <a:pt x="849" y="0"/>
                      <a:pt x="671" y="0"/>
                      <a:pt x="663" y="0"/>
                    </a:cubicBezTo>
                    <a:cubicBezTo>
                      <a:pt x="656" y="0"/>
                      <a:pt x="478" y="0"/>
                      <a:pt x="305" y="21"/>
                    </a:cubicBezTo>
                    <a:cubicBezTo>
                      <a:pt x="3" y="58"/>
                      <a:pt x="0" y="121"/>
                      <a:pt x="0" y="121"/>
                    </a:cubicBezTo>
                    <a:lnTo>
                      <a:pt x="0" y="1320"/>
                    </a:lnTo>
                    <a:cubicBezTo>
                      <a:pt x="0" y="1320"/>
                      <a:pt x="3" y="1383"/>
                      <a:pt x="305" y="1420"/>
                    </a:cubicBezTo>
                    <a:cubicBezTo>
                      <a:pt x="478" y="1441"/>
                      <a:pt x="656" y="1441"/>
                      <a:pt x="663" y="1441"/>
                    </a:cubicBezTo>
                    <a:cubicBezTo>
                      <a:pt x="671" y="1441"/>
                      <a:pt x="849" y="1441"/>
                      <a:pt x="1022" y="1420"/>
                    </a:cubicBezTo>
                    <a:cubicBezTo>
                      <a:pt x="1323" y="1383"/>
                      <a:pt x="1326" y="1320"/>
                      <a:pt x="1326" y="1320"/>
                    </a:cubicBezTo>
                    <a:lnTo>
                      <a:pt x="1326" y="121"/>
                    </a:lnTo>
                    <a:cubicBezTo>
                      <a:pt x="1329" y="121"/>
                      <a:pt x="1323" y="58"/>
                      <a:pt x="1022" y="21"/>
                    </a:cubicBezTo>
                    <a:close/>
                    <a:moveTo>
                      <a:pt x="580" y="1184"/>
                    </a:moveTo>
                    <a:lnTo>
                      <a:pt x="341" y="1184"/>
                    </a:lnTo>
                    <a:lnTo>
                      <a:pt x="341" y="945"/>
                    </a:lnTo>
                    <a:lnTo>
                      <a:pt x="580" y="945"/>
                    </a:lnTo>
                    <a:lnTo>
                      <a:pt x="580" y="1184"/>
                    </a:lnTo>
                    <a:close/>
                    <a:moveTo>
                      <a:pt x="580" y="751"/>
                    </a:moveTo>
                    <a:lnTo>
                      <a:pt x="341" y="751"/>
                    </a:lnTo>
                    <a:lnTo>
                      <a:pt x="341" y="514"/>
                    </a:lnTo>
                    <a:lnTo>
                      <a:pt x="580" y="514"/>
                    </a:lnTo>
                    <a:lnTo>
                      <a:pt x="580" y="751"/>
                    </a:lnTo>
                    <a:close/>
                    <a:moveTo>
                      <a:pt x="967" y="1184"/>
                    </a:moveTo>
                    <a:lnTo>
                      <a:pt x="728" y="1184"/>
                    </a:lnTo>
                    <a:lnTo>
                      <a:pt x="728" y="945"/>
                    </a:lnTo>
                    <a:lnTo>
                      <a:pt x="967" y="945"/>
                    </a:lnTo>
                    <a:lnTo>
                      <a:pt x="967" y="1184"/>
                    </a:lnTo>
                    <a:close/>
                    <a:moveTo>
                      <a:pt x="967" y="751"/>
                    </a:moveTo>
                    <a:lnTo>
                      <a:pt x="728" y="751"/>
                    </a:lnTo>
                    <a:lnTo>
                      <a:pt x="728" y="514"/>
                    </a:lnTo>
                    <a:lnTo>
                      <a:pt x="967" y="514"/>
                    </a:lnTo>
                    <a:lnTo>
                      <a:pt x="967" y="751"/>
                    </a:lnTo>
                    <a:close/>
                    <a:moveTo>
                      <a:pt x="1276" y="220"/>
                    </a:moveTo>
                    <a:cubicBezTo>
                      <a:pt x="1253" y="254"/>
                      <a:pt x="1038" y="315"/>
                      <a:pt x="668" y="315"/>
                    </a:cubicBezTo>
                    <a:cubicBezTo>
                      <a:pt x="299" y="315"/>
                      <a:pt x="84" y="254"/>
                      <a:pt x="61" y="220"/>
                    </a:cubicBezTo>
                    <a:lnTo>
                      <a:pt x="61" y="220"/>
                    </a:lnTo>
                    <a:cubicBezTo>
                      <a:pt x="82" y="186"/>
                      <a:pt x="297" y="126"/>
                      <a:pt x="668" y="126"/>
                    </a:cubicBezTo>
                    <a:cubicBezTo>
                      <a:pt x="1040" y="123"/>
                      <a:pt x="1255" y="184"/>
                      <a:pt x="1276" y="220"/>
                    </a:cubicBezTo>
                    <a:close/>
                  </a:path>
                </a:pathLst>
              </a:custGeom>
              <a:solidFill>
                <a:schemeClr val="accent4">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1" name="Group 130">
              <a:extLst>
                <a:ext uri="{FF2B5EF4-FFF2-40B4-BE49-F238E27FC236}">
                  <a16:creationId xmlns:a16="http://schemas.microsoft.com/office/drawing/2014/main" id="{C582DDBA-2FA1-7748-BE58-CAC82C2DCDC1}"/>
                </a:ext>
              </a:extLst>
            </p:cNvPr>
            <p:cNvGrpSpPr/>
            <p:nvPr/>
          </p:nvGrpSpPr>
          <p:grpSpPr>
            <a:xfrm>
              <a:off x="12425823" y="3499380"/>
              <a:ext cx="582945" cy="635162"/>
              <a:chOff x="9113143" y="1758788"/>
              <a:chExt cx="582945" cy="635162"/>
            </a:xfrm>
          </p:grpSpPr>
          <p:sp>
            <p:nvSpPr>
              <p:cNvPr id="133" name="Rectangle 132">
                <a:extLst>
                  <a:ext uri="{FF2B5EF4-FFF2-40B4-BE49-F238E27FC236}">
                    <a16:creationId xmlns:a16="http://schemas.microsoft.com/office/drawing/2014/main" id="{647EFD0C-78A1-A94B-8655-869B49D1D97D}"/>
                  </a:ext>
                </a:extLst>
              </p:cNvPr>
              <p:cNvSpPr/>
              <p:nvPr/>
            </p:nvSpPr>
            <p:spPr>
              <a:xfrm>
                <a:off x="911314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34" name="Freeform 30">
                <a:extLst>
                  <a:ext uri="{FF2B5EF4-FFF2-40B4-BE49-F238E27FC236}">
                    <a16:creationId xmlns:a16="http://schemas.microsoft.com/office/drawing/2014/main" id="{F7DB4837-4A66-A04C-8914-457D7567363D}"/>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chemeClr val="accent4">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71" name="Group 170">
              <a:extLst>
                <a:ext uri="{FF2B5EF4-FFF2-40B4-BE49-F238E27FC236}">
                  <a16:creationId xmlns:a16="http://schemas.microsoft.com/office/drawing/2014/main" id="{A8BFDA91-5FCB-774E-AACC-C368D5AF70E3}"/>
                </a:ext>
              </a:extLst>
            </p:cNvPr>
            <p:cNvGrpSpPr/>
            <p:nvPr/>
          </p:nvGrpSpPr>
          <p:grpSpPr>
            <a:xfrm>
              <a:off x="12425823" y="3033954"/>
              <a:ext cx="582945" cy="635162"/>
              <a:chOff x="8104793" y="3991725"/>
              <a:chExt cx="582945" cy="635162"/>
            </a:xfrm>
          </p:grpSpPr>
          <p:sp>
            <p:nvSpPr>
              <p:cNvPr id="173" name="Rectangle 172">
                <a:extLst>
                  <a:ext uri="{FF2B5EF4-FFF2-40B4-BE49-F238E27FC236}">
                    <a16:creationId xmlns:a16="http://schemas.microsoft.com/office/drawing/2014/main" id="{794D9778-0E3C-0E42-BFF3-6912D8A62613}"/>
                  </a:ext>
                </a:extLst>
              </p:cNvPr>
              <p:cNvSpPr/>
              <p:nvPr/>
            </p:nvSpPr>
            <p:spPr>
              <a:xfrm>
                <a:off x="8104793" y="3991725"/>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4" name="Freeform 62">
                <a:extLst>
                  <a:ext uri="{FF2B5EF4-FFF2-40B4-BE49-F238E27FC236}">
                    <a16:creationId xmlns:a16="http://schemas.microsoft.com/office/drawing/2014/main" id="{888D941A-5037-924C-AD12-D154D587FB0F}"/>
                  </a:ext>
                </a:extLst>
              </p:cNvPr>
              <p:cNvSpPr>
                <a:spLocks noChangeArrowheads="1"/>
              </p:cNvSpPr>
              <p:nvPr/>
            </p:nvSpPr>
            <p:spPr bwMode="auto">
              <a:xfrm>
                <a:off x="8196611" y="4099084"/>
                <a:ext cx="396254" cy="430369"/>
              </a:xfrm>
              <a:custGeom>
                <a:avLst/>
                <a:gdLst>
                  <a:gd name="T0" fmla="*/ 1025 w 1332"/>
                  <a:gd name="T1" fmla="*/ 21 h 1446"/>
                  <a:gd name="T2" fmla="*/ 666 w 1332"/>
                  <a:gd name="T3" fmla="*/ 0 h 1446"/>
                  <a:gd name="T4" fmla="*/ 306 w 1332"/>
                  <a:gd name="T5" fmla="*/ 21 h 1446"/>
                  <a:gd name="T6" fmla="*/ 0 w 1332"/>
                  <a:gd name="T7" fmla="*/ 121 h 1446"/>
                  <a:gd name="T8" fmla="*/ 0 w 1332"/>
                  <a:gd name="T9" fmla="*/ 1324 h 1446"/>
                  <a:gd name="T10" fmla="*/ 306 w 1332"/>
                  <a:gd name="T11" fmla="*/ 1424 h 1446"/>
                  <a:gd name="T12" fmla="*/ 666 w 1332"/>
                  <a:gd name="T13" fmla="*/ 1445 h 1446"/>
                  <a:gd name="T14" fmla="*/ 1025 w 1332"/>
                  <a:gd name="T15" fmla="*/ 1424 h 1446"/>
                  <a:gd name="T16" fmla="*/ 1331 w 1332"/>
                  <a:gd name="T17" fmla="*/ 1324 h 1446"/>
                  <a:gd name="T18" fmla="*/ 1331 w 1332"/>
                  <a:gd name="T19" fmla="*/ 121 h 1446"/>
                  <a:gd name="T20" fmla="*/ 1025 w 1332"/>
                  <a:gd name="T21" fmla="*/ 21 h 1446"/>
                  <a:gd name="T22" fmla="*/ 988 w 1332"/>
                  <a:gd name="T23" fmla="*/ 1164 h 1446"/>
                  <a:gd name="T24" fmla="*/ 988 w 1332"/>
                  <a:gd name="T25" fmla="*/ 1169 h 1446"/>
                  <a:gd name="T26" fmla="*/ 228 w 1332"/>
                  <a:gd name="T27" fmla="*/ 1169 h 1446"/>
                  <a:gd name="T28" fmla="*/ 228 w 1332"/>
                  <a:gd name="T29" fmla="*/ 632 h 1446"/>
                  <a:gd name="T30" fmla="*/ 233 w 1332"/>
                  <a:gd name="T31" fmla="*/ 632 h 1446"/>
                  <a:gd name="T32" fmla="*/ 472 w 1332"/>
                  <a:gd name="T33" fmla="*/ 632 h 1446"/>
                  <a:gd name="T34" fmla="*/ 479 w 1332"/>
                  <a:gd name="T35" fmla="*/ 637 h 1446"/>
                  <a:gd name="T36" fmla="*/ 511 w 1332"/>
                  <a:gd name="T37" fmla="*/ 695 h 1446"/>
                  <a:gd name="T38" fmla="*/ 521 w 1332"/>
                  <a:gd name="T39" fmla="*/ 700 h 1446"/>
                  <a:gd name="T40" fmla="*/ 917 w 1332"/>
                  <a:gd name="T41" fmla="*/ 700 h 1446"/>
                  <a:gd name="T42" fmla="*/ 988 w 1332"/>
                  <a:gd name="T43" fmla="*/ 771 h 1446"/>
                  <a:gd name="T44" fmla="*/ 988 w 1332"/>
                  <a:gd name="T45" fmla="*/ 1164 h 1446"/>
                  <a:gd name="T46" fmla="*/ 1103 w 1332"/>
                  <a:gd name="T47" fmla="*/ 1041 h 1446"/>
                  <a:gd name="T48" fmla="*/ 1046 w 1332"/>
                  <a:gd name="T49" fmla="*/ 1041 h 1446"/>
                  <a:gd name="T50" fmla="*/ 1046 w 1332"/>
                  <a:gd name="T51" fmla="*/ 1033 h 1446"/>
                  <a:gd name="T52" fmla="*/ 1046 w 1332"/>
                  <a:gd name="T53" fmla="*/ 708 h 1446"/>
                  <a:gd name="T54" fmla="*/ 975 w 1332"/>
                  <a:gd name="T55" fmla="*/ 637 h 1446"/>
                  <a:gd name="T56" fmla="*/ 582 w 1332"/>
                  <a:gd name="T57" fmla="*/ 637 h 1446"/>
                  <a:gd name="T58" fmla="*/ 571 w 1332"/>
                  <a:gd name="T59" fmla="*/ 632 h 1446"/>
                  <a:gd name="T60" fmla="*/ 540 w 1332"/>
                  <a:gd name="T61" fmla="*/ 574 h 1446"/>
                  <a:gd name="T62" fmla="*/ 532 w 1332"/>
                  <a:gd name="T63" fmla="*/ 569 h 1446"/>
                  <a:gd name="T64" fmla="*/ 351 w 1332"/>
                  <a:gd name="T65" fmla="*/ 569 h 1446"/>
                  <a:gd name="T66" fmla="*/ 343 w 1332"/>
                  <a:gd name="T67" fmla="*/ 569 h 1446"/>
                  <a:gd name="T68" fmla="*/ 343 w 1332"/>
                  <a:gd name="T69" fmla="*/ 506 h 1446"/>
                  <a:gd name="T70" fmla="*/ 348 w 1332"/>
                  <a:gd name="T71" fmla="*/ 506 h 1446"/>
                  <a:gd name="T72" fmla="*/ 587 w 1332"/>
                  <a:gd name="T73" fmla="*/ 506 h 1446"/>
                  <a:gd name="T74" fmla="*/ 595 w 1332"/>
                  <a:gd name="T75" fmla="*/ 511 h 1446"/>
                  <a:gd name="T76" fmla="*/ 626 w 1332"/>
                  <a:gd name="T77" fmla="*/ 569 h 1446"/>
                  <a:gd name="T78" fmla="*/ 637 w 1332"/>
                  <a:gd name="T79" fmla="*/ 574 h 1446"/>
                  <a:gd name="T80" fmla="*/ 1033 w 1332"/>
                  <a:gd name="T81" fmla="*/ 574 h 1446"/>
                  <a:gd name="T82" fmla="*/ 1103 w 1332"/>
                  <a:gd name="T83" fmla="*/ 635 h 1446"/>
                  <a:gd name="T84" fmla="*/ 1103 w 1332"/>
                  <a:gd name="T85" fmla="*/ 645 h 1446"/>
                  <a:gd name="T86" fmla="*/ 1103 w 1332"/>
                  <a:gd name="T87" fmla="*/ 1038 h 1446"/>
                  <a:gd name="T88" fmla="*/ 1103 w 1332"/>
                  <a:gd name="T89" fmla="*/ 1041 h 1446"/>
                  <a:gd name="T90" fmla="*/ 1274 w 1332"/>
                  <a:gd name="T91" fmla="*/ 220 h 1446"/>
                  <a:gd name="T92" fmla="*/ 666 w 1332"/>
                  <a:gd name="T93" fmla="*/ 315 h 1446"/>
                  <a:gd name="T94" fmla="*/ 57 w 1332"/>
                  <a:gd name="T95" fmla="*/ 220 h 1446"/>
                  <a:gd name="T96" fmla="*/ 57 w 1332"/>
                  <a:gd name="T97" fmla="*/ 220 h 1446"/>
                  <a:gd name="T98" fmla="*/ 666 w 1332"/>
                  <a:gd name="T99" fmla="*/ 126 h 1446"/>
                  <a:gd name="T100" fmla="*/ 1274 w 1332"/>
                  <a:gd name="T101" fmla="*/ 220 h 1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2" h="1446">
                    <a:moveTo>
                      <a:pt x="1025" y="21"/>
                    </a:moveTo>
                    <a:cubicBezTo>
                      <a:pt x="852" y="0"/>
                      <a:pt x="673" y="0"/>
                      <a:pt x="666" y="0"/>
                    </a:cubicBezTo>
                    <a:cubicBezTo>
                      <a:pt x="658" y="0"/>
                      <a:pt x="479" y="0"/>
                      <a:pt x="306" y="21"/>
                    </a:cubicBezTo>
                    <a:cubicBezTo>
                      <a:pt x="5" y="58"/>
                      <a:pt x="0" y="121"/>
                      <a:pt x="0" y="121"/>
                    </a:cubicBezTo>
                    <a:lnTo>
                      <a:pt x="0" y="1324"/>
                    </a:lnTo>
                    <a:cubicBezTo>
                      <a:pt x="0" y="1324"/>
                      <a:pt x="2" y="1387"/>
                      <a:pt x="306" y="1424"/>
                    </a:cubicBezTo>
                    <a:cubicBezTo>
                      <a:pt x="479" y="1445"/>
                      <a:pt x="658" y="1445"/>
                      <a:pt x="666" y="1445"/>
                    </a:cubicBezTo>
                    <a:cubicBezTo>
                      <a:pt x="673" y="1445"/>
                      <a:pt x="852" y="1445"/>
                      <a:pt x="1025" y="1424"/>
                    </a:cubicBezTo>
                    <a:cubicBezTo>
                      <a:pt x="1326" y="1387"/>
                      <a:pt x="1331" y="1324"/>
                      <a:pt x="1331" y="1324"/>
                    </a:cubicBezTo>
                    <a:lnTo>
                      <a:pt x="1331" y="121"/>
                    </a:lnTo>
                    <a:cubicBezTo>
                      <a:pt x="1329" y="121"/>
                      <a:pt x="1326" y="58"/>
                      <a:pt x="1025" y="21"/>
                    </a:cubicBezTo>
                    <a:close/>
                    <a:moveTo>
                      <a:pt x="988" y="1164"/>
                    </a:moveTo>
                    <a:cubicBezTo>
                      <a:pt x="988" y="1167"/>
                      <a:pt x="988" y="1169"/>
                      <a:pt x="988" y="1169"/>
                    </a:cubicBezTo>
                    <a:cubicBezTo>
                      <a:pt x="734" y="1169"/>
                      <a:pt x="479" y="1169"/>
                      <a:pt x="228" y="1169"/>
                    </a:cubicBezTo>
                    <a:cubicBezTo>
                      <a:pt x="228" y="965"/>
                      <a:pt x="228" y="836"/>
                      <a:pt x="228" y="632"/>
                    </a:cubicBezTo>
                    <a:cubicBezTo>
                      <a:pt x="230" y="632"/>
                      <a:pt x="233" y="632"/>
                      <a:pt x="233" y="632"/>
                    </a:cubicBezTo>
                    <a:cubicBezTo>
                      <a:pt x="312" y="632"/>
                      <a:pt x="393" y="632"/>
                      <a:pt x="472" y="632"/>
                    </a:cubicBezTo>
                    <a:cubicBezTo>
                      <a:pt x="477" y="632"/>
                      <a:pt x="477" y="632"/>
                      <a:pt x="479" y="637"/>
                    </a:cubicBezTo>
                    <a:cubicBezTo>
                      <a:pt x="490" y="656"/>
                      <a:pt x="500" y="677"/>
                      <a:pt x="511" y="695"/>
                    </a:cubicBezTo>
                    <a:cubicBezTo>
                      <a:pt x="514" y="700"/>
                      <a:pt x="516" y="700"/>
                      <a:pt x="521" y="700"/>
                    </a:cubicBezTo>
                    <a:cubicBezTo>
                      <a:pt x="652" y="700"/>
                      <a:pt x="786" y="700"/>
                      <a:pt x="917" y="700"/>
                    </a:cubicBezTo>
                    <a:cubicBezTo>
                      <a:pt x="954" y="700"/>
                      <a:pt x="988" y="729"/>
                      <a:pt x="988" y="771"/>
                    </a:cubicBezTo>
                    <a:cubicBezTo>
                      <a:pt x="985" y="928"/>
                      <a:pt x="988" y="1009"/>
                      <a:pt x="988" y="1164"/>
                    </a:cubicBezTo>
                    <a:close/>
                    <a:moveTo>
                      <a:pt x="1103" y="1041"/>
                    </a:moveTo>
                    <a:cubicBezTo>
                      <a:pt x="1082" y="1041"/>
                      <a:pt x="1064" y="1041"/>
                      <a:pt x="1046" y="1041"/>
                    </a:cubicBezTo>
                    <a:cubicBezTo>
                      <a:pt x="1046" y="1038"/>
                      <a:pt x="1046" y="1036"/>
                      <a:pt x="1046" y="1033"/>
                    </a:cubicBezTo>
                    <a:cubicBezTo>
                      <a:pt x="1046" y="899"/>
                      <a:pt x="1046" y="842"/>
                      <a:pt x="1046" y="708"/>
                    </a:cubicBezTo>
                    <a:cubicBezTo>
                      <a:pt x="1046" y="674"/>
                      <a:pt x="1019" y="637"/>
                      <a:pt x="975" y="637"/>
                    </a:cubicBezTo>
                    <a:cubicBezTo>
                      <a:pt x="844" y="637"/>
                      <a:pt x="713" y="637"/>
                      <a:pt x="582" y="637"/>
                    </a:cubicBezTo>
                    <a:cubicBezTo>
                      <a:pt x="576" y="637"/>
                      <a:pt x="574" y="635"/>
                      <a:pt x="571" y="632"/>
                    </a:cubicBezTo>
                    <a:cubicBezTo>
                      <a:pt x="561" y="614"/>
                      <a:pt x="550" y="595"/>
                      <a:pt x="540" y="574"/>
                    </a:cubicBezTo>
                    <a:cubicBezTo>
                      <a:pt x="537" y="572"/>
                      <a:pt x="535" y="569"/>
                      <a:pt x="532" y="569"/>
                    </a:cubicBezTo>
                    <a:cubicBezTo>
                      <a:pt x="472" y="569"/>
                      <a:pt x="411" y="569"/>
                      <a:pt x="351" y="569"/>
                    </a:cubicBezTo>
                    <a:cubicBezTo>
                      <a:pt x="348" y="569"/>
                      <a:pt x="346" y="569"/>
                      <a:pt x="343" y="569"/>
                    </a:cubicBezTo>
                    <a:cubicBezTo>
                      <a:pt x="343" y="548"/>
                      <a:pt x="343" y="527"/>
                      <a:pt x="343" y="506"/>
                    </a:cubicBezTo>
                    <a:cubicBezTo>
                      <a:pt x="346" y="506"/>
                      <a:pt x="348" y="506"/>
                      <a:pt x="348" y="506"/>
                    </a:cubicBezTo>
                    <a:cubicBezTo>
                      <a:pt x="427" y="506"/>
                      <a:pt x="508" y="506"/>
                      <a:pt x="587" y="506"/>
                    </a:cubicBezTo>
                    <a:cubicBezTo>
                      <a:pt x="592" y="506"/>
                      <a:pt x="592" y="509"/>
                      <a:pt x="595" y="511"/>
                    </a:cubicBezTo>
                    <a:cubicBezTo>
                      <a:pt x="605" y="530"/>
                      <a:pt x="616" y="548"/>
                      <a:pt x="626" y="569"/>
                    </a:cubicBezTo>
                    <a:cubicBezTo>
                      <a:pt x="629" y="574"/>
                      <a:pt x="632" y="574"/>
                      <a:pt x="637" y="574"/>
                    </a:cubicBezTo>
                    <a:cubicBezTo>
                      <a:pt x="768" y="574"/>
                      <a:pt x="902" y="574"/>
                      <a:pt x="1033" y="574"/>
                    </a:cubicBezTo>
                    <a:cubicBezTo>
                      <a:pt x="1069" y="574"/>
                      <a:pt x="1098" y="598"/>
                      <a:pt x="1103" y="635"/>
                    </a:cubicBezTo>
                    <a:cubicBezTo>
                      <a:pt x="1103" y="637"/>
                      <a:pt x="1103" y="642"/>
                      <a:pt x="1103" y="645"/>
                    </a:cubicBezTo>
                    <a:cubicBezTo>
                      <a:pt x="1103" y="800"/>
                      <a:pt x="1103" y="884"/>
                      <a:pt x="1103" y="1038"/>
                    </a:cubicBezTo>
                    <a:cubicBezTo>
                      <a:pt x="1103" y="1036"/>
                      <a:pt x="1103" y="1038"/>
                      <a:pt x="1103" y="1041"/>
                    </a:cubicBezTo>
                    <a:close/>
                    <a:moveTo>
                      <a:pt x="1274" y="220"/>
                    </a:moveTo>
                    <a:cubicBezTo>
                      <a:pt x="1250" y="254"/>
                      <a:pt x="1036" y="315"/>
                      <a:pt x="666" y="315"/>
                    </a:cubicBezTo>
                    <a:cubicBezTo>
                      <a:pt x="297" y="315"/>
                      <a:pt x="81" y="254"/>
                      <a:pt x="57" y="220"/>
                    </a:cubicBezTo>
                    <a:lnTo>
                      <a:pt x="57" y="220"/>
                    </a:lnTo>
                    <a:cubicBezTo>
                      <a:pt x="78" y="186"/>
                      <a:pt x="296" y="126"/>
                      <a:pt x="666" y="126"/>
                    </a:cubicBezTo>
                    <a:cubicBezTo>
                      <a:pt x="1035" y="123"/>
                      <a:pt x="1253" y="184"/>
                      <a:pt x="1274" y="220"/>
                    </a:cubicBezTo>
                    <a:close/>
                  </a:path>
                </a:pathLst>
              </a:custGeom>
              <a:solidFill>
                <a:schemeClr val="accent4">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8" name="Group 27">
            <a:extLst>
              <a:ext uri="{FF2B5EF4-FFF2-40B4-BE49-F238E27FC236}">
                <a16:creationId xmlns:a16="http://schemas.microsoft.com/office/drawing/2014/main" id="{3BFE31A9-2EDB-E944-9551-3C79CEB98FA6}"/>
              </a:ext>
            </a:extLst>
          </p:cNvPr>
          <p:cNvGrpSpPr>
            <a:grpSpLocks noChangeAspect="1"/>
          </p:cNvGrpSpPr>
          <p:nvPr/>
        </p:nvGrpSpPr>
        <p:grpSpPr>
          <a:xfrm>
            <a:off x="10799845" y="3951997"/>
            <a:ext cx="959890" cy="1188720"/>
            <a:chOff x="12187913" y="1214162"/>
            <a:chExt cx="2203893" cy="2729300"/>
          </a:xfrm>
        </p:grpSpPr>
        <p:grpSp>
          <p:nvGrpSpPr>
            <p:cNvPr id="183" name="Group 182">
              <a:extLst>
                <a:ext uri="{FF2B5EF4-FFF2-40B4-BE49-F238E27FC236}">
                  <a16:creationId xmlns:a16="http://schemas.microsoft.com/office/drawing/2014/main" id="{15210ECD-861C-0840-B0FF-AEDA41685B15}"/>
                </a:ext>
              </a:extLst>
            </p:cNvPr>
            <p:cNvGrpSpPr/>
            <p:nvPr/>
          </p:nvGrpSpPr>
          <p:grpSpPr>
            <a:xfrm>
              <a:off x="12998387" y="1214162"/>
              <a:ext cx="582945" cy="635162"/>
              <a:chOff x="10131618" y="1758788"/>
              <a:chExt cx="582945" cy="635162"/>
            </a:xfrm>
          </p:grpSpPr>
          <p:sp>
            <p:nvSpPr>
              <p:cNvPr id="185" name="Rectangle 184">
                <a:extLst>
                  <a:ext uri="{FF2B5EF4-FFF2-40B4-BE49-F238E27FC236}">
                    <a16:creationId xmlns:a16="http://schemas.microsoft.com/office/drawing/2014/main" id="{C3972611-91C8-3047-8516-D5A8A6063B5C}"/>
                  </a:ext>
                </a:extLst>
              </p:cNvPr>
              <p:cNvSpPr/>
              <p:nvPr/>
            </p:nvSpPr>
            <p:spPr>
              <a:xfrm>
                <a:off x="10131618"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86" name="Group 185">
                <a:extLst>
                  <a:ext uri="{FF2B5EF4-FFF2-40B4-BE49-F238E27FC236}">
                    <a16:creationId xmlns:a16="http://schemas.microsoft.com/office/drawing/2014/main" id="{0237842C-C6A3-614D-91BB-5D7B5E6A721E}"/>
                  </a:ext>
                </a:extLst>
              </p:cNvPr>
              <p:cNvGrpSpPr/>
              <p:nvPr/>
            </p:nvGrpSpPr>
            <p:grpSpPr>
              <a:xfrm>
                <a:off x="10214652" y="1854090"/>
                <a:ext cx="421184" cy="421184"/>
                <a:chOff x="6894513" y="4081463"/>
                <a:chExt cx="509587" cy="509587"/>
              </a:xfrm>
            </p:grpSpPr>
            <p:sp>
              <p:nvSpPr>
                <p:cNvPr id="187" name="Freeform 31">
                  <a:extLst>
                    <a:ext uri="{FF2B5EF4-FFF2-40B4-BE49-F238E27FC236}">
                      <a16:creationId xmlns:a16="http://schemas.microsoft.com/office/drawing/2014/main" id="{6B7FAC30-E118-9749-8C5C-516DFA3C9633}"/>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8" name="Freeform 32">
                  <a:extLst>
                    <a:ext uri="{FF2B5EF4-FFF2-40B4-BE49-F238E27FC236}">
                      <a16:creationId xmlns:a16="http://schemas.microsoft.com/office/drawing/2014/main" id="{1C938EA1-1822-134D-9E4B-B4DE60C78D9E}"/>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9" name="Freeform 33">
                  <a:extLst>
                    <a:ext uri="{FF2B5EF4-FFF2-40B4-BE49-F238E27FC236}">
                      <a16:creationId xmlns:a16="http://schemas.microsoft.com/office/drawing/2014/main" id="{D947CF41-26DA-2C43-A5E2-7AEF9F82EA0D}"/>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0" name="Freeform 34">
                  <a:extLst>
                    <a:ext uri="{FF2B5EF4-FFF2-40B4-BE49-F238E27FC236}">
                      <a16:creationId xmlns:a16="http://schemas.microsoft.com/office/drawing/2014/main" id="{686D4126-84DF-7C41-9995-4825BAC84B5E}"/>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1" name="Freeform 35">
                  <a:extLst>
                    <a:ext uri="{FF2B5EF4-FFF2-40B4-BE49-F238E27FC236}">
                      <a16:creationId xmlns:a16="http://schemas.microsoft.com/office/drawing/2014/main" id="{BF5A6B2D-03BA-B743-9DE4-0658F5E8D460}"/>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2" name="Freeform 36">
                  <a:extLst>
                    <a:ext uri="{FF2B5EF4-FFF2-40B4-BE49-F238E27FC236}">
                      <a16:creationId xmlns:a16="http://schemas.microsoft.com/office/drawing/2014/main" id="{DACA7C45-2BAC-0F41-97B6-15B0CCE43A36}"/>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7" name="Group 26">
              <a:extLst>
                <a:ext uri="{FF2B5EF4-FFF2-40B4-BE49-F238E27FC236}">
                  <a16:creationId xmlns:a16="http://schemas.microsoft.com/office/drawing/2014/main" id="{626EBF5B-B397-024F-8AFE-7412880FEDF1}"/>
                </a:ext>
              </a:extLst>
            </p:cNvPr>
            <p:cNvGrpSpPr/>
            <p:nvPr/>
          </p:nvGrpSpPr>
          <p:grpSpPr>
            <a:xfrm>
              <a:off x="12187913" y="1728301"/>
              <a:ext cx="2203893" cy="635162"/>
              <a:chOff x="12187913" y="1728301"/>
              <a:chExt cx="2203893" cy="635162"/>
            </a:xfrm>
          </p:grpSpPr>
          <p:grpSp>
            <p:nvGrpSpPr>
              <p:cNvPr id="176" name="Group 175">
                <a:extLst>
                  <a:ext uri="{FF2B5EF4-FFF2-40B4-BE49-F238E27FC236}">
                    <a16:creationId xmlns:a16="http://schemas.microsoft.com/office/drawing/2014/main" id="{F5334E1E-5EF1-4745-B218-99DA4721FBBB}"/>
                  </a:ext>
                </a:extLst>
              </p:cNvPr>
              <p:cNvGrpSpPr/>
              <p:nvPr/>
            </p:nvGrpSpPr>
            <p:grpSpPr>
              <a:xfrm>
                <a:off x="12187913" y="1728301"/>
                <a:ext cx="582945" cy="635162"/>
                <a:chOff x="4752276" y="1758788"/>
                <a:chExt cx="582945" cy="635162"/>
              </a:xfrm>
            </p:grpSpPr>
            <p:sp>
              <p:nvSpPr>
                <p:cNvPr id="178" name="Rectangle 177">
                  <a:extLst>
                    <a:ext uri="{FF2B5EF4-FFF2-40B4-BE49-F238E27FC236}">
                      <a16:creationId xmlns:a16="http://schemas.microsoft.com/office/drawing/2014/main" id="{9D442928-22B0-574B-B819-E5572B0DD8C7}"/>
                    </a:ext>
                  </a:extLst>
                </p:cNvPr>
                <p:cNvSpPr/>
                <p:nvPr/>
              </p:nvSpPr>
              <p:spPr>
                <a:xfrm>
                  <a:off x="4752276"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79" name="Group 178">
                  <a:extLst>
                    <a:ext uri="{FF2B5EF4-FFF2-40B4-BE49-F238E27FC236}">
                      <a16:creationId xmlns:a16="http://schemas.microsoft.com/office/drawing/2014/main" id="{B504D4F8-A79A-AD45-AC6F-3DA79B13B1A2}"/>
                    </a:ext>
                  </a:extLst>
                </p:cNvPr>
                <p:cNvGrpSpPr/>
                <p:nvPr/>
              </p:nvGrpSpPr>
              <p:grpSpPr>
                <a:xfrm>
                  <a:off x="4832687" y="1844483"/>
                  <a:ext cx="426432" cy="464483"/>
                  <a:chOff x="6900863" y="2987675"/>
                  <a:chExt cx="515937" cy="561975"/>
                </a:xfrm>
              </p:grpSpPr>
              <p:sp>
                <p:nvSpPr>
                  <p:cNvPr id="180" name="Freeform 37">
                    <a:extLst>
                      <a:ext uri="{FF2B5EF4-FFF2-40B4-BE49-F238E27FC236}">
                        <a16:creationId xmlns:a16="http://schemas.microsoft.com/office/drawing/2014/main" id="{037F06B2-6892-6940-B048-1065CAAB1EDF}"/>
                      </a:ext>
                    </a:extLst>
                  </p:cNvPr>
                  <p:cNvSpPr>
                    <a:spLocks noChangeArrowheads="1"/>
                  </p:cNvSpPr>
                  <p:nvPr/>
                </p:nvSpPr>
                <p:spPr bwMode="auto">
                  <a:xfrm>
                    <a:off x="6900863" y="2987675"/>
                    <a:ext cx="515937" cy="561975"/>
                  </a:xfrm>
                  <a:custGeom>
                    <a:avLst/>
                    <a:gdLst>
                      <a:gd name="T0" fmla="*/ 1355 w 1435"/>
                      <a:gd name="T1" fmla="*/ 0 h 1563"/>
                      <a:gd name="T2" fmla="*/ 84 w 1435"/>
                      <a:gd name="T3" fmla="*/ 0 h 1563"/>
                      <a:gd name="T4" fmla="*/ 5 w 1435"/>
                      <a:gd name="T5" fmla="*/ 79 h 1563"/>
                      <a:gd name="T6" fmla="*/ 5 w 1435"/>
                      <a:gd name="T7" fmla="*/ 763 h 1563"/>
                      <a:gd name="T8" fmla="*/ 236 w 1435"/>
                      <a:gd name="T9" fmla="*/ 763 h 1563"/>
                      <a:gd name="T10" fmla="*/ 236 w 1435"/>
                      <a:gd name="T11" fmla="*/ 461 h 1563"/>
                      <a:gd name="T12" fmla="*/ 354 w 1435"/>
                      <a:gd name="T13" fmla="*/ 343 h 1563"/>
                      <a:gd name="T14" fmla="*/ 608 w 1435"/>
                      <a:gd name="T15" fmla="*/ 343 h 1563"/>
                      <a:gd name="T16" fmla="*/ 726 w 1435"/>
                      <a:gd name="T17" fmla="*/ 461 h 1563"/>
                      <a:gd name="T18" fmla="*/ 726 w 1435"/>
                      <a:gd name="T19" fmla="*/ 724 h 1563"/>
                      <a:gd name="T20" fmla="*/ 1012 w 1435"/>
                      <a:gd name="T21" fmla="*/ 448 h 1563"/>
                      <a:gd name="T22" fmla="*/ 975 w 1435"/>
                      <a:gd name="T23" fmla="*/ 409 h 1563"/>
                      <a:gd name="T24" fmla="*/ 1135 w 1435"/>
                      <a:gd name="T25" fmla="*/ 370 h 1563"/>
                      <a:gd name="T26" fmla="*/ 1090 w 1435"/>
                      <a:gd name="T27" fmla="*/ 527 h 1563"/>
                      <a:gd name="T28" fmla="*/ 1054 w 1435"/>
                      <a:gd name="T29" fmla="*/ 488 h 1563"/>
                      <a:gd name="T30" fmla="*/ 771 w 1435"/>
                      <a:gd name="T31" fmla="*/ 760 h 1563"/>
                      <a:gd name="T32" fmla="*/ 1132 w 1435"/>
                      <a:gd name="T33" fmla="*/ 760 h 1563"/>
                      <a:gd name="T34" fmla="*/ 1132 w 1435"/>
                      <a:gd name="T35" fmla="*/ 705 h 1563"/>
                      <a:gd name="T36" fmla="*/ 1274 w 1435"/>
                      <a:gd name="T37" fmla="*/ 786 h 1563"/>
                      <a:gd name="T38" fmla="*/ 1132 w 1435"/>
                      <a:gd name="T39" fmla="*/ 868 h 1563"/>
                      <a:gd name="T40" fmla="*/ 1132 w 1435"/>
                      <a:gd name="T41" fmla="*/ 813 h 1563"/>
                      <a:gd name="T42" fmla="*/ 771 w 1435"/>
                      <a:gd name="T43" fmla="*/ 813 h 1563"/>
                      <a:gd name="T44" fmla="*/ 1054 w 1435"/>
                      <a:gd name="T45" fmla="*/ 1085 h 1563"/>
                      <a:gd name="T46" fmla="*/ 1090 w 1435"/>
                      <a:gd name="T47" fmla="*/ 1046 h 1563"/>
                      <a:gd name="T48" fmla="*/ 1135 w 1435"/>
                      <a:gd name="T49" fmla="*/ 1203 h 1563"/>
                      <a:gd name="T50" fmla="*/ 975 w 1435"/>
                      <a:gd name="T51" fmla="*/ 1164 h 1563"/>
                      <a:gd name="T52" fmla="*/ 1012 w 1435"/>
                      <a:gd name="T53" fmla="*/ 1125 h 1563"/>
                      <a:gd name="T54" fmla="*/ 721 w 1435"/>
                      <a:gd name="T55" fmla="*/ 855 h 1563"/>
                      <a:gd name="T56" fmla="*/ 721 w 1435"/>
                      <a:gd name="T57" fmla="*/ 1117 h 1563"/>
                      <a:gd name="T58" fmla="*/ 603 w 1435"/>
                      <a:gd name="T59" fmla="*/ 1235 h 1563"/>
                      <a:gd name="T60" fmla="*/ 348 w 1435"/>
                      <a:gd name="T61" fmla="*/ 1235 h 1563"/>
                      <a:gd name="T62" fmla="*/ 231 w 1435"/>
                      <a:gd name="T63" fmla="*/ 1117 h 1563"/>
                      <a:gd name="T64" fmla="*/ 231 w 1435"/>
                      <a:gd name="T65" fmla="*/ 815 h 1563"/>
                      <a:gd name="T66" fmla="*/ 0 w 1435"/>
                      <a:gd name="T67" fmla="*/ 815 h 1563"/>
                      <a:gd name="T68" fmla="*/ 0 w 1435"/>
                      <a:gd name="T69" fmla="*/ 1484 h 1563"/>
                      <a:gd name="T70" fmla="*/ 78 w 1435"/>
                      <a:gd name="T71" fmla="*/ 1562 h 1563"/>
                      <a:gd name="T72" fmla="*/ 1350 w 1435"/>
                      <a:gd name="T73" fmla="*/ 1562 h 1563"/>
                      <a:gd name="T74" fmla="*/ 1429 w 1435"/>
                      <a:gd name="T75" fmla="*/ 1484 h 1563"/>
                      <a:gd name="T76" fmla="*/ 1429 w 1435"/>
                      <a:gd name="T77" fmla="*/ 79 h 1563"/>
                      <a:gd name="T78" fmla="*/ 1355 w 1435"/>
                      <a:gd name="T79" fmla="*/ 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5" h="1563">
                        <a:moveTo>
                          <a:pt x="1355" y="0"/>
                        </a:moveTo>
                        <a:lnTo>
                          <a:pt x="84" y="0"/>
                        </a:lnTo>
                        <a:cubicBezTo>
                          <a:pt x="39" y="0"/>
                          <a:pt x="5" y="34"/>
                          <a:pt x="5" y="79"/>
                        </a:cubicBezTo>
                        <a:lnTo>
                          <a:pt x="5" y="763"/>
                        </a:lnTo>
                        <a:lnTo>
                          <a:pt x="236" y="763"/>
                        </a:lnTo>
                        <a:lnTo>
                          <a:pt x="236" y="461"/>
                        </a:lnTo>
                        <a:cubicBezTo>
                          <a:pt x="236" y="396"/>
                          <a:pt x="288" y="343"/>
                          <a:pt x="354" y="343"/>
                        </a:cubicBezTo>
                        <a:lnTo>
                          <a:pt x="608" y="343"/>
                        </a:lnTo>
                        <a:cubicBezTo>
                          <a:pt x="674" y="343"/>
                          <a:pt x="726" y="396"/>
                          <a:pt x="726" y="461"/>
                        </a:cubicBezTo>
                        <a:lnTo>
                          <a:pt x="726" y="724"/>
                        </a:lnTo>
                        <a:lnTo>
                          <a:pt x="1012" y="448"/>
                        </a:lnTo>
                        <a:lnTo>
                          <a:pt x="975" y="409"/>
                        </a:lnTo>
                        <a:lnTo>
                          <a:pt x="1135" y="370"/>
                        </a:lnTo>
                        <a:lnTo>
                          <a:pt x="1090" y="527"/>
                        </a:lnTo>
                        <a:lnTo>
                          <a:pt x="1054" y="488"/>
                        </a:lnTo>
                        <a:lnTo>
                          <a:pt x="771" y="760"/>
                        </a:lnTo>
                        <a:lnTo>
                          <a:pt x="1132" y="760"/>
                        </a:lnTo>
                        <a:lnTo>
                          <a:pt x="1132" y="705"/>
                        </a:lnTo>
                        <a:lnTo>
                          <a:pt x="1274" y="786"/>
                        </a:lnTo>
                        <a:lnTo>
                          <a:pt x="1132" y="868"/>
                        </a:lnTo>
                        <a:lnTo>
                          <a:pt x="1132" y="813"/>
                        </a:lnTo>
                        <a:lnTo>
                          <a:pt x="771" y="813"/>
                        </a:lnTo>
                        <a:lnTo>
                          <a:pt x="1054" y="1085"/>
                        </a:lnTo>
                        <a:lnTo>
                          <a:pt x="1090" y="1046"/>
                        </a:lnTo>
                        <a:lnTo>
                          <a:pt x="1135" y="1203"/>
                        </a:lnTo>
                        <a:lnTo>
                          <a:pt x="975" y="1164"/>
                        </a:lnTo>
                        <a:lnTo>
                          <a:pt x="1012" y="1125"/>
                        </a:lnTo>
                        <a:lnTo>
                          <a:pt x="721" y="855"/>
                        </a:lnTo>
                        <a:lnTo>
                          <a:pt x="721" y="1117"/>
                        </a:lnTo>
                        <a:cubicBezTo>
                          <a:pt x="721" y="1182"/>
                          <a:pt x="668" y="1235"/>
                          <a:pt x="603" y="1235"/>
                        </a:cubicBezTo>
                        <a:lnTo>
                          <a:pt x="348" y="1235"/>
                        </a:lnTo>
                        <a:cubicBezTo>
                          <a:pt x="283" y="1235"/>
                          <a:pt x="231" y="1182"/>
                          <a:pt x="231" y="1117"/>
                        </a:cubicBezTo>
                        <a:lnTo>
                          <a:pt x="231" y="815"/>
                        </a:lnTo>
                        <a:lnTo>
                          <a:pt x="0" y="815"/>
                        </a:lnTo>
                        <a:lnTo>
                          <a:pt x="0" y="1484"/>
                        </a:lnTo>
                        <a:cubicBezTo>
                          <a:pt x="0" y="1528"/>
                          <a:pt x="34" y="1562"/>
                          <a:pt x="78" y="1562"/>
                        </a:cubicBezTo>
                        <a:lnTo>
                          <a:pt x="1350" y="1562"/>
                        </a:lnTo>
                        <a:cubicBezTo>
                          <a:pt x="1394" y="1562"/>
                          <a:pt x="1429" y="1528"/>
                          <a:pt x="1429" y="1484"/>
                        </a:cubicBezTo>
                        <a:lnTo>
                          <a:pt x="1429" y="79"/>
                        </a:lnTo>
                        <a:cubicBezTo>
                          <a:pt x="1434" y="37"/>
                          <a:pt x="1400" y="0"/>
                          <a:pt x="1355" y="0"/>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81" name="Freeform 38">
                    <a:extLst>
                      <a:ext uri="{FF2B5EF4-FFF2-40B4-BE49-F238E27FC236}">
                        <a16:creationId xmlns:a16="http://schemas.microsoft.com/office/drawing/2014/main" id="{BBBDF083-D09A-6743-819B-1164337BF3FE}"/>
                      </a:ext>
                    </a:extLst>
                  </p:cNvPr>
                  <p:cNvSpPr>
                    <a:spLocks noChangeArrowheads="1"/>
                  </p:cNvSpPr>
                  <p:nvPr/>
                </p:nvSpPr>
                <p:spPr bwMode="auto">
                  <a:xfrm>
                    <a:off x="7004050" y="3132138"/>
                    <a:ext cx="136525" cy="280987"/>
                  </a:xfrm>
                  <a:custGeom>
                    <a:avLst/>
                    <a:gdLst>
                      <a:gd name="T0" fmla="*/ 0 w 381"/>
                      <a:gd name="T1" fmla="*/ 417 h 782"/>
                      <a:gd name="T2" fmla="*/ 0 w 381"/>
                      <a:gd name="T3" fmla="*/ 718 h 782"/>
                      <a:gd name="T4" fmla="*/ 63 w 381"/>
                      <a:gd name="T5" fmla="*/ 781 h 782"/>
                      <a:gd name="T6" fmla="*/ 317 w 381"/>
                      <a:gd name="T7" fmla="*/ 781 h 782"/>
                      <a:gd name="T8" fmla="*/ 380 w 381"/>
                      <a:gd name="T9" fmla="*/ 718 h 782"/>
                      <a:gd name="T10" fmla="*/ 380 w 381"/>
                      <a:gd name="T11" fmla="*/ 63 h 782"/>
                      <a:gd name="T12" fmla="*/ 317 w 381"/>
                      <a:gd name="T13" fmla="*/ 0 h 782"/>
                      <a:gd name="T14" fmla="*/ 63 w 381"/>
                      <a:gd name="T15" fmla="*/ 0 h 782"/>
                      <a:gd name="T16" fmla="*/ 0 w 381"/>
                      <a:gd name="T17" fmla="*/ 63 h 782"/>
                      <a:gd name="T18" fmla="*/ 0 w 381"/>
                      <a:gd name="T19" fmla="*/ 364 h 782"/>
                      <a:gd name="T20" fmla="*/ 202 w 381"/>
                      <a:gd name="T21" fmla="*/ 364 h 782"/>
                      <a:gd name="T22" fmla="*/ 202 w 381"/>
                      <a:gd name="T23" fmla="*/ 309 h 782"/>
                      <a:gd name="T24" fmla="*/ 344 w 381"/>
                      <a:gd name="T25" fmla="*/ 391 h 782"/>
                      <a:gd name="T26" fmla="*/ 202 w 381"/>
                      <a:gd name="T27" fmla="*/ 472 h 782"/>
                      <a:gd name="T28" fmla="*/ 202 w 381"/>
                      <a:gd name="T29" fmla="*/ 417 h 782"/>
                      <a:gd name="T30" fmla="*/ 0 w 381"/>
                      <a:gd name="T31" fmla="*/ 417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1" h="782">
                        <a:moveTo>
                          <a:pt x="0" y="417"/>
                        </a:moveTo>
                        <a:lnTo>
                          <a:pt x="0" y="718"/>
                        </a:lnTo>
                        <a:cubicBezTo>
                          <a:pt x="0" y="752"/>
                          <a:pt x="29" y="781"/>
                          <a:pt x="63" y="781"/>
                        </a:cubicBezTo>
                        <a:lnTo>
                          <a:pt x="317" y="781"/>
                        </a:lnTo>
                        <a:cubicBezTo>
                          <a:pt x="351" y="781"/>
                          <a:pt x="380" y="752"/>
                          <a:pt x="380" y="718"/>
                        </a:cubicBezTo>
                        <a:lnTo>
                          <a:pt x="380" y="63"/>
                        </a:lnTo>
                        <a:cubicBezTo>
                          <a:pt x="380" y="29"/>
                          <a:pt x="351" y="0"/>
                          <a:pt x="317" y="0"/>
                        </a:cubicBezTo>
                        <a:lnTo>
                          <a:pt x="63" y="0"/>
                        </a:lnTo>
                        <a:cubicBezTo>
                          <a:pt x="29" y="0"/>
                          <a:pt x="0" y="29"/>
                          <a:pt x="0" y="63"/>
                        </a:cubicBezTo>
                        <a:lnTo>
                          <a:pt x="0" y="364"/>
                        </a:lnTo>
                        <a:lnTo>
                          <a:pt x="202" y="364"/>
                        </a:lnTo>
                        <a:lnTo>
                          <a:pt x="202" y="309"/>
                        </a:lnTo>
                        <a:lnTo>
                          <a:pt x="344" y="391"/>
                        </a:lnTo>
                        <a:lnTo>
                          <a:pt x="202" y="472"/>
                        </a:lnTo>
                        <a:lnTo>
                          <a:pt x="202" y="417"/>
                        </a:lnTo>
                        <a:lnTo>
                          <a:pt x="0" y="41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194" name="Group 193">
                <a:extLst>
                  <a:ext uri="{FF2B5EF4-FFF2-40B4-BE49-F238E27FC236}">
                    <a16:creationId xmlns:a16="http://schemas.microsoft.com/office/drawing/2014/main" id="{C19890FE-C655-1B47-9BC6-833E3ADE2AB0}"/>
                  </a:ext>
                </a:extLst>
              </p:cNvPr>
              <p:cNvGrpSpPr/>
              <p:nvPr/>
            </p:nvGrpSpPr>
            <p:grpSpPr>
              <a:xfrm>
                <a:off x="12694620" y="1728301"/>
                <a:ext cx="582945" cy="635162"/>
                <a:chOff x="11128158" y="1758788"/>
                <a:chExt cx="582945" cy="635162"/>
              </a:xfrm>
            </p:grpSpPr>
            <p:sp>
              <p:nvSpPr>
                <p:cNvPr id="196" name="Rectangle 195">
                  <a:extLst>
                    <a:ext uri="{FF2B5EF4-FFF2-40B4-BE49-F238E27FC236}">
                      <a16:creationId xmlns:a16="http://schemas.microsoft.com/office/drawing/2014/main" id="{79092050-69CC-6647-995F-021B4C97943A}"/>
                    </a:ext>
                  </a:extLst>
                </p:cNvPr>
                <p:cNvSpPr/>
                <p:nvPr/>
              </p:nvSpPr>
              <p:spPr>
                <a:xfrm>
                  <a:off x="11128158"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97" name="Group 196">
                  <a:extLst>
                    <a:ext uri="{FF2B5EF4-FFF2-40B4-BE49-F238E27FC236}">
                      <a16:creationId xmlns:a16="http://schemas.microsoft.com/office/drawing/2014/main" id="{61979CC3-EBB8-3A40-B48F-090080849964}"/>
                    </a:ext>
                  </a:extLst>
                </p:cNvPr>
                <p:cNvGrpSpPr/>
                <p:nvPr/>
              </p:nvGrpSpPr>
              <p:grpSpPr>
                <a:xfrm>
                  <a:off x="11241397" y="1822288"/>
                  <a:ext cx="366075" cy="514343"/>
                  <a:chOff x="2633663" y="5051425"/>
                  <a:chExt cx="442912" cy="622300"/>
                </a:xfrm>
              </p:grpSpPr>
              <p:sp>
                <p:nvSpPr>
                  <p:cNvPr id="198" name="Freeform 56">
                    <a:extLst>
                      <a:ext uri="{FF2B5EF4-FFF2-40B4-BE49-F238E27FC236}">
                        <a16:creationId xmlns:a16="http://schemas.microsoft.com/office/drawing/2014/main" id="{617E722A-55AC-B142-9BE4-2842780CB045}"/>
                      </a:ext>
                    </a:extLst>
                  </p:cNvPr>
                  <p:cNvSpPr>
                    <a:spLocks noChangeArrowheads="1"/>
                  </p:cNvSpPr>
                  <p:nvPr/>
                </p:nvSpPr>
                <p:spPr bwMode="auto">
                  <a:xfrm>
                    <a:off x="2633663" y="5300663"/>
                    <a:ext cx="442912" cy="73025"/>
                  </a:xfrm>
                  <a:custGeom>
                    <a:avLst/>
                    <a:gdLst>
                      <a:gd name="T0" fmla="*/ 1201 w 1230"/>
                      <a:gd name="T1" fmla="*/ 199 h 202"/>
                      <a:gd name="T2" fmla="*/ 1229 w 1230"/>
                      <a:gd name="T3" fmla="*/ 173 h 202"/>
                      <a:gd name="T4" fmla="*/ 1229 w 1230"/>
                      <a:gd name="T5" fmla="*/ 28 h 202"/>
                      <a:gd name="T6" fmla="*/ 1201 w 1230"/>
                      <a:gd name="T7" fmla="*/ 2 h 202"/>
                      <a:gd name="T8" fmla="*/ 401 w 1230"/>
                      <a:gd name="T9" fmla="*/ 2 h 202"/>
                      <a:gd name="T10" fmla="*/ 401 w 1230"/>
                      <a:gd name="T11" fmla="*/ 201 h 202"/>
                      <a:gd name="T12" fmla="*/ 1201 w 1230"/>
                      <a:gd name="T13" fmla="*/ 199 h 202"/>
                      <a:gd name="T14" fmla="*/ 333 w 1230"/>
                      <a:gd name="T15" fmla="*/ 199 h 202"/>
                      <a:gd name="T16" fmla="*/ 333 w 1230"/>
                      <a:gd name="T17" fmla="*/ 0 h 202"/>
                      <a:gd name="T18" fmla="*/ 29 w 1230"/>
                      <a:gd name="T19" fmla="*/ 0 h 202"/>
                      <a:gd name="T20" fmla="*/ 0 w 1230"/>
                      <a:gd name="T21" fmla="*/ 26 h 202"/>
                      <a:gd name="T22" fmla="*/ 0 w 1230"/>
                      <a:gd name="T23" fmla="*/ 170 h 202"/>
                      <a:gd name="T24" fmla="*/ 29 w 1230"/>
                      <a:gd name="T25" fmla="*/ 196 h 202"/>
                      <a:gd name="T26" fmla="*/ 333 w 1230"/>
                      <a:gd name="T27" fmla="*/ 199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0" h="202">
                        <a:moveTo>
                          <a:pt x="1201" y="199"/>
                        </a:moveTo>
                        <a:cubicBezTo>
                          <a:pt x="1216" y="199"/>
                          <a:pt x="1229" y="186"/>
                          <a:pt x="1229" y="173"/>
                        </a:cubicBezTo>
                        <a:lnTo>
                          <a:pt x="1229" y="28"/>
                        </a:lnTo>
                        <a:cubicBezTo>
                          <a:pt x="1229" y="13"/>
                          <a:pt x="1216" y="2"/>
                          <a:pt x="1201" y="2"/>
                        </a:cubicBezTo>
                        <a:lnTo>
                          <a:pt x="401" y="2"/>
                        </a:lnTo>
                        <a:lnTo>
                          <a:pt x="401" y="201"/>
                        </a:lnTo>
                        <a:lnTo>
                          <a:pt x="1201" y="199"/>
                        </a:lnTo>
                        <a:close/>
                        <a:moveTo>
                          <a:pt x="333" y="199"/>
                        </a:moveTo>
                        <a:lnTo>
                          <a:pt x="333" y="0"/>
                        </a:lnTo>
                        <a:lnTo>
                          <a:pt x="29" y="0"/>
                        </a:lnTo>
                        <a:cubicBezTo>
                          <a:pt x="13" y="0"/>
                          <a:pt x="0" y="13"/>
                          <a:pt x="0" y="26"/>
                        </a:cubicBezTo>
                        <a:lnTo>
                          <a:pt x="0" y="170"/>
                        </a:lnTo>
                        <a:cubicBezTo>
                          <a:pt x="0" y="186"/>
                          <a:pt x="13" y="196"/>
                          <a:pt x="29" y="196"/>
                        </a:cubicBezTo>
                        <a:lnTo>
                          <a:pt x="333" y="199"/>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99" name="Freeform 57">
                    <a:extLst>
                      <a:ext uri="{FF2B5EF4-FFF2-40B4-BE49-F238E27FC236}">
                        <a16:creationId xmlns:a16="http://schemas.microsoft.com/office/drawing/2014/main" id="{FDAAC04E-68FA-7842-B2C0-2F859269AC38}"/>
                      </a:ext>
                    </a:extLst>
                  </p:cNvPr>
                  <p:cNvSpPr>
                    <a:spLocks noChangeArrowheads="1"/>
                  </p:cNvSpPr>
                  <p:nvPr/>
                </p:nvSpPr>
                <p:spPr bwMode="auto">
                  <a:xfrm>
                    <a:off x="2867025" y="5529263"/>
                    <a:ext cx="209550" cy="73025"/>
                  </a:xfrm>
                  <a:custGeom>
                    <a:avLst/>
                    <a:gdLst>
                      <a:gd name="T0" fmla="*/ 551 w 580"/>
                      <a:gd name="T1" fmla="*/ 0 h 201"/>
                      <a:gd name="T2" fmla="*/ 0 w 580"/>
                      <a:gd name="T3" fmla="*/ 0 h 201"/>
                      <a:gd name="T4" fmla="*/ 0 w 580"/>
                      <a:gd name="T5" fmla="*/ 200 h 201"/>
                      <a:gd name="T6" fmla="*/ 551 w 580"/>
                      <a:gd name="T7" fmla="*/ 200 h 201"/>
                      <a:gd name="T8" fmla="*/ 579 w 580"/>
                      <a:gd name="T9" fmla="*/ 171 h 201"/>
                      <a:gd name="T10" fmla="*/ 579 w 580"/>
                      <a:gd name="T11" fmla="*/ 29 h 201"/>
                      <a:gd name="T12" fmla="*/ 551 w 58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580" h="201">
                        <a:moveTo>
                          <a:pt x="551" y="0"/>
                        </a:moveTo>
                        <a:lnTo>
                          <a:pt x="0" y="0"/>
                        </a:lnTo>
                        <a:lnTo>
                          <a:pt x="0" y="200"/>
                        </a:lnTo>
                        <a:lnTo>
                          <a:pt x="551" y="200"/>
                        </a:lnTo>
                        <a:cubicBezTo>
                          <a:pt x="566" y="200"/>
                          <a:pt x="579" y="186"/>
                          <a:pt x="579" y="171"/>
                        </a:cubicBezTo>
                        <a:lnTo>
                          <a:pt x="579" y="29"/>
                        </a:lnTo>
                        <a:cubicBezTo>
                          <a:pt x="579" y="13"/>
                          <a:pt x="566" y="0"/>
                          <a:pt x="551" y="0"/>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0" name="Freeform 58">
                    <a:extLst>
                      <a:ext uri="{FF2B5EF4-FFF2-40B4-BE49-F238E27FC236}">
                        <a16:creationId xmlns:a16="http://schemas.microsoft.com/office/drawing/2014/main" id="{507A12C8-862E-394C-8C70-EE08067591F8}"/>
                      </a:ext>
                    </a:extLst>
                  </p:cNvPr>
                  <p:cNvSpPr>
                    <a:spLocks noChangeArrowheads="1"/>
                  </p:cNvSpPr>
                  <p:nvPr/>
                </p:nvSpPr>
                <p:spPr bwMode="auto">
                  <a:xfrm>
                    <a:off x="2633663" y="5529263"/>
                    <a:ext cx="209550" cy="73025"/>
                  </a:xfrm>
                  <a:custGeom>
                    <a:avLst/>
                    <a:gdLst>
                      <a:gd name="T0" fmla="*/ 29 w 580"/>
                      <a:gd name="T1" fmla="*/ 0 h 201"/>
                      <a:gd name="T2" fmla="*/ 0 w 580"/>
                      <a:gd name="T3" fmla="*/ 27 h 201"/>
                      <a:gd name="T4" fmla="*/ 0 w 580"/>
                      <a:gd name="T5" fmla="*/ 171 h 201"/>
                      <a:gd name="T6" fmla="*/ 29 w 580"/>
                      <a:gd name="T7" fmla="*/ 200 h 201"/>
                      <a:gd name="T8" fmla="*/ 579 w 580"/>
                      <a:gd name="T9" fmla="*/ 200 h 201"/>
                      <a:gd name="T10" fmla="*/ 579 w 580"/>
                      <a:gd name="T11" fmla="*/ 0 h 201"/>
                      <a:gd name="T12" fmla="*/ 29 w 58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580" h="201">
                        <a:moveTo>
                          <a:pt x="29" y="0"/>
                        </a:moveTo>
                        <a:cubicBezTo>
                          <a:pt x="13" y="0"/>
                          <a:pt x="0" y="13"/>
                          <a:pt x="0" y="27"/>
                        </a:cubicBezTo>
                        <a:lnTo>
                          <a:pt x="0" y="171"/>
                        </a:lnTo>
                        <a:cubicBezTo>
                          <a:pt x="0" y="186"/>
                          <a:pt x="13" y="200"/>
                          <a:pt x="29" y="200"/>
                        </a:cubicBezTo>
                        <a:lnTo>
                          <a:pt x="579" y="200"/>
                        </a:lnTo>
                        <a:lnTo>
                          <a:pt x="579" y="0"/>
                        </a:lnTo>
                        <a:lnTo>
                          <a:pt x="29"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1" name="Freeform 59">
                    <a:extLst>
                      <a:ext uri="{FF2B5EF4-FFF2-40B4-BE49-F238E27FC236}">
                        <a16:creationId xmlns:a16="http://schemas.microsoft.com/office/drawing/2014/main" id="{BE4C7775-0625-D842-BBD5-57B6D27C52D4}"/>
                      </a:ext>
                    </a:extLst>
                  </p:cNvPr>
                  <p:cNvSpPr>
                    <a:spLocks noChangeArrowheads="1"/>
                  </p:cNvSpPr>
                  <p:nvPr/>
                </p:nvSpPr>
                <p:spPr bwMode="auto">
                  <a:xfrm>
                    <a:off x="2867025" y="5192713"/>
                    <a:ext cx="146050" cy="71437"/>
                  </a:xfrm>
                  <a:custGeom>
                    <a:avLst/>
                    <a:gdLst>
                      <a:gd name="T0" fmla="*/ 380 w 407"/>
                      <a:gd name="T1" fmla="*/ 199 h 200"/>
                      <a:gd name="T2" fmla="*/ 406 w 407"/>
                      <a:gd name="T3" fmla="*/ 173 h 200"/>
                      <a:gd name="T4" fmla="*/ 406 w 407"/>
                      <a:gd name="T5" fmla="*/ 29 h 200"/>
                      <a:gd name="T6" fmla="*/ 380 w 407"/>
                      <a:gd name="T7" fmla="*/ 0 h 200"/>
                      <a:gd name="T8" fmla="*/ 0 w 407"/>
                      <a:gd name="T9" fmla="*/ 0 h 200"/>
                      <a:gd name="T10" fmla="*/ 0 w 407"/>
                      <a:gd name="T11" fmla="*/ 199 h 200"/>
                      <a:gd name="T12" fmla="*/ 380 w 407"/>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07" h="200">
                        <a:moveTo>
                          <a:pt x="380" y="199"/>
                        </a:moveTo>
                        <a:cubicBezTo>
                          <a:pt x="396" y="199"/>
                          <a:pt x="406" y="186"/>
                          <a:pt x="406" y="173"/>
                        </a:cubicBezTo>
                        <a:lnTo>
                          <a:pt x="406" y="29"/>
                        </a:lnTo>
                        <a:cubicBezTo>
                          <a:pt x="406" y="13"/>
                          <a:pt x="393" y="0"/>
                          <a:pt x="380" y="0"/>
                        </a:cubicBezTo>
                        <a:lnTo>
                          <a:pt x="0" y="0"/>
                        </a:lnTo>
                        <a:lnTo>
                          <a:pt x="0" y="199"/>
                        </a:lnTo>
                        <a:lnTo>
                          <a:pt x="380" y="19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2" name="Freeform 60">
                    <a:extLst>
                      <a:ext uri="{FF2B5EF4-FFF2-40B4-BE49-F238E27FC236}">
                        <a16:creationId xmlns:a16="http://schemas.microsoft.com/office/drawing/2014/main" id="{63AAF56E-C967-5849-AA73-FB7609F41009}"/>
                      </a:ext>
                    </a:extLst>
                  </p:cNvPr>
                  <p:cNvSpPr>
                    <a:spLocks noChangeArrowheads="1"/>
                  </p:cNvSpPr>
                  <p:nvPr/>
                </p:nvSpPr>
                <p:spPr bwMode="auto">
                  <a:xfrm>
                    <a:off x="2693988" y="5192713"/>
                    <a:ext cx="147637" cy="71437"/>
                  </a:xfrm>
                  <a:custGeom>
                    <a:avLst/>
                    <a:gdLst>
                      <a:gd name="T0" fmla="*/ 29 w 410"/>
                      <a:gd name="T1" fmla="*/ 199 h 200"/>
                      <a:gd name="T2" fmla="*/ 409 w 410"/>
                      <a:gd name="T3" fmla="*/ 199 h 200"/>
                      <a:gd name="T4" fmla="*/ 409 w 410"/>
                      <a:gd name="T5" fmla="*/ 0 h 200"/>
                      <a:gd name="T6" fmla="*/ 29 w 410"/>
                      <a:gd name="T7" fmla="*/ 0 h 200"/>
                      <a:gd name="T8" fmla="*/ 0 w 410"/>
                      <a:gd name="T9" fmla="*/ 29 h 200"/>
                      <a:gd name="T10" fmla="*/ 0 w 410"/>
                      <a:gd name="T11" fmla="*/ 173 h 200"/>
                      <a:gd name="T12" fmla="*/ 29 w 410"/>
                      <a:gd name="T13" fmla="*/ 199 h 200"/>
                    </a:gdLst>
                    <a:ahLst/>
                    <a:cxnLst>
                      <a:cxn ang="0">
                        <a:pos x="T0" y="T1"/>
                      </a:cxn>
                      <a:cxn ang="0">
                        <a:pos x="T2" y="T3"/>
                      </a:cxn>
                      <a:cxn ang="0">
                        <a:pos x="T4" y="T5"/>
                      </a:cxn>
                      <a:cxn ang="0">
                        <a:pos x="T6" y="T7"/>
                      </a:cxn>
                      <a:cxn ang="0">
                        <a:pos x="T8" y="T9"/>
                      </a:cxn>
                      <a:cxn ang="0">
                        <a:pos x="T10" y="T11"/>
                      </a:cxn>
                      <a:cxn ang="0">
                        <a:pos x="T12" y="T13"/>
                      </a:cxn>
                    </a:cxnLst>
                    <a:rect l="0" t="0" r="r" b="b"/>
                    <a:pathLst>
                      <a:path w="410" h="200">
                        <a:moveTo>
                          <a:pt x="29" y="199"/>
                        </a:moveTo>
                        <a:lnTo>
                          <a:pt x="409" y="199"/>
                        </a:lnTo>
                        <a:lnTo>
                          <a:pt x="409" y="0"/>
                        </a:lnTo>
                        <a:lnTo>
                          <a:pt x="29" y="0"/>
                        </a:lnTo>
                        <a:cubicBezTo>
                          <a:pt x="13" y="0"/>
                          <a:pt x="0" y="13"/>
                          <a:pt x="0" y="29"/>
                        </a:cubicBezTo>
                        <a:lnTo>
                          <a:pt x="0" y="173"/>
                        </a:lnTo>
                        <a:cubicBezTo>
                          <a:pt x="3" y="186"/>
                          <a:pt x="16" y="199"/>
                          <a:pt x="29" y="199"/>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3" name="Freeform 61">
                    <a:extLst>
                      <a:ext uri="{FF2B5EF4-FFF2-40B4-BE49-F238E27FC236}">
                        <a16:creationId xmlns:a16="http://schemas.microsoft.com/office/drawing/2014/main" id="{43C4D8B5-812F-264F-BC53-47FD2486E557}"/>
                      </a:ext>
                    </a:extLst>
                  </p:cNvPr>
                  <p:cNvSpPr>
                    <a:spLocks noChangeArrowheads="1"/>
                  </p:cNvSpPr>
                  <p:nvPr/>
                </p:nvSpPr>
                <p:spPr bwMode="auto">
                  <a:xfrm>
                    <a:off x="2841625" y="5600700"/>
                    <a:ext cx="25400" cy="3175"/>
                  </a:xfrm>
                  <a:custGeom>
                    <a:avLst/>
                    <a:gdLst>
                      <a:gd name="T0" fmla="*/ 34 w 69"/>
                      <a:gd name="T1" fmla="*/ 7 h 8"/>
                      <a:gd name="T2" fmla="*/ 0 w 69"/>
                      <a:gd name="T3" fmla="*/ 7 h 8"/>
                      <a:gd name="T4" fmla="*/ 0 w 69"/>
                      <a:gd name="T5" fmla="*/ 0 h 8"/>
                      <a:gd name="T6" fmla="*/ 68 w 69"/>
                      <a:gd name="T7" fmla="*/ 0 h 8"/>
                      <a:gd name="T8" fmla="*/ 68 w 69"/>
                      <a:gd name="T9" fmla="*/ 7 h 8"/>
                      <a:gd name="T10" fmla="*/ 34 w 69"/>
                      <a:gd name="T11" fmla="*/ 7 h 8"/>
                    </a:gdLst>
                    <a:ahLst/>
                    <a:cxnLst>
                      <a:cxn ang="0">
                        <a:pos x="T0" y="T1"/>
                      </a:cxn>
                      <a:cxn ang="0">
                        <a:pos x="T2" y="T3"/>
                      </a:cxn>
                      <a:cxn ang="0">
                        <a:pos x="T4" y="T5"/>
                      </a:cxn>
                      <a:cxn ang="0">
                        <a:pos x="T6" y="T7"/>
                      </a:cxn>
                      <a:cxn ang="0">
                        <a:pos x="T8" y="T9"/>
                      </a:cxn>
                      <a:cxn ang="0">
                        <a:pos x="T10" y="T11"/>
                      </a:cxn>
                    </a:cxnLst>
                    <a:rect l="0" t="0" r="r" b="b"/>
                    <a:pathLst>
                      <a:path w="69" h="8">
                        <a:moveTo>
                          <a:pt x="34" y="7"/>
                        </a:moveTo>
                        <a:lnTo>
                          <a:pt x="0" y="7"/>
                        </a:lnTo>
                        <a:lnTo>
                          <a:pt x="0" y="0"/>
                        </a:lnTo>
                        <a:lnTo>
                          <a:pt x="68" y="0"/>
                        </a:lnTo>
                        <a:lnTo>
                          <a:pt x="68" y="7"/>
                        </a:lnTo>
                        <a:lnTo>
                          <a:pt x="34" y="7"/>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4" name="Freeform 62">
                    <a:extLst>
                      <a:ext uri="{FF2B5EF4-FFF2-40B4-BE49-F238E27FC236}">
                        <a16:creationId xmlns:a16="http://schemas.microsoft.com/office/drawing/2014/main" id="{B28FEC1D-E59C-CA49-A0FB-CB7433C9A6A9}"/>
                      </a:ext>
                    </a:extLst>
                  </p:cNvPr>
                  <p:cNvSpPr>
                    <a:spLocks noChangeArrowheads="1"/>
                  </p:cNvSpPr>
                  <p:nvPr/>
                </p:nvSpPr>
                <p:spPr bwMode="auto">
                  <a:xfrm>
                    <a:off x="2693988" y="5414963"/>
                    <a:ext cx="212725" cy="71437"/>
                  </a:xfrm>
                  <a:custGeom>
                    <a:avLst/>
                    <a:gdLst>
                      <a:gd name="T0" fmla="*/ 29 w 589"/>
                      <a:gd name="T1" fmla="*/ 0 h 200"/>
                      <a:gd name="T2" fmla="*/ 0 w 589"/>
                      <a:gd name="T3" fmla="*/ 29 h 200"/>
                      <a:gd name="T4" fmla="*/ 0 w 589"/>
                      <a:gd name="T5" fmla="*/ 173 h 200"/>
                      <a:gd name="T6" fmla="*/ 29 w 589"/>
                      <a:gd name="T7" fmla="*/ 199 h 200"/>
                      <a:gd name="T8" fmla="*/ 588 w 589"/>
                      <a:gd name="T9" fmla="*/ 199 h 200"/>
                      <a:gd name="T10" fmla="*/ 588 w 589"/>
                      <a:gd name="T11" fmla="*/ 0 h 200"/>
                      <a:gd name="T12" fmla="*/ 29 w 589"/>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589" h="200">
                        <a:moveTo>
                          <a:pt x="29" y="0"/>
                        </a:moveTo>
                        <a:cubicBezTo>
                          <a:pt x="13" y="0"/>
                          <a:pt x="0" y="13"/>
                          <a:pt x="0" y="29"/>
                        </a:cubicBezTo>
                        <a:lnTo>
                          <a:pt x="0" y="173"/>
                        </a:lnTo>
                        <a:cubicBezTo>
                          <a:pt x="0" y="188"/>
                          <a:pt x="13" y="199"/>
                          <a:pt x="29" y="199"/>
                        </a:cubicBezTo>
                        <a:lnTo>
                          <a:pt x="588" y="199"/>
                        </a:lnTo>
                        <a:lnTo>
                          <a:pt x="588" y="0"/>
                        </a:lnTo>
                        <a:lnTo>
                          <a:pt x="29"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5" name="Freeform 63">
                    <a:extLst>
                      <a:ext uri="{FF2B5EF4-FFF2-40B4-BE49-F238E27FC236}">
                        <a16:creationId xmlns:a16="http://schemas.microsoft.com/office/drawing/2014/main" id="{B9CC3C98-2CC9-ED46-A0EE-32328AF448A2}"/>
                      </a:ext>
                    </a:extLst>
                  </p:cNvPr>
                  <p:cNvSpPr>
                    <a:spLocks noChangeArrowheads="1"/>
                  </p:cNvSpPr>
                  <p:nvPr/>
                </p:nvSpPr>
                <p:spPr bwMode="auto">
                  <a:xfrm>
                    <a:off x="2930525" y="5414963"/>
                    <a:ext cx="82550" cy="71437"/>
                  </a:xfrm>
                  <a:custGeom>
                    <a:avLst/>
                    <a:gdLst>
                      <a:gd name="T0" fmla="*/ 0 w 229"/>
                      <a:gd name="T1" fmla="*/ 0 h 200"/>
                      <a:gd name="T2" fmla="*/ 0 w 229"/>
                      <a:gd name="T3" fmla="*/ 199 h 200"/>
                      <a:gd name="T4" fmla="*/ 202 w 229"/>
                      <a:gd name="T5" fmla="*/ 199 h 200"/>
                      <a:gd name="T6" fmla="*/ 228 w 229"/>
                      <a:gd name="T7" fmla="*/ 173 h 200"/>
                      <a:gd name="T8" fmla="*/ 228 w 229"/>
                      <a:gd name="T9" fmla="*/ 29 h 200"/>
                      <a:gd name="T10" fmla="*/ 202 w 229"/>
                      <a:gd name="T11" fmla="*/ 0 h 200"/>
                      <a:gd name="T12" fmla="*/ 0 w 229"/>
                      <a:gd name="T13" fmla="*/ 0 h 200"/>
                    </a:gdLst>
                    <a:ahLst/>
                    <a:cxnLst>
                      <a:cxn ang="0">
                        <a:pos x="T0" y="T1"/>
                      </a:cxn>
                      <a:cxn ang="0">
                        <a:pos x="T2" y="T3"/>
                      </a:cxn>
                      <a:cxn ang="0">
                        <a:pos x="T4" y="T5"/>
                      </a:cxn>
                      <a:cxn ang="0">
                        <a:pos x="T6" y="T7"/>
                      </a:cxn>
                      <a:cxn ang="0">
                        <a:pos x="T8" y="T9"/>
                      </a:cxn>
                      <a:cxn ang="0">
                        <a:pos x="T10" y="T11"/>
                      </a:cxn>
                      <a:cxn ang="0">
                        <a:pos x="T12" y="T13"/>
                      </a:cxn>
                    </a:cxnLst>
                    <a:rect l="0" t="0" r="r" b="b"/>
                    <a:pathLst>
                      <a:path w="229" h="200">
                        <a:moveTo>
                          <a:pt x="0" y="0"/>
                        </a:moveTo>
                        <a:lnTo>
                          <a:pt x="0" y="199"/>
                        </a:lnTo>
                        <a:lnTo>
                          <a:pt x="202" y="199"/>
                        </a:lnTo>
                        <a:cubicBezTo>
                          <a:pt x="218" y="199"/>
                          <a:pt x="228" y="186"/>
                          <a:pt x="228" y="173"/>
                        </a:cubicBezTo>
                        <a:lnTo>
                          <a:pt x="228" y="29"/>
                        </a:lnTo>
                        <a:cubicBezTo>
                          <a:pt x="228" y="13"/>
                          <a:pt x="215" y="0"/>
                          <a:pt x="202" y="0"/>
                        </a:cubicBezTo>
                        <a:lnTo>
                          <a:pt x="0"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6" name="Freeform 64">
                    <a:extLst>
                      <a:ext uri="{FF2B5EF4-FFF2-40B4-BE49-F238E27FC236}">
                        <a16:creationId xmlns:a16="http://schemas.microsoft.com/office/drawing/2014/main" id="{678A8403-D1AB-F645-8054-30C0ADB41B04}"/>
                      </a:ext>
                    </a:extLst>
                  </p:cNvPr>
                  <p:cNvSpPr>
                    <a:spLocks noChangeArrowheads="1"/>
                  </p:cNvSpPr>
                  <p:nvPr/>
                </p:nvSpPr>
                <p:spPr bwMode="auto">
                  <a:xfrm>
                    <a:off x="2841625" y="5600700"/>
                    <a:ext cx="25400" cy="73025"/>
                  </a:xfrm>
                  <a:custGeom>
                    <a:avLst/>
                    <a:gdLst>
                      <a:gd name="T0" fmla="*/ 34 w 69"/>
                      <a:gd name="T1" fmla="*/ 201 h 202"/>
                      <a:gd name="T2" fmla="*/ 0 w 69"/>
                      <a:gd name="T3" fmla="*/ 201 h 202"/>
                      <a:gd name="T4" fmla="*/ 0 w 69"/>
                      <a:gd name="T5" fmla="*/ 0 h 202"/>
                      <a:gd name="T6" fmla="*/ 68 w 69"/>
                      <a:gd name="T7" fmla="*/ 0 h 202"/>
                      <a:gd name="T8" fmla="*/ 68 w 69"/>
                      <a:gd name="T9" fmla="*/ 201 h 202"/>
                      <a:gd name="T10" fmla="*/ 34 w 69"/>
                      <a:gd name="T11" fmla="*/ 201 h 202"/>
                    </a:gdLst>
                    <a:ahLst/>
                    <a:cxnLst>
                      <a:cxn ang="0">
                        <a:pos x="T0" y="T1"/>
                      </a:cxn>
                      <a:cxn ang="0">
                        <a:pos x="T2" y="T3"/>
                      </a:cxn>
                      <a:cxn ang="0">
                        <a:pos x="T4" y="T5"/>
                      </a:cxn>
                      <a:cxn ang="0">
                        <a:pos x="T6" y="T7"/>
                      </a:cxn>
                      <a:cxn ang="0">
                        <a:pos x="T8" y="T9"/>
                      </a:cxn>
                      <a:cxn ang="0">
                        <a:pos x="T10" y="T11"/>
                      </a:cxn>
                    </a:cxnLst>
                    <a:rect l="0" t="0" r="r" b="b"/>
                    <a:pathLst>
                      <a:path w="69" h="202">
                        <a:moveTo>
                          <a:pt x="34" y="201"/>
                        </a:moveTo>
                        <a:lnTo>
                          <a:pt x="0" y="201"/>
                        </a:lnTo>
                        <a:lnTo>
                          <a:pt x="0" y="0"/>
                        </a:lnTo>
                        <a:lnTo>
                          <a:pt x="68" y="0"/>
                        </a:lnTo>
                        <a:lnTo>
                          <a:pt x="68" y="201"/>
                        </a:lnTo>
                        <a:lnTo>
                          <a:pt x="34" y="201"/>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07" name="Freeform 65">
                    <a:extLst>
                      <a:ext uri="{FF2B5EF4-FFF2-40B4-BE49-F238E27FC236}">
                        <a16:creationId xmlns:a16="http://schemas.microsoft.com/office/drawing/2014/main" id="{737A6EDC-458D-714C-B4E2-3B5CDEE70919}"/>
                      </a:ext>
                    </a:extLst>
                  </p:cNvPr>
                  <p:cNvSpPr>
                    <a:spLocks noChangeArrowheads="1"/>
                  </p:cNvSpPr>
                  <p:nvPr/>
                </p:nvSpPr>
                <p:spPr bwMode="auto">
                  <a:xfrm>
                    <a:off x="2805113" y="5051425"/>
                    <a:ext cx="100012" cy="141288"/>
                  </a:xfrm>
                  <a:custGeom>
                    <a:avLst/>
                    <a:gdLst>
                      <a:gd name="T0" fmla="*/ 275 w 276"/>
                      <a:gd name="T1" fmla="*/ 236 h 394"/>
                      <a:gd name="T2" fmla="*/ 139 w 276"/>
                      <a:gd name="T3" fmla="*/ 0 h 394"/>
                      <a:gd name="T4" fmla="*/ 0 w 276"/>
                      <a:gd name="T5" fmla="*/ 236 h 394"/>
                      <a:gd name="T6" fmla="*/ 102 w 276"/>
                      <a:gd name="T7" fmla="*/ 236 h 394"/>
                      <a:gd name="T8" fmla="*/ 102 w 276"/>
                      <a:gd name="T9" fmla="*/ 393 h 394"/>
                      <a:gd name="T10" fmla="*/ 173 w 276"/>
                      <a:gd name="T11" fmla="*/ 393 h 394"/>
                      <a:gd name="T12" fmla="*/ 173 w 276"/>
                      <a:gd name="T13" fmla="*/ 236 h 394"/>
                      <a:gd name="T14" fmla="*/ 275 w 276"/>
                      <a:gd name="T15" fmla="*/ 236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 h="394">
                        <a:moveTo>
                          <a:pt x="275" y="236"/>
                        </a:moveTo>
                        <a:lnTo>
                          <a:pt x="139" y="0"/>
                        </a:lnTo>
                        <a:lnTo>
                          <a:pt x="0" y="236"/>
                        </a:lnTo>
                        <a:lnTo>
                          <a:pt x="102" y="236"/>
                        </a:lnTo>
                        <a:lnTo>
                          <a:pt x="102" y="393"/>
                        </a:lnTo>
                        <a:lnTo>
                          <a:pt x="173" y="393"/>
                        </a:lnTo>
                        <a:lnTo>
                          <a:pt x="173" y="236"/>
                        </a:lnTo>
                        <a:lnTo>
                          <a:pt x="275" y="236"/>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09" name="Group 208">
                <a:extLst>
                  <a:ext uri="{FF2B5EF4-FFF2-40B4-BE49-F238E27FC236}">
                    <a16:creationId xmlns:a16="http://schemas.microsoft.com/office/drawing/2014/main" id="{DEE9E120-B3B4-F848-9ACD-C2AC8A1D2662}"/>
                  </a:ext>
                </a:extLst>
              </p:cNvPr>
              <p:cNvGrpSpPr/>
              <p:nvPr/>
            </p:nvGrpSpPr>
            <p:grpSpPr>
              <a:xfrm>
                <a:off x="13804339" y="1728301"/>
                <a:ext cx="587467" cy="635162"/>
                <a:chOff x="598905" y="2882206"/>
                <a:chExt cx="587467" cy="635162"/>
              </a:xfrm>
            </p:grpSpPr>
            <p:sp>
              <p:nvSpPr>
                <p:cNvPr id="211" name="Rectangle 210">
                  <a:extLst>
                    <a:ext uri="{FF2B5EF4-FFF2-40B4-BE49-F238E27FC236}">
                      <a16:creationId xmlns:a16="http://schemas.microsoft.com/office/drawing/2014/main" id="{1CEC16A0-D109-7340-ABE9-AFAF75AD8E72}"/>
                    </a:ext>
                  </a:extLst>
                </p:cNvPr>
                <p:cNvSpPr/>
                <p:nvPr/>
              </p:nvSpPr>
              <p:spPr>
                <a:xfrm>
                  <a:off x="598905" y="2882206"/>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12" name="Freeform 46">
                  <a:extLst>
                    <a:ext uri="{FF2B5EF4-FFF2-40B4-BE49-F238E27FC236}">
                      <a16:creationId xmlns:a16="http://schemas.microsoft.com/office/drawing/2014/main" id="{1C0D2605-45D7-3446-9CD3-F1D05BC3DF2B}"/>
                    </a:ext>
                  </a:extLst>
                </p:cNvPr>
                <p:cNvSpPr>
                  <a:spLocks noChangeArrowheads="1"/>
                </p:cNvSpPr>
                <p:nvPr/>
              </p:nvSpPr>
              <p:spPr bwMode="auto">
                <a:xfrm>
                  <a:off x="606424" y="2974130"/>
                  <a:ext cx="579948" cy="435617"/>
                </a:xfrm>
                <a:custGeom>
                  <a:avLst/>
                  <a:gdLst>
                    <a:gd name="T0" fmla="*/ 1709 w 1948"/>
                    <a:gd name="T1" fmla="*/ 729 h 1462"/>
                    <a:gd name="T2" fmla="*/ 1491 w 1948"/>
                    <a:gd name="T3" fmla="*/ 832 h 1462"/>
                    <a:gd name="T4" fmla="*/ 1350 w 1948"/>
                    <a:gd name="T5" fmla="*/ 548 h 1462"/>
                    <a:gd name="T6" fmla="*/ 975 w 1948"/>
                    <a:gd name="T7" fmla="*/ 0 h 1462"/>
                    <a:gd name="T8" fmla="*/ 600 w 1948"/>
                    <a:gd name="T9" fmla="*/ 548 h 1462"/>
                    <a:gd name="T10" fmla="*/ 458 w 1948"/>
                    <a:gd name="T11" fmla="*/ 832 h 1462"/>
                    <a:gd name="T12" fmla="*/ 238 w 1948"/>
                    <a:gd name="T13" fmla="*/ 729 h 1462"/>
                    <a:gd name="T14" fmla="*/ 238 w 1948"/>
                    <a:gd name="T15" fmla="*/ 1002 h 1462"/>
                    <a:gd name="T16" fmla="*/ 458 w 1948"/>
                    <a:gd name="T17" fmla="*/ 900 h 1462"/>
                    <a:gd name="T18" fmla="*/ 975 w 1948"/>
                    <a:gd name="T19" fmla="*/ 1461 h 1462"/>
                    <a:gd name="T20" fmla="*/ 1491 w 1948"/>
                    <a:gd name="T21" fmla="*/ 900 h 1462"/>
                    <a:gd name="T22" fmla="*/ 1709 w 1948"/>
                    <a:gd name="T23" fmla="*/ 1002 h 1462"/>
                    <a:gd name="T24" fmla="*/ 571 w 1948"/>
                    <a:gd name="T25" fmla="*/ 900 h 1462"/>
                    <a:gd name="T26" fmla="*/ 513 w 1948"/>
                    <a:gd name="T27" fmla="*/ 832 h 1462"/>
                    <a:gd name="T28" fmla="*/ 571 w 1948"/>
                    <a:gd name="T29" fmla="*/ 900 h 1462"/>
                    <a:gd name="T30" fmla="*/ 626 w 1948"/>
                    <a:gd name="T31" fmla="*/ 900 h 1462"/>
                    <a:gd name="T32" fmla="*/ 684 w 1948"/>
                    <a:gd name="T33" fmla="*/ 832 h 1462"/>
                    <a:gd name="T34" fmla="*/ 799 w 1948"/>
                    <a:gd name="T35" fmla="*/ 900 h 1462"/>
                    <a:gd name="T36" fmla="*/ 742 w 1948"/>
                    <a:gd name="T37" fmla="*/ 832 h 1462"/>
                    <a:gd name="T38" fmla="*/ 799 w 1948"/>
                    <a:gd name="T39" fmla="*/ 900 h 1462"/>
                    <a:gd name="T40" fmla="*/ 1046 w 1948"/>
                    <a:gd name="T41" fmla="*/ 1133 h 1462"/>
                    <a:gd name="T42" fmla="*/ 936 w 1948"/>
                    <a:gd name="T43" fmla="*/ 942 h 1462"/>
                    <a:gd name="T44" fmla="*/ 975 w 1948"/>
                    <a:gd name="T45" fmla="*/ 698 h 1462"/>
                    <a:gd name="T46" fmla="*/ 1012 w 1948"/>
                    <a:gd name="T47" fmla="*/ 942 h 1462"/>
                    <a:gd name="T48" fmla="*/ 1148 w 1948"/>
                    <a:gd name="T49" fmla="*/ 900 h 1462"/>
                    <a:gd name="T50" fmla="*/ 1206 w 1948"/>
                    <a:gd name="T51" fmla="*/ 832 h 1462"/>
                    <a:gd name="T52" fmla="*/ 1208 w 1948"/>
                    <a:gd name="T53" fmla="*/ 548 h 1462"/>
                    <a:gd name="T54" fmla="*/ 739 w 1948"/>
                    <a:gd name="T55" fmla="*/ 375 h 1462"/>
                    <a:gd name="T56" fmla="*/ 1208 w 1948"/>
                    <a:gd name="T57" fmla="*/ 375 h 1462"/>
                    <a:gd name="T58" fmla="*/ 1321 w 1948"/>
                    <a:gd name="T59" fmla="*/ 900 h 1462"/>
                    <a:gd name="T60" fmla="*/ 1263 w 1948"/>
                    <a:gd name="T61" fmla="*/ 832 h 1462"/>
                    <a:gd name="T62" fmla="*/ 1321 w 1948"/>
                    <a:gd name="T63" fmla="*/ 900 h 1462"/>
                    <a:gd name="T64" fmla="*/ 1376 w 1948"/>
                    <a:gd name="T65" fmla="*/ 900 h 1462"/>
                    <a:gd name="T66" fmla="*/ 1434 w 1948"/>
                    <a:gd name="T67" fmla="*/ 832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8" h="1462">
                      <a:moveTo>
                        <a:pt x="1947" y="866"/>
                      </a:moveTo>
                      <a:lnTo>
                        <a:pt x="1709" y="729"/>
                      </a:lnTo>
                      <a:lnTo>
                        <a:pt x="1709" y="832"/>
                      </a:lnTo>
                      <a:lnTo>
                        <a:pt x="1491" y="832"/>
                      </a:lnTo>
                      <a:lnTo>
                        <a:pt x="1491" y="548"/>
                      </a:lnTo>
                      <a:lnTo>
                        <a:pt x="1350" y="548"/>
                      </a:lnTo>
                      <a:lnTo>
                        <a:pt x="1350" y="375"/>
                      </a:lnTo>
                      <a:cubicBezTo>
                        <a:pt x="1350" y="168"/>
                        <a:pt x="1182" y="0"/>
                        <a:pt x="975" y="0"/>
                      </a:cubicBezTo>
                      <a:cubicBezTo>
                        <a:pt x="768" y="0"/>
                        <a:pt x="600" y="168"/>
                        <a:pt x="600" y="375"/>
                      </a:cubicBezTo>
                      <a:lnTo>
                        <a:pt x="600" y="548"/>
                      </a:lnTo>
                      <a:lnTo>
                        <a:pt x="458" y="548"/>
                      </a:lnTo>
                      <a:lnTo>
                        <a:pt x="458" y="832"/>
                      </a:lnTo>
                      <a:lnTo>
                        <a:pt x="238" y="832"/>
                      </a:lnTo>
                      <a:lnTo>
                        <a:pt x="238" y="729"/>
                      </a:lnTo>
                      <a:lnTo>
                        <a:pt x="0" y="866"/>
                      </a:lnTo>
                      <a:lnTo>
                        <a:pt x="238" y="1002"/>
                      </a:lnTo>
                      <a:lnTo>
                        <a:pt x="238" y="900"/>
                      </a:lnTo>
                      <a:lnTo>
                        <a:pt x="458" y="900"/>
                      </a:lnTo>
                      <a:lnTo>
                        <a:pt x="458" y="1240"/>
                      </a:lnTo>
                      <a:lnTo>
                        <a:pt x="975" y="1461"/>
                      </a:lnTo>
                      <a:lnTo>
                        <a:pt x="1491" y="1240"/>
                      </a:lnTo>
                      <a:lnTo>
                        <a:pt x="1491" y="900"/>
                      </a:lnTo>
                      <a:lnTo>
                        <a:pt x="1709" y="900"/>
                      </a:lnTo>
                      <a:lnTo>
                        <a:pt x="1709" y="1002"/>
                      </a:lnTo>
                      <a:lnTo>
                        <a:pt x="1947" y="866"/>
                      </a:lnTo>
                      <a:close/>
                      <a:moveTo>
                        <a:pt x="571" y="900"/>
                      </a:moveTo>
                      <a:lnTo>
                        <a:pt x="513" y="900"/>
                      </a:lnTo>
                      <a:lnTo>
                        <a:pt x="513" y="832"/>
                      </a:lnTo>
                      <a:lnTo>
                        <a:pt x="571" y="832"/>
                      </a:lnTo>
                      <a:lnTo>
                        <a:pt x="571" y="900"/>
                      </a:lnTo>
                      <a:close/>
                      <a:moveTo>
                        <a:pt x="684" y="900"/>
                      </a:moveTo>
                      <a:lnTo>
                        <a:pt x="626" y="900"/>
                      </a:lnTo>
                      <a:lnTo>
                        <a:pt x="626" y="832"/>
                      </a:lnTo>
                      <a:lnTo>
                        <a:pt x="684" y="832"/>
                      </a:lnTo>
                      <a:lnTo>
                        <a:pt x="684" y="900"/>
                      </a:lnTo>
                      <a:close/>
                      <a:moveTo>
                        <a:pt x="799" y="900"/>
                      </a:moveTo>
                      <a:lnTo>
                        <a:pt x="742" y="900"/>
                      </a:lnTo>
                      <a:lnTo>
                        <a:pt x="742" y="832"/>
                      </a:lnTo>
                      <a:lnTo>
                        <a:pt x="799" y="832"/>
                      </a:lnTo>
                      <a:lnTo>
                        <a:pt x="799" y="900"/>
                      </a:lnTo>
                      <a:close/>
                      <a:moveTo>
                        <a:pt x="1012" y="942"/>
                      </a:moveTo>
                      <a:lnTo>
                        <a:pt x="1046" y="1133"/>
                      </a:lnTo>
                      <a:lnTo>
                        <a:pt x="899" y="1133"/>
                      </a:lnTo>
                      <a:lnTo>
                        <a:pt x="936" y="942"/>
                      </a:lnTo>
                      <a:cubicBezTo>
                        <a:pt x="886" y="926"/>
                        <a:pt x="849" y="879"/>
                        <a:pt x="849" y="824"/>
                      </a:cubicBezTo>
                      <a:cubicBezTo>
                        <a:pt x="849" y="756"/>
                        <a:pt x="904" y="698"/>
                        <a:pt x="975" y="698"/>
                      </a:cubicBezTo>
                      <a:cubicBezTo>
                        <a:pt x="1043" y="698"/>
                        <a:pt x="1101" y="756"/>
                        <a:pt x="1101" y="824"/>
                      </a:cubicBezTo>
                      <a:cubicBezTo>
                        <a:pt x="1101" y="879"/>
                        <a:pt x="1061" y="926"/>
                        <a:pt x="1012" y="942"/>
                      </a:cubicBezTo>
                      <a:close/>
                      <a:moveTo>
                        <a:pt x="1206" y="900"/>
                      </a:moveTo>
                      <a:lnTo>
                        <a:pt x="1148" y="900"/>
                      </a:lnTo>
                      <a:lnTo>
                        <a:pt x="1148" y="832"/>
                      </a:lnTo>
                      <a:lnTo>
                        <a:pt x="1206" y="832"/>
                      </a:lnTo>
                      <a:lnTo>
                        <a:pt x="1206" y="900"/>
                      </a:lnTo>
                      <a:close/>
                      <a:moveTo>
                        <a:pt x="1208" y="548"/>
                      </a:moveTo>
                      <a:lnTo>
                        <a:pt x="739" y="548"/>
                      </a:lnTo>
                      <a:lnTo>
                        <a:pt x="739" y="375"/>
                      </a:lnTo>
                      <a:cubicBezTo>
                        <a:pt x="739" y="247"/>
                        <a:pt x="844" y="139"/>
                        <a:pt x="975" y="139"/>
                      </a:cubicBezTo>
                      <a:cubicBezTo>
                        <a:pt x="1103" y="139"/>
                        <a:pt x="1208" y="244"/>
                        <a:pt x="1208" y="375"/>
                      </a:cubicBezTo>
                      <a:lnTo>
                        <a:pt x="1208" y="548"/>
                      </a:lnTo>
                      <a:close/>
                      <a:moveTo>
                        <a:pt x="1321" y="900"/>
                      </a:moveTo>
                      <a:lnTo>
                        <a:pt x="1263" y="900"/>
                      </a:lnTo>
                      <a:lnTo>
                        <a:pt x="1263" y="832"/>
                      </a:lnTo>
                      <a:lnTo>
                        <a:pt x="1321" y="832"/>
                      </a:lnTo>
                      <a:lnTo>
                        <a:pt x="1321" y="900"/>
                      </a:lnTo>
                      <a:close/>
                      <a:moveTo>
                        <a:pt x="1434" y="900"/>
                      </a:moveTo>
                      <a:lnTo>
                        <a:pt x="1376" y="900"/>
                      </a:lnTo>
                      <a:lnTo>
                        <a:pt x="1376" y="832"/>
                      </a:lnTo>
                      <a:lnTo>
                        <a:pt x="1434" y="832"/>
                      </a:lnTo>
                      <a:lnTo>
                        <a:pt x="1434" y="90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214" name="Group 213">
                <a:extLst>
                  <a:ext uri="{FF2B5EF4-FFF2-40B4-BE49-F238E27FC236}">
                    <a16:creationId xmlns:a16="http://schemas.microsoft.com/office/drawing/2014/main" id="{60EF72E3-05F0-234C-B61C-C6FB42129D34}"/>
                  </a:ext>
                </a:extLst>
              </p:cNvPr>
              <p:cNvGrpSpPr/>
              <p:nvPr/>
            </p:nvGrpSpPr>
            <p:grpSpPr>
              <a:xfrm>
                <a:off x="13274334" y="1772781"/>
                <a:ext cx="582945" cy="546202"/>
                <a:chOff x="10131618" y="2882206"/>
                <a:chExt cx="582945" cy="546202"/>
              </a:xfrm>
            </p:grpSpPr>
            <p:sp>
              <p:nvSpPr>
                <p:cNvPr id="216" name="Rectangle 215">
                  <a:extLst>
                    <a:ext uri="{FF2B5EF4-FFF2-40B4-BE49-F238E27FC236}">
                      <a16:creationId xmlns:a16="http://schemas.microsoft.com/office/drawing/2014/main" id="{3EE93BE2-6FF1-6D4F-94AE-F73292C8705D}"/>
                    </a:ext>
                  </a:extLst>
                </p:cNvPr>
                <p:cNvSpPr/>
                <p:nvPr/>
              </p:nvSpPr>
              <p:spPr>
                <a:xfrm>
                  <a:off x="10131618" y="2882206"/>
                  <a:ext cx="582945" cy="54620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17" name="Group 216">
                  <a:extLst>
                    <a:ext uri="{FF2B5EF4-FFF2-40B4-BE49-F238E27FC236}">
                      <a16:creationId xmlns:a16="http://schemas.microsoft.com/office/drawing/2014/main" id="{7E85D836-BBA9-C74D-B6AA-B5728AE10C94}"/>
                    </a:ext>
                  </a:extLst>
                </p:cNvPr>
                <p:cNvGrpSpPr/>
                <p:nvPr/>
              </p:nvGrpSpPr>
              <p:grpSpPr>
                <a:xfrm>
                  <a:off x="10244335" y="2981585"/>
                  <a:ext cx="363452" cy="358203"/>
                  <a:chOff x="5998087" y="3035933"/>
                  <a:chExt cx="439738" cy="433387"/>
                </a:xfrm>
              </p:grpSpPr>
              <p:sp>
                <p:nvSpPr>
                  <p:cNvPr id="218" name="Freeform 4">
                    <a:extLst>
                      <a:ext uri="{FF2B5EF4-FFF2-40B4-BE49-F238E27FC236}">
                        <a16:creationId xmlns:a16="http://schemas.microsoft.com/office/drawing/2014/main" id="{D3797EE5-DD46-7649-9BFA-264543571E03}"/>
                      </a:ext>
                    </a:extLst>
                  </p:cNvPr>
                  <p:cNvSpPr>
                    <a:spLocks noChangeArrowheads="1"/>
                  </p:cNvSpPr>
                  <p:nvPr/>
                </p:nvSpPr>
                <p:spPr bwMode="auto">
                  <a:xfrm>
                    <a:off x="5998087" y="3035933"/>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19" name="Freeform 5">
                    <a:extLst>
                      <a:ext uri="{FF2B5EF4-FFF2-40B4-BE49-F238E27FC236}">
                        <a16:creationId xmlns:a16="http://schemas.microsoft.com/office/drawing/2014/main" id="{EC3A9A57-6704-344B-8D47-AFF3E2AE989E}"/>
                      </a:ext>
                    </a:extLst>
                  </p:cNvPr>
                  <p:cNvSpPr>
                    <a:spLocks noChangeArrowheads="1"/>
                  </p:cNvSpPr>
                  <p:nvPr/>
                </p:nvSpPr>
                <p:spPr bwMode="auto">
                  <a:xfrm>
                    <a:off x="6142550" y="3035933"/>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121 h 316"/>
                      <a:gd name="T12" fmla="*/ 627 w 822"/>
                      <a:gd name="T13" fmla="*/ 121 h 316"/>
                      <a:gd name="T14" fmla="*/ 650 w 822"/>
                      <a:gd name="T15" fmla="*/ 163 h 316"/>
                      <a:gd name="T16" fmla="*/ 676 w 822"/>
                      <a:gd name="T17" fmla="*/ 121 h 316"/>
                      <a:gd name="T18" fmla="*/ 716 w 822"/>
                      <a:gd name="T19" fmla="*/ 121 h 316"/>
                      <a:gd name="T20" fmla="*/ 674 w 822"/>
                      <a:gd name="T21" fmla="*/ 183 h 316"/>
                      <a:gd name="T22" fmla="*/ 716 w 822"/>
                      <a:gd name="T23" fmla="*/ 249 h 316"/>
                      <a:gd name="T24" fmla="*/ 671 w 822"/>
                      <a:gd name="T25" fmla="*/ 249 h 316"/>
                      <a:gd name="T26" fmla="*/ 645 w 822"/>
                      <a:gd name="T27" fmla="*/ 202 h 316"/>
                      <a:gd name="T28" fmla="*/ 619 w 822"/>
                      <a:gd name="T29" fmla="*/ 249 h 316"/>
                      <a:gd name="T30" fmla="*/ 579 w 822"/>
                      <a:gd name="T31" fmla="*/ 249 h 316"/>
                      <a:gd name="T32" fmla="*/ 621 w 822"/>
                      <a:gd name="T33" fmla="*/ 181 h 316"/>
                      <a:gd name="T34" fmla="*/ 582 w 822"/>
                      <a:gd name="T35" fmla="*/ 121 h 316"/>
                      <a:gd name="T36" fmla="*/ 514 w 822"/>
                      <a:gd name="T37" fmla="*/ 215 h 316"/>
                      <a:gd name="T38" fmla="*/ 545 w 822"/>
                      <a:gd name="T39" fmla="*/ 215 h 316"/>
                      <a:gd name="T40" fmla="*/ 545 w 822"/>
                      <a:gd name="T41" fmla="*/ 249 h 316"/>
                      <a:gd name="T42" fmla="*/ 514 w 822"/>
                      <a:gd name="T43" fmla="*/ 249 h 316"/>
                      <a:gd name="T44" fmla="*/ 514 w 822"/>
                      <a:gd name="T45" fmla="*/ 215 h 316"/>
                      <a:gd name="T46" fmla="*/ 343 w 822"/>
                      <a:gd name="T47" fmla="*/ 121 h 316"/>
                      <a:gd name="T48" fmla="*/ 388 w 822"/>
                      <a:gd name="T49" fmla="*/ 121 h 316"/>
                      <a:gd name="T50" fmla="*/ 412 w 822"/>
                      <a:gd name="T51" fmla="*/ 163 h 316"/>
                      <a:gd name="T52" fmla="*/ 438 w 822"/>
                      <a:gd name="T53" fmla="*/ 121 h 316"/>
                      <a:gd name="T54" fmla="*/ 477 w 822"/>
                      <a:gd name="T55" fmla="*/ 121 h 316"/>
                      <a:gd name="T56" fmla="*/ 435 w 822"/>
                      <a:gd name="T57" fmla="*/ 183 h 316"/>
                      <a:gd name="T58" fmla="*/ 477 w 822"/>
                      <a:gd name="T59" fmla="*/ 249 h 316"/>
                      <a:gd name="T60" fmla="*/ 433 w 822"/>
                      <a:gd name="T61" fmla="*/ 249 h 316"/>
                      <a:gd name="T62" fmla="*/ 406 w 822"/>
                      <a:gd name="T63" fmla="*/ 202 h 316"/>
                      <a:gd name="T64" fmla="*/ 380 w 822"/>
                      <a:gd name="T65" fmla="*/ 249 h 316"/>
                      <a:gd name="T66" fmla="*/ 341 w 822"/>
                      <a:gd name="T67" fmla="*/ 249 h 316"/>
                      <a:gd name="T68" fmla="*/ 383 w 822"/>
                      <a:gd name="T69" fmla="*/ 181 h 316"/>
                      <a:gd name="T70" fmla="*/ 343 w 822"/>
                      <a:gd name="T71" fmla="*/ 121 h 316"/>
                      <a:gd name="T72" fmla="*/ 275 w 822"/>
                      <a:gd name="T73" fmla="*/ 215 h 316"/>
                      <a:gd name="T74" fmla="*/ 307 w 822"/>
                      <a:gd name="T75" fmla="*/ 215 h 316"/>
                      <a:gd name="T76" fmla="*/ 307 w 822"/>
                      <a:gd name="T77" fmla="*/ 249 h 316"/>
                      <a:gd name="T78" fmla="*/ 275 w 822"/>
                      <a:gd name="T79" fmla="*/ 249 h 316"/>
                      <a:gd name="T80" fmla="*/ 275 w 822"/>
                      <a:gd name="T81" fmla="*/ 215 h 316"/>
                      <a:gd name="T82" fmla="*/ 173 w 822"/>
                      <a:gd name="T83" fmla="*/ 163 h 316"/>
                      <a:gd name="T84" fmla="*/ 199 w 822"/>
                      <a:gd name="T85" fmla="*/ 121 h 316"/>
                      <a:gd name="T86" fmla="*/ 239 w 822"/>
                      <a:gd name="T87" fmla="*/ 121 h 316"/>
                      <a:gd name="T88" fmla="*/ 197 w 822"/>
                      <a:gd name="T89" fmla="*/ 183 h 316"/>
                      <a:gd name="T90" fmla="*/ 239 w 822"/>
                      <a:gd name="T91" fmla="*/ 249 h 316"/>
                      <a:gd name="T92" fmla="*/ 194 w 822"/>
                      <a:gd name="T93" fmla="*/ 249 h 316"/>
                      <a:gd name="T94" fmla="*/ 168 w 822"/>
                      <a:gd name="T95" fmla="*/ 202 h 316"/>
                      <a:gd name="T96" fmla="*/ 142 w 822"/>
                      <a:gd name="T97" fmla="*/ 249 h 316"/>
                      <a:gd name="T98" fmla="*/ 102 w 822"/>
                      <a:gd name="T99" fmla="*/ 249 h 316"/>
                      <a:gd name="T100" fmla="*/ 144 w 822"/>
                      <a:gd name="T101" fmla="*/ 181 h 316"/>
                      <a:gd name="T102" fmla="*/ 102 w 822"/>
                      <a:gd name="T103" fmla="*/ 121 h 316"/>
                      <a:gd name="T104" fmla="*/ 150 w 822"/>
                      <a:gd name="T105" fmla="*/ 121 h 316"/>
                      <a:gd name="T106" fmla="*/ 173 w 822"/>
                      <a:gd name="T107" fmla="*/ 16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121"/>
                        </a:moveTo>
                        <a:lnTo>
                          <a:pt x="627" y="121"/>
                        </a:lnTo>
                        <a:lnTo>
                          <a:pt x="650" y="163"/>
                        </a:lnTo>
                        <a:lnTo>
                          <a:pt x="676" y="121"/>
                        </a:lnTo>
                        <a:lnTo>
                          <a:pt x="716" y="121"/>
                        </a:lnTo>
                        <a:lnTo>
                          <a:pt x="674" y="183"/>
                        </a:lnTo>
                        <a:lnTo>
                          <a:pt x="716" y="249"/>
                        </a:lnTo>
                        <a:lnTo>
                          <a:pt x="671" y="249"/>
                        </a:lnTo>
                        <a:lnTo>
                          <a:pt x="645" y="202"/>
                        </a:lnTo>
                        <a:lnTo>
                          <a:pt x="619" y="249"/>
                        </a:lnTo>
                        <a:lnTo>
                          <a:pt x="579" y="249"/>
                        </a:lnTo>
                        <a:lnTo>
                          <a:pt x="621" y="181"/>
                        </a:lnTo>
                        <a:lnTo>
                          <a:pt x="582" y="121"/>
                        </a:lnTo>
                        <a:close/>
                        <a:moveTo>
                          <a:pt x="514" y="215"/>
                        </a:moveTo>
                        <a:lnTo>
                          <a:pt x="545" y="215"/>
                        </a:lnTo>
                        <a:lnTo>
                          <a:pt x="545" y="249"/>
                        </a:lnTo>
                        <a:lnTo>
                          <a:pt x="514" y="249"/>
                        </a:lnTo>
                        <a:lnTo>
                          <a:pt x="514" y="215"/>
                        </a:lnTo>
                        <a:close/>
                        <a:moveTo>
                          <a:pt x="343" y="121"/>
                        </a:moveTo>
                        <a:lnTo>
                          <a:pt x="388" y="121"/>
                        </a:lnTo>
                        <a:lnTo>
                          <a:pt x="412" y="163"/>
                        </a:lnTo>
                        <a:lnTo>
                          <a:pt x="438" y="121"/>
                        </a:lnTo>
                        <a:lnTo>
                          <a:pt x="477" y="121"/>
                        </a:lnTo>
                        <a:lnTo>
                          <a:pt x="435" y="183"/>
                        </a:lnTo>
                        <a:lnTo>
                          <a:pt x="477" y="249"/>
                        </a:lnTo>
                        <a:lnTo>
                          <a:pt x="433" y="249"/>
                        </a:lnTo>
                        <a:lnTo>
                          <a:pt x="406" y="202"/>
                        </a:lnTo>
                        <a:lnTo>
                          <a:pt x="380" y="249"/>
                        </a:lnTo>
                        <a:lnTo>
                          <a:pt x="341" y="249"/>
                        </a:lnTo>
                        <a:lnTo>
                          <a:pt x="383" y="181"/>
                        </a:lnTo>
                        <a:lnTo>
                          <a:pt x="343" y="121"/>
                        </a:lnTo>
                        <a:close/>
                        <a:moveTo>
                          <a:pt x="275" y="215"/>
                        </a:moveTo>
                        <a:lnTo>
                          <a:pt x="307" y="215"/>
                        </a:lnTo>
                        <a:lnTo>
                          <a:pt x="307" y="249"/>
                        </a:lnTo>
                        <a:lnTo>
                          <a:pt x="275" y="249"/>
                        </a:lnTo>
                        <a:lnTo>
                          <a:pt x="275" y="215"/>
                        </a:lnTo>
                        <a:close/>
                        <a:moveTo>
                          <a:pt x="173" y="163"/>
                        </a:moveTo>
                        <a:lnTo>
                          <a:pt x="199" y="121"/>
                        </a:lnTo>
                        <a:lnTo>
                          <a:pt x="239" y="121"/>
                        </a:lnTo>
                        <a:lnTo>
                          <a:pt x="197" y="183"/>
                        </a:lnTo>
                        <a:lnTo>
                          <a:pt x="239" y="249"/>
                        </a:lnTo>
                        <a:lnTo>
                          <a:pt x="194" y="249"/>
                        </a:lnTo>
                        <a:lnTo>
                          <a:pt x="168" y="202"/>
                        </a:lnTo>
                        <a:lnTo>
                          <a:pt x="142" y="249"/>
                        </a:lnTo>
                        <a:lnTo>
                          <a:pt x="102" y="249"/>
                        </a:lnTo>
                        <a:lnTo>
                          <a:pt x="144" y="181"/>
                        </a:lnTo>
                        <a:lnTo>
                          <a:pt x="102" y="121"/>
                        </a:lnTo>
                        <a:lnTo>
                          <a:pt x="150" y="121"/>
                        </a:lnTo>
                        <a:lnTo>
                          <a:pt x="173" y="163"/>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0" name="Freeform 6">
                    <a:extLst>
                      <a:ext uri="{FF2B5EF4-FFF2-40B4-BE49-F238E27FC236}">
                        <a16:creationId xmlns:a16="http://schemas.microsoft.com/office/drawing/2014/main" id="{7B4734CA-F132-3844-A844-A7B2FFCDE83B}"/>
                      </a:ext>
                    </a:extLst>
                  </p:cNvPr>
                  <p:cNvSpPr>
                    <a:spLocks noChangeArrowheads="1"/>
                  </p:cNvSpPr>
                  <p:nvPr/>
                </p:nvSpPr>
                <p:spPr bwMode="auto">
                  <a:xfrm>
                    <a:off x="5998087" y="3194683"/>
                    <a:ext cx="109538" cy="112712"/>
                  </a:xfrm>
                  <a:custGeom>
                    <a:avLst/>
                    <a:gdLst>
                      <a:gd name="T0" fmla="*/ 152 w 305"/>
                      <a:gd name="T1" fmla="*/ 314 h 315"/>
                      <a:gd name="T2" fmla="*/ 0 w 305"/>
                      <a:gd name="T3" fmla="*/ 314 h 315"/>
                      <a:gd name="T4" fmla="*/ 0 w 305"/>
                      <a:gd name="T5" fmla="*/ 0 h 315"/>
                      <a:gd name="T6" fmla="*/ 304 w 305"/>
                      <a:gd name="T7" fmla="*/ 0 h 315"/>
                      <a:gd name="T8" fmla="*/ 304 w 305"/>
                      <a:gd name="T9" fmla="*/ 314 h 315"/>
                      <a:gd name="T10" fmla="*/ 152 w 305"/>
                      <a:gd name="T11" fmla="*/ 314 h 315"/>
                    </a:gdLst>
                    <a:ahLst/>
                    <a:cxnLst>
                      <a:cxn ang="0">
                        <a:pos x="T0" y="T1"/>
                      </a:cxn>
                      <a:cxn ang="0">
                        <a:pos x="T2" y="T3"/>
                      </a:cxn>
                      <a:cxn ang="0">
                        <a:pos x="T4" y="T5"/>
                      </a:cxn>
                      <a:cxn ang="0">
                        <a:pos x="T6" y="T7"/>
                      </a:cxn>
                      <a:cxn ang="0">
                        <a:pos x="T8" y="T9"/>
                      </a:cxn>
                      <a:cxn ang="0">
                        <a:pos x="T10" y="T11"/>
                      </a:cxn>
                    </a:cxnLst>
                    <a:rect l="0" t="0" r="r" b="b"/>
                    <a:pathLst>
                      <a:path w="305" h="315">
                        <a:moveTo>
                          <a:pt x="152" y="314"/>
                        </a:moveTo>
                        <a:lnTo>
                          <a:pt x="0" y="314"/>
                        </a:lnTo>
                        <a:lnTo>
                          <a:pt x="0" y="0"/>
                        </a:lnTo>
                        <a:lnTo>
                          <a:pt x="304" y="0"/>
                        </a:lnTo>
                        <a:lnTo>
                          <a:pt x="304" y="314"/>
                        </a:lnTo>
                        <a:lnTo>
                          <a:pt x="152" y="314"/>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1" name="Freeform 7">
                    <a:extLst>
                      <a:ext uri="{FF2B5EF4-FFF2-40B4-BE49-F238E27FC236}">
                        <a16:creationId xmlns:a16="http://schemas.microsoft.com/office/drawing/2014/main" id="{9A306B25-5E00-5343-875F-8D74F8C3091A}"/>
                      </a:ext>
                    </a:extLst>
                  </p:cNvPr>
                  <p:cNvSpPr>
                    <a:spLocks noChangeArrowheads="1"/>
                  </p:cNvSpPr>
                  <p:nvPr/>
                </p:nvSpPr>
                <p:spPr bwMode="auto">
                  <a:xfrm>
                    <a:off x="6142550" y="3194683"/>
                    <a:ext cx="295275" cy="112712"/>
                  </a:xfrm>
                  <a:custGeom>
                    <a:avLst/>
                    <a:gdLst>
                      <a:gd name="T0" fmla="*/ 821 w 822"/>
                      <a:gd name="T1" fmla="*/ 314 h 315"/>
                      <a:gd name="T2" fmla="*/ 821 w 822"/>
                      <a:gd name="T3" fmla="*/ 0 h 315"/>
                      <a:gd name="T4" fmla="*/ 0 w 822"/>
                      <a:gd name="T5" fmla="*/ 0 h 315"/>
                      <a:gd name="T6" fmla="*/ 0 w 822"/>
                      <a:gd name="T7" fmla="*/ 314 h 315"/>
                      <a:gd name="T8" fmla="*/ 821 w 822"/>
                      <a:gd name="T9" fmla="*/ 314 h 315"/>
                      <a:gd name="T10" fmla="*/ 582 w 822"/>
                      <a:gd name="T11" fmla="*/ 105 h 315"/>
                      <a:gd name="T12" fmla="*/ 627 w 822"/>
                      <a:gd name="T13" fmla="*/ 105 h 315"/>
                      <a:gd name="T14" fmla="*/ 650 w 822"/>
                      <a:gd name="T15" fmla="*/ 147 h 315"/>
                      <a:gd name="T16" fmla="*/ 676 w 822"/>
                      <a:gd name="T17" fmla="*/ 105 h 315"/>
                      <a:gd name="T18" fmla="*/ 716 w 822"/>
                      <a:gd name="T19" fmla="*/ 105 h 315"/>
                      <a:gd name="T20" fmla="*/ 674 w 822"/>
                      <a:gd name="T21" fmla="*/ 168 h 315"/>
                      <a:gd name="T22" fmla="*/ 716 w 822"/>
                      <a:gd name="T23" fmla="*/ 232 h 315"/>
                      <a:gd name="T24" fmla="*/ 671 w 822"/>
                      <a:gd name="T25" fmla="*/ 232 h 315"/>
                      <a:gd name="T26" fmla="*/ 645 w 822"/>
                      <a:gd name="T27" fmla="*/ 186 h 315"/>
                      <a:gd name="T28" fmla="*/ 619 w 822"/>
                      <a:gd name="T29" fmla="*/ 232 h 315"/>
                      <a:gd name="T30" fmla="*/ 579 w 822"/>
                      <a:gd name="T31" fmla="*/ 232 h 315"/>
                      <a:gd name="T32" fmla="*/ 621 w 822"/>
                      <a:gd name="T33" fmla="*/ 165 h 315"/>
                      <a:gd name="T34" fmla="*/ 582 w 822"/>
                      <a:gd name="T35" fmla="*/ 105 h 315"/>
                      <a:gd name="T36" fmla="*/ 514 w 822"/>
                      <a:gd name="T37" fmla="*/ 199 h 315"/>
                      <a:gd name="T38" fmla="*/ 545 w 822"/>
                      <a:gd name="T39" fmla="*/ 199 h 315"/>
                      <a:gd name="T40" fmla="*/ 545 w 822"/>
                      <a:gd name="T41" fmla="*/ 232 h 315"/>
                      <a:gd name="T42" fmla="*/ 514 w 822"/>
                      <a:gd name="T43" fmla="*/ 232 h 315"/>
                      <a:gd name="T44" fmla="*/ 514 w 822"/>
                      <a:gd name="T45" fmla="*/ 199 h 315"/>
                      <a:gd name="T46" fmla="*/ 343 w 822"/>
                      <a:gd name="T47" fmla="*/ 105 h 315"/>
                      <a:gd name="T48" fmla="*/ 388 w 822"/>
                      <a:gd name="T49" fmla="*/ 105 h 315"/>
                      <a:gd name="T50" fmla="*/ 412 w 822"/>
                      <a:gd name="T51" fmla="*/ 147 h 315"/>
                      <a:gd name="T52" fmla="*/ 438 w 822"/>
                      <a:gd name="T53" fmla="*/ 105 h 315"/>
                      <a:gd name="T54" fmla="*/ 477 w 822"/>
                      <a:gd name="T55" fmla="*/ 105 h 315"/>
                      <a:gd name="T56" fmla="*/ 435 w 822"/>
                      <a:gd name="T57" fmla="*/ 168 h 315"/>
                      <a:gd name="T58" fmla="*/ 477 w 822"/>
                      <a:gd name="T59" fmla="*/ 232 h 315"/>
                      <a:gd name="T60" fmla="*/ 433 w 822"/>
                      <a:gd name="T61" fmla="*/ 232 h 315"/>
                      <a:gd name="T62" fmla="*/ 406 w 822"/>
                      <a:gd name="T63" fmla="*/ 186 h 315"/>
                      <a:gd name="T64" fmla="*/ 380 w 822"/>
                      <a:gd name="T65" fmla="*/ 232 h 315"/>
                      <a:gd name="T66" fmla="*/ 341 w 822"/>
                      <a:gd name="T67" fmla="*/ 232 h 315"/>
                      <a:gd name="T68" fmla="*/ 383 w 822"/>
                      <a:gd name="T69" fmla="*/ 165 h 315"/>
                      <a:gd name="T70" fmla="*/ 343 w 822"/>
                      <a:gd name="T71" fmla="*/ 105 h 315"/>
                      <a:gd name="T72" fmla="*/ 275 w 822"/>
                      <a:gd name="T73" fmla="*/ 199 h 315"/>
                      <a:gd name="T74" fmla="*/ 307 w 822"/>
                      <a:gd name="T75" fmla="*/ 199 h 315"/>
                      <a:gd name="T76" fmla="*/ 307 w 822"/>
                      <a:gd name="T77" fmla="*/ 232 h 315"/>
                      <a:gd name="T78" fmla="*/ 275 w 822"/>
                      <a:gd name="T79" fmla="*/ 232 h 315"/>
                      <a:gd name="T80" fmla="*/ 275 w 822"/>
                      <a:gd name="T81" fmla="*/ 199 h 315"/>
                      <a:gd name="T82" fmla="*/ 173 w 822"/>
                      <a:gd name="T83" fmla="*/ 147 h 315"/>
                      <a:gd name="T84" fmla="*/ 199 w 822"/>
                      <a:gd name="T85" fmla="*/ 105 h 315"/>
                      <a:gd name="T86" fmla="*/ 239 w 822"/>
                      <a:gd name="T87" fmla="*/ 105 h 315"/>
                      <a:gd name="T88" fmla="*/ 197 w 822"/>
                      <a:gd name="T89" fmla="*/ 168 h 315"/>
                      <a:gd name="T90" fmla="*/ 239 w 822"/>
                      <a:gd name="T91" fmla="*/ 232 h 315"/>
                      <a:gd name="T92" fmla="*/ 194 w 822"/>
                      <a:gd name="T93" fmla="*/ 232 h 315"/>
                      <a:gd name="T94" fmla="*/ 168 w 822"/>
                      <a:gd name="T95" fmla="*/ 186 h 315"/>
                      <a:gd name="T96" fmla="*/ 142 w 822"/>
                      <a:gd name="T97" fmla="*/ 232 h 315"/>
                      <a:gd name="T98" fmla="*/ 102 w 822"/>
                      <a:gd name="T99" fmla="*/ 232 h 315"/>
                      <a:gd name="T100" fmla="*/ 144 w 822"/>
                      <a:gd name="T101" fmla="*/ 165 h 315"/>
                      <a:gd name="T102" fmla="*/ 102 w 822"/>
                      <a:gd name="T103" fmla="*/ 105 h 315"/>
                      <a:gd name="T104" fmla="*/ 150 w 822"/>
                      <a:gd name="T105" fmla="*/ 105 h 315"/>
                      <a:gd name="T106" fmla="*/ 173 w 822"/>
                      <a:gd name="T107" fmla="*/ 14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5">
                        <a:moveTo>
                          <a:pt x="821" y="314"/>
                        </a:moveTo>
                        <a:lnTo>
                          <a:pt x="821" y="0"/>
                        </a:lnTo>
                        <a:lnTo>
                          <a:pt x="0" y="0"/>
                        </a:lnTo>
                        <a:lnTo>
                          <a:pt x="0" y="314"/>
                        </a:lnTo>
                        <a:lnTo>
                          <a:pt x="821" y="314"/>
                        </a:lnTo>
                        <a:close/>
                        <a:moveTo>
                          <a:pt x="582" y="105"/>
                        </a:moveTo>
                        <a:lnTo>
                          <a:pt x="627" y="105"/>
                        </a:lnTo>
                        <a:lnTo>
                          <a:pt x="650" y="147"/>
                        </a:lnTo>
                        <a:lnTo>
                          <a:pt x="676" y="105"/>
                        </a:lnTo>
                        <a:lnTo>
                          <a:pt x="716" y="105"/>
                        </a:lnTo>
                        <a:lnTo>
                          <a:pt x="674" y="168"/>
                        </a:lnTo>
                        <a:lnTo>
                          <a:pt x="716" y="232"/>
                        </a:lnTo>
                        <a:lnTo>
                          <a:pt x="671" y="232"/>
                        </a:lnTo>
                        <a:lnTo>
                          <a:pt x="645" y="186"/>
                        </a:lnTo>
                        <a:lnTo>
                          <a:pt x="619" y="232"/>
                        </a:lnTo>
                        <a:lnTo>
                          <a:pt x="579" y="232"/>
                        </a:lnTo>
                        <a:lnTo>
                          <a:pt x="621" y="165"/>
                        </a:lnTo>
                        <a:lnTo>
                          <a:pt x="582" y="105"/>
                        </a:lnTo>
                        <a:close/>
                        <a:moveTo>
                          <a:pt x="514" y="199"/>
                        </a:moveTo>
                        <a:lnTo>
                          <a:pt x="545" y="199"/>
                        </a:lnTo>
                        <a:lnTo>
                          <a:pt x="545" y="232"/>
                        </a:lnTo>
                        <a:lnTo>
                          <a:pt x="514" y="232"/>
                        </a:lnTo>
                        <a:lnTo>
                          <a:pt x="514" y="199"/>
                        </a:lnTo>
                        <a:close/>
                        <a:moveTo>
                          <a:pt x="343" y="105"/>
                        </a:moveTo>
                        <a:lnTo>
                          <a:pt x="388" y="105"/>
                        </a:lnTo>
                        <a:lnTo>
                          <a:pt x="412" y="147"/>
                        </a:lnTo>
                        <a:lnTo>
                          <a:pt x="438" y="105"/>
                        </a:lnTo>
                        <a:lnTo>
                          <a:pt x="477" y="105"/>
                        </a:lnTo>
                        <a:lnTo>
                          <a:pt x="435" y="168"/>
                        </a:lnTo>
                        <a:lnTo>
                          <a:pt x="477" y="232"/>
                        </a:lnTo>
                        <a:lnTo>
                          <a:pt x="433" y="232"/>
                        </a:lnTo>
                        <a:lnTo>
                          <a:pt x="406" y="186"/>
                        </a:lnTo>
                        <a:lnTo>
                          <a:pt x="380" y="232"/>
                        </a:lnTo>
                        <a:lnTo>
                          <a:pt x="341" y="232"/>
                        </a:lnTo>
                        <a:lnTo>
                          <a:pt x="383" y="165"/>
                        </a:lnTo>
                        <a:lnTo>
                          <a:pt x="343" y="105"/>
                        </a:lnTo>
                        <a:close/>
                        <a:moveTo>
                          <a:pt x="275" y="199"/>
                        </a:moveTo>
                        <a:lnTo>
                          <a:pt x="307" y="199"/>
                        </a:lnTo>
                        <a:lnTo>
                          <a:pt x="307" y="232"/>
                        </a:lnTo>
                        <a:lnTo>
                          <a:pt x="275" y="232"/>
                        </a:lnTo>
                        <a:lnTo>
                          <a:pt x="275" y="199"/>
                        </a:lnTo>
                        <a:close/>
                        <a:moveTo>
                          <a:pt x="173" y="147"/>
                        </a:moveTo>
                        <a:lnTo>
                          <a:pt x="199" y="105"/>
                        </a:lnTo>
                        <a:lnTo>
                          <a:pt x="239" y="105"/>
                        </a:lnTo>
                        <a:lnTo>
                          <a:pt x="197" y="168"/>
                        </a:lnTo>
                        <a:lnTo>
                          <a:pt x="239" y="232"/>
                        </a:lnTo>
                        <a:lnTo>
                          <a:pt x="194" y="232"/>
                        </a:lnTo>
                        <a:lnTo>
                          <a:pt x="168" y="186"/>
                        </a:lnTo>
                        <a:lnTo>
                          <a:pt x="142" y="232"/>
                        </a:lnTo>
                        <a:lnTo>
                          <a:pt x="102" y="232"/>
                        </a:lnTo>
                        <a:lnTo>
                          <a:pt x="144" y="165"/>
                        </a:lnTo>
                        <a:lnTo>
                          <a:pt x="102" y="105"/>
                        </a:lnTo>
                        <a:lnTo>
                          <a:pt x="150" y="105"/>
                        </a:lnTo>
                        <a:lnTo>
                          <a:pt x="173" y="147"/>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2" name="Freeform 8">
                    <a:extLst>
                      <a:ext uri="{FF2B5EF4-FFF2-40B4-BE49-F238E27FC236}">
                        <a16:creationId xmlns:a16="http://schemas.microsoft.com/office/drawing/2014/main" id="{F72D06AB-BED0-5747-B62E-781ADDC2D7CB}"/>
                      </a:ext>
                    </a:extLst>
                  </p:cNvPr>
                  <p:cNvSpPr>
                    <a:spLocks noChangeArrowheads="1"/>
                  </p:cNvSpPr>
                  <p:nvPr/>
                </p:nvSpPr>
                <p:spPr bwMode="auto">
                  <a:xfrm>
                    <a:off x="6142550" y="3355020"/>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89 h 316"/>
                      <a:gd name="T12" fmla="*/ 627 w 822"/>
                      <a:gd name="T13" fmla="*/ 89 h 316"/>
                      <a:gd name="T14" fmla="*/ 650 w 822"/>
                      <a:gd name="T15" fmla="*/ 131 h 316"/>
                      <a:gd name="T16" fmla="*/ 676 w 822"/>
                      <a:gd name="T17" fmla="*/ 89 h 316"/>
                      <a:gd name="T18" fmla="*/ 716 w 822"/>
                      <a:gd name="T19" fmla="*/ 89 h 316"/>
                      <a:gd name="T20" fmla="*/ 674 w 822"/>
                      <a:gd name="T21" fmla="*/ 152 h 316"/>
                      <a:gd name="T22" fmla="*/ 716 w 822"/>
                      <a:gd name="T23" fmla="*/ 218 h 316"/>
                      <a:gd name="T24" fmla="*/ 671 w 822"/>
                      <a:gd name="T25" fmla="*/ 218 h 316"/>
                      <a:gd name="T26" fmla="*/ 645 w 822"/>
                      <a:gd name="T27" fmla="*/ 170 h 316"/>
                      <a:gd name="T28" fmla="*/ 619 w 822"/>
                      <a:gd name="T29" fmla="*/ 218 h 316"/>
                      <a:gd name="T30" fmla="*/ 579 w 822"/>
                      <a:gd name="T31" fmla="*/ 218 h 316"/>
                      <a:gd name="T32" fmla="*/ 621 w 822"/>
                      <a:gd name="T33" fmla="*/ 149 h 316"/>
                      <a:gd name="T34" fmla="*/ 582 w 822"/>
                      <a:gd name="T35" fmla="*/ 89 h 316"/>
                      <a:gd name="T36" fmla="*/ 514 w 822"/>
                      <a:gd name="T37" fmla="*/ 184 h 316"/>
                      <a:gd name="T38" fmla="*/ 545 w 822"/>
                      <a:gd name="T39" fmla="*/ 184 h 316"/>
                      <a:gd name="T40" fmla="*/ 545 w 822"/>
                      <a:gd name="T41" fmla="*/ 218 h 316"/>
                      <a:gd name="T42" fmla="*/ 514 w 822"/>
                      <a:gd name="T43" fmla="*/ 218 h 316"/>
                      <a:gd name="T44" fmla="*/ 514 w 822"/>
                      <a:gd name="T45" fmla="*/ 184 h 316"/>
                      <a:gd name="T46" fmla="*/ 343 w 822"/>
                      <a:gd name="T47" fmla="*/ 89 h 316"/>
                      <a:gd name="T48" fmla="*/ 388 w 822"/>
                      <a:gd name="T49" fmla="*/ 89 h 316"/>
                      <a:gd name="T50" fmla="*/ 412 w 822"/>
                      <a:gd name="T51" fmla="*/ 131 h 316"/>
                      <a:gd name="T52" fmla="*/ 438 w 822"/>
                      <a:gd name="T53" fmla="*/ 89 h 316"/>
                      <a:gd name="T54" fmla="*/ 477 w 822"/>
                      <a:gd name="T55" fmla="*/ 89 h 316"/>
                      <a:gd name="T56" fmla="*/ 435 w 822"/>
                      <a:gd name="T57" fmla="*/ 152 h 316"/>
                      <a:gd name="T58" fmla="*/ 477 w 822"/>
                      <a:gd name="T59" fmla="*/ 218 h 316"/>
                      <a:gd name="T60" fmla="*/ 433 w 822"/>
                      <a:gd name="T61" fmla="*/ 218 h 316"/>
                      <a:gd name="T62" fmla="*/ 406 w 822"/>
                      <a:gd name="T63" fmla="*/ 170 h 316"/>
                      <a:gd name="T64" fmla="*/ 380 w 822"/>
                      <a:gd name="T65" fmla="*/ 218 h 316"/>
                      <a:gd name="T66" fmla="*/ 341 w 822"/>
                      <a:gd name="T67" fmla="*/ 218 h 316"/>
                      <a:gd name="T68" fmla="*/ 383 w 822"/>
                      <a:gd name="T69" fmla="*/ 149 h 316"/>
                      <a:gd name="T70" fmla="*/ 343 w 822"/>
                      <a:gd name="T71" fmla="*/ 89 h 316"/>
                      <a:gd name="T72" fmla="*/ 275 w 822"/>
                      <a:gd name="T73" fmla="*/ 184 h 316"/>
                      <a:gd name="T74" fmla="*/ 307 w 822"/>
                      <a:gd name="T75" fmla="*/ 184 h 316"/>
                      <a:gd name="T76" fmla="*/ 307 w 822"/>
                      <a:gd name="T77" fmla="*/ 218 h 316"/>
                      <a:gd name="T78" fmla="*/ 275 w 822"/>
                      <a:gd name="T79" fmla="*/ 218 h 316"/>
                      <a:gd name="T80" fmla="*/ 275 w 822"/>
                      <a:gd name="T81" fmla="*/ 184 h 316"/>
                      <a:gd name="T82" fmla="*/ 173 w 822"/>
                      <a:gd name="T83" fmla="*/ 131 h 316"/>
                      <a:gd name="T84" fmla="*/ 199 w 822"/>
                      <a:gd name="T85" fmla="*/ 89 h 316"/>
                      <a:gd name="T86" fmla="*/ 239 w 822"/>
                      <a:gd name="T87" fmla="*/ 89 h 316"/>
                      <a:gd name="T88" fmla="*/ 197 w 822"/>
                      <a:gd name="T89" fmla="*/ 152 h 316"/>
                      <a:gd name="T90" fmla="*/ 239 w 822"/>
                      <a:gd name="T91" fmla="*/ 218 h 316"/>
                      <a:gd name="T92" fmla="*/ 194 w 822"/>
                      <a:gd name="T93" fmla="*/ 218 h 316"/>
                      <a:gd name="T94" fmla="*/ 168 w 822"/>
                      <a:gd name="T95" fmla="*/ 170 h 316"/>
                      <a:gd name="T96" fmla="*/ 142 w 822"/>
                      <a:gd name="T97" fmla="*/ 218 h 316"/>
                      <a:gd name="T98" fmla="*/ 102 w 822"/>
                      <a:gd name="T99" fmla="*/ 218 h 316"/>
                      <a:gd name="T100" fmla="*/ 144 w 822"/>
                      <a:gd name="T101" fmla="*/ 149 h 316"/>
                      <a:gd name="T102" fmla="*/ 102 w 822"/>
                      <a:gd name="T103" fmla="*/ 89 h 316"/>
                      <a:gd name="T104" fmla="*/ 150 w 822"/>
                      <a:gd name="T105" fmla="*/ 89 h 316"/>
                      <a:gd name="T106" fmla="*/ 173 w 822"/>
                      <a:gd name="T107" fmla="*/ 13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89"/>
                        </a:moveTo>
                        <a:lnTo>
                          <a:pt x="627" y="89"/>
                        </a:lnTo>
                        <a:lnTo>
                          <a:pt x="650" y="131"/>
                        </a:lnTo>
                        <a:lnTo>
                          <a:pt x="676" y="89"/>
                        </a:lnTo>
                        <a:lnTo>
                          <a:pt x="716" y="89"/>
                        </a:lnTo>
                        <a:lnTo>
                          <a:pt x="674" y="152"/>
                        </a:lnTo>
                        <a:lnTo>
                          <a:pt x="716" y="218"/>
                        </a:lnTo>
                        <a:lnTo>
                          <a:pt x="671" y="218"/>
                        </a:lnTo>
                        <a:lnTo>
                          <a:pt x="645" y="170"/>
                        </a:lnTo>
                        <a:lnTo>
                          <a:pt x="619" y="218"/>
                        </a:lnTo>
                        <a:lnTo>
                          <a:pt x="579" y="218"/>
                        </a:lnTo>
                        <a:lnTo>
                          <a:pt x="621" y="149"/>
                        </a:lnTo>
                        <a:lnTo>
                          <a:pt x="582" y="89"/>
                        </a:lnTo>
                        <a:close/>
                        <a:moveTo>
                          <a:pt x="514" y="184"/>
                        </a:moveTo>
                        <a:lnTo>
                          <a:pt x="545" y="184"/>
                        </a:lnTo>
                        <a:lnTo>
                          <a:pt x="545" y="218"/>
                        </a:lnTo>
                        <a:lnTo>
                          <a:pt x="514" y="218"/>
                        </a:lnTo>
                        <a:lnTo>
                          <a:pt x="514" y="184"/>
                        </a:lnTo>
                        <a:close/>
                        <a:moveTo>
                          <a:pt x="343" y="89"/>
                        </a:moveTo>
                        <a:lnTo>
                          <a:pt x="388" y="89"/>
                        </a:lnTo>
                        <a:lnTo>
                          <a:pt x="412" y="131"/>
                        </a:lnTo>
                        <a:lnTo>
                          <a:pt x="438" y="89"/>
                        </a:lnTo>
                        <a:lnTo>
                          <a:pt x="477" y="89"/>
                        </a:lnTo>
                        <a:lnTo>
                          <a:pt x="435" y="152"/>
                        </a:lnTo>
                        <a:lnTo>
                          <a:pt x="477" y="218"/>
                        </a:lnTo>
                        <a:lnTo>
                          <a:pt x="433" y="218"/>
                        </a:lnTo>
                        <a:lnTo>
                          <a:pt x="406" y="170"/>
                        </a:lnTo>
                        <a:lnTo>
                          <a:pt x="380" y="218"/>
                        </a:lnTo>
                        <a:lnTo>
                          <a:pt x="341" y="218"/>
                        </a:lnTo>
                        <a:lnTo>
                          <a:pt x="383" y="149"/>
                        </a:lnTo>
                        <a:lnTo>
                          <a:pt x="343" y="89"/>
                        </a:lnTo>
                        <a:close/>
                        <a:moveTo>
                          <a:pt x="275" y="184"/>
                        </a:moveTo>
                        <a:lnTo>
                          <a:pt x="307" y="184"/>
                        </a:lnTo>
                        <a:lnTo>
                          <a:pt x="307" y="218"/>
                        </a:lnTo>
                        <a:lnTo>
                          <a:pt x="275" y="218"/>
                        </a:lnTo>
                        <a:lnTo>
                          <a:pt x="275" y="184"/>
                        </a:lnTo>
                        <a:close/>
                        <a:moveTo>
                          <a:pt x="173" y="131"/>
                        </a:moveTo>
                        <a:lnTo>
                          <a:pt x="199" y="89"/>
                        </a:lnTo>
                        <a:lnTo>
                          <a:pt x="239" y="89"/>
                        </a:lnTo>
                        <a:lnTo>
                          <a:pt x="197" y="152"/>
                        </a:lnTo>
                        <a:lnTo>
                          <a:pt x="239" y="218"/>
                        </a:lnTo>
                        <a:lnTo>
                          <a:pt x="194" y="218"/>
                        </a:lnTo>
                        <a:lnTo>
                          <a:pt x="168" y="170"/>
                        </a:lnTo>
                        <a:lnTo>
                          <a:pt x="142" y="218"/>
                        </a:lnTo>
                        <a:lnTo>
                          <a:pt x="102" y="218"/>
                        </a:lnTo>
                        <a:lnTo>
                          <a:pt x="144" y="149"/>
                        </a:lnTo>
                        <a:lnTo>
                          <a:pt x="102" y="89"/>
                        </a:lnTo>
                        <a:lnTo>
                          <a:pt x="150" y="89"/>
                        </a:lnTo>
                        <a:lnTo>
                          <a:pt x="173" y="131"/>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23" name="Freeform 9">
                    <a:extLst>
                      <a:ext uri="{FF2B5EF4-FFF2-40B4-BE49-F238E27FC236}">
                        <a16:creationId xmlns:a16="http://schemas.microsoft.com/office/drawing/2014/main" id="{1256C3EB-5116-6744-9D2A-2015CA303CDC}"/>
                      </a:ext>
                    </a:extLst>
                  </p:cNvPr>
                  <p:cNvSpPr>
                    <a:spLocks noChangeArrowheads="1"/>
                  </p:cNvSpPr>
                  <p:nvPr/>
                </p:nvSpPr>
                <p:spPr bwMode="auto">
                  <a:xfrm>
                    <a:off x="5998087" y="3355020"/>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grpSp>
          <p:nvGrpSpPr>
            <p:cNvPr id="225" name="Group 224">
              <a:extLst>
                <a:ext uri="{FF2B5EF4-FFF2-40B4-BE49-F238E27FC236}">
                  <a16:creationId xmlns:a16="http://schemas.microsoft.com/office/drawing/2014/main" id="{656196EE-0D72-B849-9FCC-87A9182B5CBA}"/>
                </a:ext>
              </a:extLst>
            </p:cNvPr>
            <p:cNvGrpSpPr/>
            <p:nvPr/>
          </p:nvGrpSpPr>
          <p:grpSpPr>
            <a:xfrm>
              <a:off x="12998387" y="2287444"/>
              <a:ext cx="582945" cy="635162"/>
              <a:chOff x="11128158" y="2882206"/>
              <a:chExt cx="582945" cy="635162"/>
            </a:xfrm>
          </p:grpSpPr>
          <p:sp>
            <p:nvSpPr>
              <p:cNvPr id="227" name="Rectangle 226">
                <a:extLst>
                  <a:ext uri="{FF2B5EF4-FFF2-40B4-BE49-F238E27FC236}">
                    <a16:creationId xmlns:a16="http://schemas.microsoft.com/office/drawing/2014/main" id="{4B91BD6E-E7B9-544E-A1CF-26A28BC9EC54}"/>
                  </a:ext>
                </a:extLst>
              </p:cNvPr>
              <p:cNvSpPr/>
              <p:nvPr/>
            </p:nvSpPr>
            <p:spPr>
              <a:xfrm>
                <a:off x="11128158" y="2882206"/>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28" name="Freeform 28">
                <a:extLst>
                  <a:ext uri="{FF2B5EF4-FFF2-40B4-BE49-F238E27FC236}">
                    <a16:creationId xmlns:a16="http://schemas.microsoft.com/office/drawing/2014/main" id="{EA035C33-4279-864B-8D91-03F1333A18B0}"/>
                  </a:ext>
                </a:extLst>
              </p:cNvPr>
              <p:cNvSpPr>
                <a:spLocks noChangeArrowheads="1"/>
              </p:cNvSpPr>
              <p:nvPr/>
            </p:nvSpPr>
            <p:spPr bwMode="auto">
              <a:xfrm>
                <a:off x="11241003" y="2951107"/>
                <a:ext cx="359515" cy="478917"/>
              </a:xfrm>
              <a:custGeom>
                <a:avLst/>
                <a:gdLst>
                  <a:gd name="T0" fmla="*/ 603 w 1207"/>
                  <a:gd name="T1" fmla="*/ 0 h 1610"/>
                  <a:gd name="T2" fmla="*/ 0 w 1207"/>
                  <a:gd name="T3" fmla="*/ 260 h 1610"/>
                  <a:gd name="T4" fmla="*/ 0 w 1207"/>
                  <a:gd name="T5" fmla="*/ 834 h 1610"/>
                  <a:gd name="T6" fmla="*/ 0 w 1207"/>
                  <a:gd name="T7" fmla="*/ 834 h 1610"/>
                  <a:gd name="T8" fmla="*/ 603 w 1207"/>
                  <a:gd name="T9" fmla="*/ 1609 h 1610"/>
                  <a:gd name="T10" fmla="*/ 1206 w 1207"/>
                  <a:gd name="T11" fmla="*/ 834 h 1610"/>
                  <a:gd name="T12" fmla="*/ 1206 w 1207"/>
                  <a:gd name="T13" fmla="*/ 834 h 1610"/>
                  <a:gd name="T14" fmla="*/ 1206 w 1207"/>
                  <a:gd name="T15" fmla="*/ 260 h 1610"/>
                  <a:gd name="T16" fmla="*/ 603 w 1207"/>
                  <a:gd name="T17" fmla="*/ 0 h 1610"/>
                  <a:gd name="T18" fmla="*/ 702 w 1207"/>
                  <a:gd name="T19" fmla="*/ 1051 h 1610"/>
                  <a:gd name="T20" fmla="*/ 267 w 1207"/>
                  <a:gd name="T21" fmla="*/ 1051 h 1610"/>
                  <a:gd name="T22" fmla="*/ 267 w 1207"/>
                  <a:gd name="T23" fmla="*/ 990 h 1610"/>
                  <a:gd name="T24" fmla="*/ 702 w 1207"/>
                  <a:gd name="T25" fmla="*/ 990 h 1610"/>
                  <a:gd name="T26" fmla="*/ 702 w 1207"/>
                  <a:gd name="T27" fmla="*/ 1051 h 1610"/>
                  <a:gd name="T28" fmla="*/ 702 w 1207"/>
                  <a:gd name="T29" fmla="*/ 816 h 1610"/>
                  <a:gd name="T30" fmla="*/ 267 w 1207"/>
                  <a:gd name="T31" fmla="*/ 816 h 1610"/>
                  <a:gd name="T32" fmla="*/ 267 w 1207"/>
                  <a:gd name="T33" fmla="*/ 756 h 1610"/>
                  <a:gd name="T34" fmla="*/ 702 w 1207"/>
                  <a:gd name="T35" fmla="*/ 756 h 1610"/>
                  <a:gd name="T36" fmla="*/ 702 w 1207"/>
                  <a:gd name="T37" fmla="*/ 816 h 1610"/>
                  <a:gd name="T38" fmla="*/ 702 w 1207"/>
                  <a:gd name="T39" fmla="*/ 567 h 1610"/>
                  <a:gd name="T40" fmla="*/ 267 w 1207"/>
                  <a:gd name="T41" fmla="*/ 567 h 1610"/>
                  <a:gd name="T42" fmla="*/ 267 w 1207"/>
                  <a:gd name="T43" fmla="*/ 506 h 1610"/>
                  <a:gd name="T44" fmla="*/ 702 w 1207"/>
                  <a:gd name="T45" fmla="*/ 506 h 1610"/>
                  <a:gd name="T46" fmla="*/ 702 w 1207"/>
                  <a:gd name="T47" fmla="*/ 567 h 1610"/>
                  <a:gd name="T48" fmla="*/ 964 w 1207"/>
                  <a:gd name="T49" fmla="*/ 967 h 1610"/>
                  <a:gd name="T50" fmla="*/ 860 w 1207"/>
                  <a:gd name="T51" fmla="*/ 1072 h 1610"/>
                  <a:gd name="T52" fmla="*/ 791 w 1207"/>
                  <a:gd name="T53" fmla="*/ 1004 h 1610"/>
                  <a:gd name="T54" fmla="*/ 791 w 1207"/>
                  <a:gd name="T55" fmla="*/ 975 h 1610"/>
                  <a:gd name="T56" fmla="*/ 820 w 1207"/>
                  <a:gd name="T57" fmla="*/ 975 h 1610"/>
                  <a:gd name="T58" fmla="*/ 860 w 1207"/>
                  <a:gd name="T59" fmla="*/ 1014 h 1610"/>
                  <a:gd name="T60" fmla="*/ 938 w 1207"/>
                  <a:gd name="T61" fmla="*/ 935 h 1610"/>
                  <a:gd name="T62" fmla="*/ 967 w 1207"/>
                  <a:gd name="T63" fmla="*/ 935 h 1610"/>
                  <a:gd name="T64" fmla="*/ 964 w 1207"/>
                  <a:gd name="T65" fmla="*/ 967 h 1610"/>
                  <a:gd name="T66" fmla="*/ 815 w 1207"/>
                  <a:gd name="T67" fmla="*/ 732 h 1610"/>
                  <a:gd name="T68" fmla="*/ 815 w 1207"/>
                  <a:gd name="T69" fmla="*/ 703 h 1610"/>
                  <a:gd name="T70" fmla="*/ 844 w 1207"/>
                  <a:gd name="T71" fmla="*/ 703 h 1610"/>
                  <a:gd name="T72" fmla="*/ 886 w 1207"/>
                  <a:gd name="T73" fmla="*/ 745 h 1610"/>
                  <a:gd name="T74" fmla="*/ 928 w 1207"/>
                  <a:gd name="T75" fmla="*/ 703 h 1610"/>
                  <a:gd name="T76" fmla="*/ 957 w 1207"/>
                  <a:gd name="T77" fmla="*/ 703 h 1610"/>
                  <a:gd name="T78" fmla="*/ 957 w 1207"/>
                  <a:gd name="T79" fmla="*/ 732 h 1610"/>
                  <a:gd name="T80" fmla="*/ 915 w 1207"/>
                  <a:gd name="T81" fmla="*/ 774 h 1610"/>
                  <a:gd name="T82" fmla="*/ 957 w 1207"/>
                  <a:gd name="T83" fmla="*/ 816 h 1610"/>
                  <a:gd name="T84" fmla="*/ 957 w 1207"/>
                  <a:gd name="T85" fmla="*/ 845 h 1610"/>
                  <a:gd name="T86" fmla="*/ 943 w 1207"/>
                  <a:gd name="T87" fmla="*/ 850 h 1610"/>
                  <a:gd name="T88" fmla="*/ 930 w 1207"/>
                  <a:gd name="T89" fmla="*/ 845 h 1610"/>
                  <a:gd name="T90" fmla="*/ 888 w 1207"/>
                  <a:gd name="T91" fmla="*/ 803 h 1610"/>
                  <a:gd name="T92" fmla="*/ 846 w 1207"/>
                  <a:gd name="T93" fmla="*/ 845 h 1610"/>
                  <a:gd name="T94" fmla="*/ 833 w 1207"/>
                  <a:gd name="T95" fmla="*/ 850 h 1610"/>
                  <a:gd name="T96" fmla="*/ 820 w 1207"/>
                  <a:gd name="T97" fmla="*/ 845 h 1610"/>
                  <a:gd name="T98" fmla="*/ 820 w 1207"/>
                  <a:gd name="T99" fmla="*/ 816 h 1610"/>
                  <a:gd name="T100" fmla="*/ 862 w 1207"/>
                  <a:gd name="T101" fmla="*/ 774 h 1610"/>
                  <a:gd name="T102" fmla="*/ 815 w 1207"/>
                  <a:gd name="T103" fmla="*/ 732 h 1610"/>
                  <a:gd name="T104" fmla="*/ 970 w 1207"/>
                  <a:gd name="T105" fmla="*/ 501 h 1610"/>
                  <a:gd name="T106" fmla="*/ 865 w 1207"/>
                  <a:gd name="T107" fmla="*/ 606 h 1610"/>
                  <a:gd name="T108" fmla="*/ 797 w 1207"/>
                  <a:gd name="T109" fmla="*/ 538 h 1610"/>
                  <a:gd name="T110" fmla="*/ 797 w 1207"/>
                  <a:gd name="T111" fmla="*/ 509 h 1610"/>
                  <a:gd name="T112" fmla="*/ 825 w 1207"/>
                  <a:gd name="T113" fmla="*/ 509 h 1610"/>
                  <a:gd name="T114" fmla="*/ 865 w 1207"/>
                  <a:gd name="T115" fmla="*/ 548 h 1610"/>
                  <a:gd name="T116" fmla="*/ 943 w 1207"/>
                  <a:gd name="T117" fmla="*/ 470 h 1610"/>
                  <a:gd name="T118" fmla="*/ 972 w 1207"/>
                  <a:gd name="T119" fmla="*/ 470 h 1610"/>
                  <a:gd name="T120" fmla="*/ 970 w 1207"/>
                  <a:gd name="T121" fmla="*/ 501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7" h="1610">
                    <a:moveTo>
                      <a:pt x="603" y="0"/>
                    </a:moveTo>
                    <a:lnTo>
                      <a:pt x="0" y="260"/>
                    </a:lnTo>
                    <a:lnTo>
                      <a:pt x="0" y="834"/>
                    </a:lnTo>
                    <a:lnTo>
                      <a:pt x="0" y="834"/>
                    </a:lnTo>
                    <a:cubicBezTo>
                      <a:pt x="18" y="1153"/>
                      <a:pt x="251" y="1433"/>
                      <a:pt x="603" y="1609"/>
                    </a:cubicBezTo>
                    <a:cubicBezTo>
                      <a:pt x="954" y="1433"/>
                      <a:pt x="1187" y="1153"/>
                      <a:pt x="1206" y="834"/>
                    </a:cubicBezTo>
                    <a:lnTo>
                      <a:pt x="1206" y="834"/>
                    </a:lnTo>
                    <a:lnTo>
                      <a:pt x="1206" y="260"/>
                    </a:lnTo>
                    <a:lnTo>
                      <a:pt x="603" y="0"/>
                    </a:lnTo>
                    <a:close/>
                    <a:moveTo>
                      <a:pt x="702" y="1051"/>
                    </a:moveTo>
                    <a:lnTo>
                      <a:pt x="267" y="1051"/>
                    </a:lnTo>
                    <a:lnTo>
                      <a:pt x="267" y="990"/>
                    </a:lnTo>
                    <a:lnTo>
                      <a:pt x="702" y="990"/>
                    </a:lnTo>
                    <a:lnTo>
                      <a:pt x="702" y="1051"/>
                    </a:lnTo>
                    <a:close/>
                    <a:moveTo>
                      <a:pt x="702" y="816"/>
                    </a:moveTo>
                    <a:lnTo>
                      <a:pt x="267" y="816"/>
                    </a:lnTo>
                    <a:lnTo>
                      <a:pt x="267" y="756"/>
                    </a:lnTo>
                    <a:lnTo>
                      <a:pt x="702" y="756"/>
                    </a:lnTo>
                    <a:lnTo>
                      <a:pt x="702" y="816"/>
                    </a:lnTo>
                    <a:close/>
                    <a:moveTo>
                      <a:pt x="702" y="567"/>
                    </a:moveTo>
                    <a:lnTo>
                      <a:pt x="267" y="567"/>
                    </a:lnTo>
                    <a:lnTo>
                      <a:pt x="267" y="506"/>
                    </a:lnTo>
                    <a:lnTo>
                      <a:pt x="702" y="506"/>
                    </a:lnTo>
                    <a:lnTo>
                      <a:pt x="702" y="567"/>
                    </a:lnTo>
                    <a:close/>
                    <a:moveTo>
                      <a:pt x="964" y="967"/>
                    </a:moveTo>
                    <a:lnTo>
                      <a:pt x="860" y="1072"/>
                    </a:lnTo>
                    <a:lnTo>
                      <a:pt x="791" y="1004"/>
                    </a:lnTo>
                    <a:cubicBezTo>
                      <a:pt x="784" y="996"/>
                      <a:pt x="783" y="983"/>
                      <a:pt x="791" y="975"/>
                    </a:cubicBezTo>
                    <a:cubicBezTo>
                      <a:pt x="798" y="967"/>
                      <a:pt x="812" y="967"/>
                      <a:pt x="820" y="975"/>
                    </a:cubicBezTo>
                    <a:lnTo>
                      <a:pt x="860" y="1014"/>
                    </a:lnTo>
                    <a:lnTo>
                      <a:pt x="938" y="935"/>
                    </a:lnTo>
                    <a:cubicBezTo>
                      <a:pt x="946" y="928"/>
                      <a:pt x="959" y="928"/>
                      <a:pt x="967" y="935"/>
                    </a:cubicBezTo>
                    <a:cubicBezTo>
                      <a:pt x="972" y="946"/>
                      <a:pt x="972" y="959"/>
                      <a:pt x="964" y="967"/>
                    </a:cubicBezTo>
                    <a:close/>
                    <a:moveTo>
                      <a:pt x="815" y="732"/>
                    </a:moveTo>
                    <a:cubicBezTo>
                      <a:pt x="807" y="724"/>
                      <a:pt x="807" y="711"/>
                      <a:pt x="815" y="703"/>
                    </a:cubicBezTo>
                    <a:cubicBezTo>
                      <a:pt x="823" y="695"/>
                      <a:pt x="836" y="695"/>
                      <a:pt x="844" y="703"/>
                    </a:cubicBezTo>
                    <a:lnTo>
                      <a:pt x="886" y="745"/>
                    </a:lnTo>
                    <a:lnTo>
                      <a:pt x="928" y="703"/>
                    </a:lnTo>
                    <a:cubicBezTo>
                      <a:pt x="936" y="695"/>
                      <a:pt x="949" y="695"/>
                      <a:pt x="957" y="703"/>
                    </a:cubicBezTo>
                    <a:cubicBezTo>
                      <a:pt x="964" y="711"/>
                      <a:pt x="964" y="724"/>
                      <a:pt x="957" y="732"/>
                    </a:cubicBezTo>
                    <a:lnTo>
                      <a:pt x="915" y="774"/>
                    </a:lnTo>
                    <a:lnTo>
                      <a:pt x="957" y="816"/>
                    </a:lnTo>
                    <a:cubicBezTo>
                      <a:pt x="964" y="824"/>
                      <a:pt x="964" y="837"/>
                      <a:pt x="957" y="845"/>
                    </a:cubicBezTo>
                    <a:cubicBezTo>
                      <a:pt x="954" y="847"/>
                      <a:pt x="948" y="850"/>
                      <a:pt x="943" y="850"/>
                    </a:cubicBezTo>
                    <a:cubicBezTo>
                      <a:pt x="937" y="850"/>
                      <a:pt x="933" y="847"/>
                      <a:pt x="930" y="845"/>
                    </a:cubicBezTo>
                    <a:lnTo>
                      <a:pt x="888" y="803"/>
                    </a:lnTo>
                    <a:lnTo>
                      <a:pt x="846" y="845"/>
                    </a:lnTo>
                    <a:cubicBezTo>
                      <a:pt x="844" y="847"/>
                      <a:pt x="838" y="850"/>
                      <a:pt x="833" y="850"/>
                    </a:cubicBezTo>
                    <a:cubicBezTo>
                      <a:pt x="827" y="850"/>
                      <a:pt x="823" y="847"/>
                      <a:pt x="820" y="845"/>
                    </a:cubicBezTo>
                    <a:cubicBezTo>
                      <a:pt x="812" y="837"/>
                      <a:pt x="812" y="824"/>
                      <a:pt x="820" y="816"/>
                    </a:cubicBezTo>
                    <a:lnTo>
                      <a:pt x="862" y="774"/>
                    </a:lnTo>
                    <a:lnTo>
                      <a:pt x="815" y="732"/>
                    </a:lnTo>
                    <a:close/>
                    <a:moveTo>
                      <a:pt x="970" y="501"/>
                    </a:moveTo>
                    <a:lnTo>
                      <a:pt x="865" y="606"/>
                    </a:lnTo>
                    <a:lnTo>
                      <a:pt x="797" y="538"/>
                    </a:lnTo>
                    <a:cubicBezTo>
                      <a:pt x="789" y="530"/>
                      <a:pt x="789" y="517"/>
                      <a:pt x="797" y="509"/>
                    </a:cubicBezTo>
                    <a:cubicBezTo>
                      <a:pt x="805" y="501"/>
                      <a:pt x="818" y="501"/>
                      <a:pt x="825" y="509"/>
                    </a:cubicBezTo>
                    <a:lnTo>
                      <a:pt x="865" y="548"/>
                    </a:lnTo>
                    <a:lnTo>
                      <a:pt x="943" y="470"/>
                    </a:lnTo>
                    <a:cubicBezTo>
                      <a:pt x="951" y="462"/>
                      <a:pt x="964" y="462"/>
                      <a:pt x="972" y="470"/>
                    </a:cubicBezTo>
                    <a:cubicBezTo>
                      <a:pt x="978" y="480"/>
                      <a:pt x="978" y="493"/>
                      <a:pt x="970" y="50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230" name="Graphic 229">
              <a:extLst>
                <a:ext uri="{FF2B5EF4-FFF2-40B4-BE49-F238E27FC236}">
                  <a16:creationId xmlns:a16="http://schemas.microsoft.com/office/drawing/2014/main" id="{DF6C3ED8-F57F-254A-B3CE-5DEEA31DA0D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12744641" y="2560978"/>
              <a:ext cx="1090437" cy="1090437"/>
            </a:xfrm>
            <a:prstGeom prst="rect">
              <a:avLst/>
            </a:prstGeom>
          </p:spPr>
        </p:pic>
        <p:grpSp>
          <p:nvGrpSpPr>
            <p:cNvPr id="233" name="Group 232">
              <a:extLst>
                <a:ext uri="{FF2B5EF4-FFF2-40B4-BE49-F238E27FC236}">
                  <a16:creationId xmlns:a16="http://schemas.microsoft.com/office/drawing/2014/main" id="{668691D5-B286-FF41-BFD9-6F49AA6E9DBD}"/>
                </a:ext>
              </a:extLst>
            </p:cNvPr>
            <p:cNvGrpSpPr/>
            <p:nvPr/>
          </p:nvGrpSpPr>
          <p:grpSpPr>
            <a:xfrm>
              <a:off x="12906144" y="3288113"/>
              <a:ext cx="767430" cy="655349"/>
              <a:chOff x="5874497" y="2894906"/>
              <a:chExt cx="636836" cy="543828"/>
            </a:xfrm>
          </p:grpSpPr>
          <p:sp>
            <p:nvSpPr>
              <p:cNvPr id="235" name="Rectangle 234">
                <a:extLst>
                  <a:ext uri="{FF2B5EF4-FFF2-40B4-BE49-F238E27FC236}">
                    <a16:creationId xmlns:a16="http://schemas.microsoft.com/office/drawing/2014/main" id="{D45C9D61-8EC1-3144-991A-95BBC67EF42E}"/>
                  </a:ext>
                </a:extLst>
              </p:cNvPr>
              <p:cNvSpPr/>
              <p:nvPr/>
            </p:nvSpPr>
            <p:spPr>
              <a:xfrm>
                <a:off x="5874497" y="2894906"/>
                <a:ext cx="636836"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36" name="Group 235">
                <a:extLst>
                  <a:ext uri="{FF2B5EF4-FFF2-40B4-BE49-F238E27FC236}">
                    <a16:creationId xmlns:a16="http://schemas.microsoft.com/office/drawing/2014/main" id="{2FC82025-82A5-3D48-9DEA-9FEF7FEEF585}"/>
                  </a:ext>
                </a:extLst>
              </p:cNvPr>
              <p:cNvGrpSpPr/>
              <p:nvPr/>
            </p:nvGrpSpPr>
            <p:grpSpPr>
              <a:xfrm>
                <a:off x="5960052" y="2975755"/>
                <a:ext cx="446114" cy="364764"/>
                <a:chOff x="7026787" y="1884995"/>
                <a:chExt cx="539750" cy="441325"/>
              </a:xfrm>
            </p:grpSpPr>
            <p:sp>
              <p:nvSpPr>
                <p:cNvPr id="237" name="Freeform 16">
                  <a:extLst>
                    <a:ext uri="{FF2B5EF4-FFF2-40B4-BE49-F238E27FC236}">
                      <a16:creationId xmlns:a16="http://schemas.microsoft.com/office/drawing/2014/main" id="{1481CE4B-393C-594D-AE8A-073FB6F82F5D}"/>
                    </a:ext>
                  </a:extLst>
                </p:cNvPr>
                <p:cNvSpPr>
                  <a:spLocks noChangeArrowheads="1"/>
                </p:cNvSpPr>
                <p:nvPr/>
              </p:nvSpPr>
              <p:spPr bwMode="auto">
                <a:xfrm>
                  <a:off x="7447475" y="2153283"/>
                  <a:ext cx="119062" cy="57150"/>
                </a:xfrm>
                <a:custGeom>
                  <a:avLst/>
                  <a:gdLst>
                    <a:gd name="T0" fmla="*/ 328 w 329"/>
                    <a:gd name="T1" fmla="*/ 0 h 158"/>
                    <a:gd name="T2" fmla="*/ 0 w 329"/>
                    <a:gd name="T3" fmla="*/ 0 h 158"/>
                    <a:gd name="T4" fmla="*/ 0 w 329"/>
                    <a:gd name="T5" fmla="*/ 157 h 158"/>
                    <a:gd name="T6" fmla="*/ 328 w 329"/>
                    <a:gd name="T7" fmla="*/ 157 h 158"/>
                    <a:gd name="T8" fmla="*/ 328 w 329"/>
                    <a:gd name="T9" fmla="*/ 0 h 158"/>
                    <a:gd name="T10" fmla="*/ 288 w 329"/>
                    <a:gd name="T11" fmla="*/ 76 h 158"/>
                    <a:gd name="T12" fmla="*/ 262 w 329"/>
                    <a:gd name="T13" fmla="*/ 102 h 158"/>
                    <a:gd name="T14" fmla="*/ 236 w 329"/>
                    <a:gd name="T15" fmla="*/ 76 h 158"/>
                    <a:gd name="T16" fmla="*/ 262 w 329"/>
                    <a:gd name="T17" fmla="*/ 50 h 158"/>
                    <a:gd name="T18" fmla="*/ 288 w 329"/>
                    <a:gd name="T19" fmla="*/ 7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58">
                      <a:moveTo>
                        <a:pt x="328" y="0"/>
                      </a:moveTo>
                      <a:lnTo>
                        <a:pt x="0" y="0"/>
                      </a:lnTo>
                      <a:lnTo>
                        <a:pt x="0" y="157"/>
                      </a:lnTo>
                      <a:lnTo>
                        <a:pt x="328" y="157"/>
                      </a:lnTo>
                      <a:lnTo>
                        <a:pt x="328" y="0"/>
                      </a:lnTo>
                      <a:close/>
                      <a:moveTo>
                        <a:pt x="288" y="76"/>
                      </a:moveTo>
                      <a:cubicBezTo>
                        <a:pt x="288" y="89"/>
                        <a:pt x="278" y="102"/>
                        <a:pt x="262" y="102"/>
                      </a:cubicBezTo>
                      <a:cubicBezTo>
                        <a:pt x="249" y="102"/>
                        <a:pt x="236" y="92"/>
                        <a:pt x="236" y="76"/>
                      </a:cubicBezTo>
                      <a:cubicBezTo>
                        <a:pt x="236" y="63"/>
                        <a:pt x="247" y="50"/>
                        <a:pt x="262" y="50"/>
                      </a:cubicBezTo>
                      <a:cubicBezTo>
                        <a:pt x="275" y="50"/>
                        <a:pt x="288" y="60"/>
                        <a:pt x="288" y="7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8" name="Freeform 17">
                  <a:extLst>
                    <a:ext uri="{FF2B5EF4-FFF2-40B4-BE49-F238E27FC236}">
                      <a16:creationId xmlns:a16="http://schemas.microsoft.com/office/drawing/2014/main" id="{EC105C40-220B-0E4C-8243-3C8BD6D967FB}"/>
                    </a:ext>
                  </a:extLst>
                </p:cNvPr>
                <p:cNvSpPr>
                  <a:spLocks noChangeArrowheads="1"/>
                </p:cNvSpPr>
                <p:nvPr/>
              </p:nvSpPr>
              <p:spPr bwMode="auto">
                <a:xfrm>
                  <a:off x="7447475" y="2226308"/>
                  <a:ext cx="119062" cy="55562"/>
                </a:xfrm>
                <a:custGeom>
                  <a:avLst/>
                  <a:gdLst>
                    <a:gd name="T0" fmla="*/ 304 w 329"/>
                    <a:gd name="T1" fmla="*/ 154 h 155"/>
                    <a:gd name="T2" fmla="*/ 328 w 329"/>
                    <a:gd name="T3" fmla="*/ 131 h 155"/>
                    <a:gd name="T4" fmla="*/ 328 w 329"/>
                    <a:gd name="T5" fmla="*/ 0 h 155"/>
                    <a:gd name="T6" fmla="*/ 0 w 329"/>
                    <a:gd name="T7" fmla="*/ 0 h 155"/>
                    <a:gd name="T8" fmla="*/ 0 w 329"/>
                    <a:gd name="T9" fmla="*/ 154 h 155"/>
                    <a:gd name="T10" fmla="*/ 304 w 329"/>
                    <a:gd name="T11" fmla="*/ 154 h 155"/>
                    <a:gd name="T12" fmla="*/ 288 w 329"/>
                    <a:gd name="T13" fmla="*/ 76 h 155"/>
                    <a:gd name="T14" fmla="*/ 262 w 329"/>
                    <a:gd name="T15" fmla="*/ 102 h 155"/>
                    <a:gd name="T16" fmla="*/ 236 w 329"/>
                    <a:gd name="T17" fmla="*/ 76 h 155"/>
                    <a:gd name="T18" fmla="*/ 262 w 329"/>
                    <a:gd name="T19" fmla="*/ 49 h 155"/>
                    <a:gd name="T20" fmla="*/ 288 w 329"/>
                    <a:gd name="T21"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55">
                      <a:moveTo>
                        <a:pt x="304" y="154"/>
                      </a:moveTo>
                      <a:cubicBezTo>
                        <a:pt x="317" y="154"/>
                        <a:pt x="328" y="144"/>
                        <a:pt x="328" y="131"/>
                      </a:cubicBezTo>
                      <a:lnTo>
                        <a:pt x="328" y="0"/>
                      </a:lnTo>
                      <a:lnTo>
                        <a:pt x="0" y="0"/>
                      </a:lnTo>
                      <a:lnTo>
                        <a:pt x="0" y="154"/>
                      </a:lnTo>
                      <a:lnTo>
                        <a:pt x="304" y="154"/>
                      </a:lnTo>
                      <a:close/>
                      <a:moveTo>
                        <a:pt x="288" y="76"/>
                      </a:moveTo>
                      <a:cubicBezTo>
                        <a:pt x="288" y="89"/>
                        <a:pt x="278" y="102"/>
                        <a:pt x="262" y="102"/>
                      </a:cubicBezTo>
                      <a:cubicBezTo>
                        <a:pt x="249" y="102"/>
                        <a:pt x="236" y="91"/>
                        <a:pt x="236" y="76"/>
                      </a:cubicBezTo>
                      <a:cubicBezTo>
                        <a:pt x="236" y="63"/>
                        <a:pt x="247" y="49"/>
                        <a:pt x="262" y="49"/>
                      </a:cubicBezTo>
                      <a:cubicBezTo>
                        <a:pt x="275" y="49"/>
                        <a:pt x="288" y="60"/>
                        <a:pt x="288" y="7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39" name="Freeform 18">
                  <a:extLst>
                    <a:ext uri="{FF2B5EF4-FFF2-40B4-BE49-F238E27FC236}">
                      <a16:creationId xmlns:a16="http://schemas.microsoft.com/office/drawing/2014/main" id="{217D665B-22BD-0A42-A976-7F665720F74A}"/>
                    </a:ext>
                  </a:extLst>
                </p:cNvPr>
                <p:cNvSpPr>
                  <a:spLocks noChangeArrowheads="1"/>
                </p:cNvSpPr>
                <p:nvPr/>
              </p:nvSpPr>
              <p:spPr bwMode="auto">
                <a:xfrm>
                  <a:off x="7447475" y="1935795"/>
                  <a:ext cx="119062" cy="57150"/>
                </a:xfrm>
                <a:custGeom>
                  <a:avLst/>
                  <a:gdLst>
                    <a:gd name="T0" fmla="*/ 328 w 329"/>
                    <a:gd name="T1" fmla="*/ 157 h 158"/>
                    <a:gd name="T2" fmla="*/ 328 w 329"/>
                    <a:gd name="T3" fmla="*/ 23 h 158"/>
                    <a:gd name="T4" fmla="*/ 304 w 329"/>
                    <a:gd name="T5" fmla="*/ 0 h 158"/>
                    <a:gd name="T6" fmla="*/ 0 w 329"/>
                    <a:gd name="T7" fmla="*/ 0 h 158"/>
                    <a:gd name="T8" fmla="*/ 0 w 329"/>
                    <a:gd name="T9" fmla="*/ 157 h 158"/>
                    <a:gd name="T10" fmla="*/ 328 w 329"/>
                    <a:gd name="T11" fmla="*/ 157 h 158"/>
                    <a:gd name="T12" fmla="*/ 288 w 329"/>
                    <a:gd name="T13" fmla="*/ 81 h 158"/>
                    <a:gd name="T14" fmla="*/ 262 w 329"/>
                    <a:gd name="T15" fmla="*/ 107 h 158"/>
                    <a:gd name="T16" fmla="*/ 236 w 329"/>
                    <a:gd name="T17" fmla="*/ 81 h 158"/>
                    <a:gd name="T18" fmla="*/ 262 w 329"/>
                    <a:gd name="T19" fmla="*/ 55 h 158"/>
                    <a:gd name="T20" fmla="*/ 288 w 329"/>
                    <a:gd name="T21" fmla="*/ 8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9" h="158">
                      <a:moveTo>
                        <a:pt x="328" y="157"/>
                      </a:moveTo>
                      <a:lnTo>
                        <a:pt x="328" y="23"/>
                      </a:lnTo>
                      <a:cubicBezTo>
                        <a:pt x="328" y="10"/>
                        <a:pt x="317" y="0"/>
                        <a:pt x="304" y="0"/>
                      </a:cubicBezTo>
                      <a:lnTo>
                        <a:pt x="0" y="0"/>
                      </a:lnTo>
                      <a:lnTo>
                        <a:pt x="0" y="157"/>
                      </a:lnTo>
                      <a:lnTo>
                        <a:pt x="328" y="157"/>
                      </a:lnTo>
                      <a:close/>
                      <a:moveTo>
                        <a:pt x="288" y="81"/>
                      </a:moveTo>
                      <a:cubicBezTo>
                        <a:pt x="288" y="94"/>
                        <a:pt x="278" y="107"/>
                        <a:pt x="262" y="107"/>
                      </a:cubicBezTo>
                      <a:cubicBezTo>
                        <a:pt x="249" y="107"/>
                        <a:pt x="236" y="97"/>
                        <a:pt x="236" y="81"/>
                      </a:cubicBezTo>
                      <a:cubicBezTo>
                        <a:pt x="236" y="65"/>
                        <a:pt x="247" y="55"/>
                        <a:pt x="262" y="55"/>
                      </a:cubicBezTo>
                      <a:cubicBezTo>
                        <a:pt x="275" y="55"/>
                        <a:pt x="288" y="65"/>
                        <a:pt x="288" y="8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0" name="Freeform 19">
                  <a:extLst>
                    <a:ext uri="{FF2B5EF4-FFF2-40B4-BE49-F238E27FC236}">
                      <a16:creationId xmlns:a16="http://schemas.microsoft.com/office/drawing/2014/main" id="{B9C0184C-2FDA-B140-B01A-E8709270696B}"/>
                    </a:ext>
                  </a:extLst>
                </p:cNvPr>
                <p:cNvSpPr>
                  <a:spLocks noChangeArrowheads="1"/>
                </p:cNvSpPr>
                <p:nvPr/>
              </p:nvSpPr>
              <p:spPr bwMode="auto">
                <a:xfrm>
                  <a:off x="7447475" y="2008820"/>
                  <a:ext cx="119062" cy="57150"/>
                </a:xfrm>
                <a:custGeom>
                  <a:avLst/>
                  <a:gdLst>
                    <a:gd name="T0" fmla="*/ 328 w 329"/>
                    <a:gd name="T1" fmla="*/ 0 h 158"/>
                    <a:gd name="T2" fmla="*/ 0 w 329"/>
                    <a:gd name="T3" fmla="*/ 0 h 158"/>
                    <a:gd name="T4" fmla="*/ 0 w 329"/>
                    <a:gd name="T5" fmla="*/ 157 h 158"/>
                    <a:gd name="T6" fmla="*/ 328 w 329"/>
                    <a:gd name="T7" fmla="*/ 157 h 158"/>
                    <a:gd name="T8" fmla="*/ 328 w 329"/>
                    <a:gd name="T9" fmla="*/ 0 h 158"/>
                    <a:gd name="T10" fmla="*/ 288 w 329"/>
                    <a:gd name="T11" fmla="*/ 81 h 158"/>
                    <a:gd name="T12" fmla="*/ 262 w 329"/>
                    <a:gd name="T13" fmla="*/ 107 h 158"/>
                    <a:gd name="T14" fmla="*/ 236 w 329"/>
                    <a:gd name="T15" fmla="*/ 81 h 158"/>
                    <a:gd name="T16" fmla="*/ 262 w 329"/>
                    <a:gd name="T17" fmla="*/ 55 h 158"/>
                    <a:gd name="T18" fmla="*/ 288 w 329"/>
                    <a:gd name="T19" fmla="*/ 8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58">
                      <a:moveTo>
                        <a:pt x="328" y="0"/>
                      </a:moveTo>
                      <a:lnTo>
                        <a:pt x="0" y="0"/>
                      </a:lnTo>
                      <a:lnTo>
                        <a:pt x="0" y="157"/>
                      </a:lnTo>
                      <a:lnTo>
                        <a:pt x="328" y="157"/>
                      </a:lnTo>
                      <a:lnTo>
                        <a:pt x="328" y="0"/>
                      </a:lnTo>
                      <a:close/>
                      <a:moveTo>
                        <a:pt x="288" y="81"/>
                      </a:moveTo>
                      <a:cubicBezTo>
                        <a:pt x="288" y="94"/>
                        <a:pt x="278" y="107"/>
                        <a:pt x="262" y="107"/>
                      </a:cubicBezTo>
                      <a:cubicBezTo>
                        <a:pt x="249" y="107"/>
                        <a:pt x="236" y="97"/>
                        <a:pt x="236" y="81"/>
                      </a:cubicBezTo>
                      <a:cubicBezTo>
                        <a:pt x="236" y="65"/>
                        <a:pt x="247" y="55"/>
                        <a:pt x="262" y="55"/>
                      </a:cubicBezTo>
                      <a:cubicBezTo>
                        <a:pt x="275" y="55"/>
                        <a:pt x="288" y="65"/>
                        <a:pt x="288" y="8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1" name="Freeform 20">
                  <a:extLst>
                    <a:ext uri="{FF2B5EF4-FFF2-40B4-BE49-F238E27FC236}">
                      <a16:creationId xmlns:a16="http://schemas.microsoft.com/office/drawing/2014/main" id="{CA8D6D56-9F13-614D-BED0-30842522DABE}"/>
                    </a:ext>
                  </a:extLst>
                </p:cNvPr>
                <p:cNvSpPr>
                  <a:spLocks noChangeArrowheads="1"/>
                </p:cNvSpPr>
                <p:nvPr/>
              </p:nvSpPr>
              <p:spPr bwMode="auto">
                <a:xfrm>
                  <a:off x="7447475" y="2080258"/>
                  <a:ext cx="119062" cy="57150"/>
                </a:xfrm>
                <a:custGeom>
                  <a:avLst/>
                  <a:gdLst>
                    <a:gd name="T0" fmla="*/ 328 w 329"/>
                    <a:gd name="T1" fmla="*/ 0 h 158"/>
                    <a:gd name="T2" fmla="*/ 0 w 329"/>
                    <a:gd name="T3" fmla="*/ 0 h 158"/>
                    <a:gd name="T4" fmla="*/ 0 w 329"/>
                    <a:gd name="T5" fmla="*/ 157 h 158"/>
                    <a:gd name="T6" fmla="*/ 328 w 329"/>
                    <a:gd name="T7" fmla="*/ 157 h 158"/>
                    <a:gd name="T8" fmla="*/ 328 w 329"/>
                    <a:gd name="T9" fmla="*/ 0 h 158"/>
                    <a:gd name="T10" fmla="*/ 288 w 329"/>
                    <a:gd name="T11" fmla="*/ 81 h 158"/>
                    <a:gd name="T12" fmla="*/ 262 w 329"/>
                    <a:gd name="T13" fmla="*/ 107 h 158"/>
                    <a:gd name="T14" fmla="*/ 236 w 329"/>
                    <a:gd name="T15" fmla="*/ 81 h 158"/>
                    <a:gd name="T16" fmla="*/ 262 w 329"/>
                    <a:gd name="T17" fmla="*/ 55 h 158"/>
                    <a:gd name="T18" fmla="*/ 288 w 329"/>
                    <a:gd name="T19" fmla="*/ 8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9" h="158">
                      <a:moveTo>
                        <a:pt x="328" y="0"/>
                      </a:moveTo>
                      <a:lnTo>
                        <a:pt x="0" y="0"/>
                      </a:lnTo>
                      <a:lnTo>
                        <a:pt x="0" y="157"/>
                      </a:lnTo>
                      <a:lnTo>
                        <a:pt x="328" y="157"/>
                      </a:lnTo>
                      <a:lnTo>
                        <a:pt x="328" y="0"/>
                      </a:lnTo>
                      <a:close/>
                      <a:moveTo>
                        <a:pt x="288" y="81"/>
                      </a:moveTo>
                      <a:cubicBezTo>
                        <a:pt x="288" y="94"/>
                        <a:pt x="278" y="107"/>
                        <a:pt x="262" y="107"/>
                      </a:cubicBezTo>
                      <a:cubicBezTo>
                        <a:pt x="249" y="107"/>
                        <a:pt x="236" y="97"/>
                        <a:pt x="236" y="81"/>
                      </a:cubicBezTo>
                      <a:cubicBezTo>
                        <a:pt x="236" y="65"/>
                        <a:pt x="247" y="55"/>
                        <a:pt x="262" y="55"/>
                      </a:cubicBezTo>
                      <a:cubicBezTo>
                        <a:pt x="275" y="55"/>
                        <a:pt x="288" y="65"/>
                        <a:pt x="288" y="81"/>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2" name="Freeform 21">
                  <a:extLst>
                    <a:ext uri="{FF2B5EF4-FFF2-40B4-BE49-F238E27FC236}">
                      <a16:creationId xmlns:a16="http://schemas.microsoft.com/office/drawing/2014/main" id="{00B5F471-C4AC-6947-A8E3-D8C53573B430}"/>
                    </a:ext>
                  </a:extLst>
                </p:cNvPr>
                <p:cNvSpPr>
                  <a:spLocks noChangeArrowheads="1"/>
                </p:cNvSpPr>
                <p:nvPr/>
              </p:nvSpPr>
              <p:spPr bwMode="auto">
                <a:xfrm>
                  <a:off x="7215700" y="2159633"/>
                  <a:ext cx="215900" cy="71437"/>
                </a:xfrm>
                <a:custGeom>
                  <a:avLst/>
                  <a:gdLst>
                    <a:gd name="T0" fmla="*/ 0 w 601"/>
                    <a:gd name="T1" fmla="*/ 3 h 200"/>
                    <a:gd name="T2" fmla="*/ 0 w 601"/>
                    <a:gd name="T3" fmla="*/ 18 h 200"/>
                    <a:gd name="T4" fmla="*/ 0 w 601"/>
                    <a:gd name="T5" fmla="*/ 18 h 200"/>
                    <a:gd name="T6" fmla="*/ 47 w 601"/>
                    <a:gd name="T7" fmla="*/ 32 h 200"/>
                    <a:gd name="T8" fmla="*/ 118 w 601"/>
                    <a:gd name="T9" fmla="*/ 53 h 200"/>
                    <a:gd name="T10" fmla="*/ 139 w 601"/>
                    <a:gd name="T11" fmla="*/ 60 h 200"/>
                    <a:gd name="T12" fmla="*/ 241 w 601"/>
                    <a:gd name="T13" fmla="*/ 199 h 200"/>
                    <a:gd name="T14" fmla="*/ 600 w 601"/>
                    <a:gd name="T15" fmla="*/ 199 h 200"/>
                    <a:gd name="T16" fmla="*/ 600 w 601"/>
                    <a:gd name="T17" fmla="*/ 0 h 200"/>
                    <a:gd name="T18" fmla="*/ 0 w 601"/>
                    <a:gd name="T19" fmla="*/ 0 h 200"/>
                    <a:gd name="T20" fmla="*/ 0 w 601"/>
                    <a:gd name="T21" fmla="*/ 3 h 200"/>
                    <a:gd name="T22" fmla="*/ 516 w 601"/>
                    <a:gd name="T23" fmla="*/ 134 h 200"/>
                    <a:gd name="T24" fmla="*/ 485 w 601"/>
                    <a:gd name="T25" fmla="*/ 102 h 200"/>
                    <a:gd name="T26" fmla="*/ 516 w 601"/>
                    <a:gd name="T27" fmla="*/ 71 h 200"/>
                    <a:gd name="T28" fmla="*/ 548 w 601"/>
                    <a:gd name="T29" fmla="*/ 102 h 200"/>
                    <a:gd name="T30" fmla="*/ 516 w 601"/>
                    <a:gd name="T31" fmla="*/ 13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 h="200">
                      <a:moveTo>
                        <a:pt x="0" y="3"/>
                      </a:moveTo>
                      <a:lnTo>
                        <a:pt x="0" y="18"/>
                      </a:lnTo>
                      <a:lnTo>
                        <a:pt x="0" y="18"/>
                      </a:lnTo>
                      <a:cubicBezTo>
                        <a:pt x="13" y="21"/>
                        <a:pt x="29" y="26"/>
                        <a:pt x="47" y="32"/>
                      </a:cubicBezTo>
                      <a:cubicBezTo>
                        <a:pt x="76" y="39"/>
                        <a:pt x="99" y="47"/>
                        <a:pt x="118" y="53"/>
                      </a:cubicBezTo>
                      <a:lnTo>
                        <a:pt x="139" y="60"/>
                      </a:lnTo>
                      <a:cubicBezTo>
                        <a:pt x="194" y="89"/>
                        <a:pt x="231" y="142"/>
                        <a:pt x="241" y="199"/>
                      </a:cubicBezTo>
                      <a:lnTo>
                        <a:pt x="600" y="199"/>
                      </a:lnTo>
                      <a:lnTo>
                        <a:pt x="600" y="0"/>
                      </a:lnTo>
                      <a:lnTo>
                        <a:pt x="0" y="0"/>
                      </a:lnTo>
                      <a:lnTo>
                        <a:pt x="0" y="3"/>
                      </a:lnTo>
                      <a:close/>
                      <a:moveTo>
                        <a:pt x="516" y="134"/>
                      </a:moveTo>
                      <a:cubicBezTo>
                        <a:pt x="498" y="134"/>
                        <a:pt x="485" y="118"/>
                        <a:pt x="485" y="102"/>
                      </a:cubicBezTo>
                      <a:cubicBezTo>
                        <a:pt x="485" y="84"/>
                        <a:pt x="501" y="71"/>
                        <a:pt x="516" y="71"/>
                      </a:cubicBezTo>
                      <a:cubicBezTo>
                        <a:pt x="535" y="71"/>
                        <a:pt x="548" y="86"/>
                        <a:pt x="548" y="102"/>
                      </a:cubicBezTo>
                      <a:cubicBezTo>
                        <a:pt x="548" y="117"/>
                        <a:pt x="535" y="134"/>
                        <a:pt x="516" y="134"/>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3" name="Freeform 22">
                  <a:extLst>
                    <a:ext uri="{FF2B5EF4-FFF2-40B4-BE49-F238E27FC236}">
                      <a16:creationId xmlns:a16="http://schemas.microsoft.com/office/drawing/2014/main" id="{DBD9E4AB-75E1-3B4B-8DF6-004728DB3233}"/>
                    </a:ext>
                  </a:extLst>
                </p:cNvPr>
                <p:cNvSpPr>
                  <a:spLocks noChangeArrowheads="1"/>
                </p:cNvSpPr>
                <p:nvPr/>
              </p:nvSpPr>
              <p:spPr bwMode="auto">
                <a:xfrm>
                  <a:off x="7304600" y="2253295"/>
                  <a:ext cx="128587" cy="71438"/>
                </a:xfrm>
                <a:custGeom>
                  <a:avLst/>
                  <a:gdLst>
                    <a:gd name="T0" fmla="*/ 0 w 358"/>
                    <a:gd name="T1" fmla="*/ 199 h 200"/>
                    <a:gd name="T2" fmla="*/ 325 w 358"/>
                    <a:gd name="T3" fmla="*/ 199 h 200"/>
                    <a:gd name="T4" fmla="*/ 357 w 358"/>
                    <a:gd name="T5" fmla="*/ 167 h 200"/>
                    <a:gd name="T6" fmla="*/ 357 w 358"/>
                    <a:gd name="T7" fmla="*/ 0 h 200"/>
                    <a:gd name="T8" fmla="*/ 0 w 358"/>
                    <a:gd name="T9" fmla="*/ 0 h 200"/>
                    <a:gd name="T10" fmla="*/ 0 w 358"/>
                    <a:gd name="T11" fmla="*/ 199 h 200"/>
                    <a:gd name="T12" fmla="*/ 270 w 358"/>
                    <a:gd name="T13" fmla="*/ 128 h 200"/>
                    <a:gd name="T14" fmla="*/ 239 w 358"/>
                    <a:gd name="T15" fmla="*/ 97 h 200"/>
                    <a:gd name="T16" fmla="*/ 270 w 358"/>
                    <a:gd name="T17" fmla="*/ 65 h 200"/>
                    <a:gd name="T18" fmla="*/ 302 w 358"/>
                    <a:gd name="T19" fmla="*/ 97 h 200"/>
                    <a:gd name="T20" fmla="*/ 270 w 358"/>
                    <a:gd name="T21" fmla="*/ 1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200">
                      <a:moveTo>
                        <a:pt x="0" y="199"/>
                      </a:moveTo>
                      <a:lnTo>
                        <a:pt x="325" y="199"/>
                      </a:lnTo>
                      <a:cubicBezTo>
                        <a:pt x="341" y="199"/>
                        <a:pt x="357" y="186"/>
                        <a:pt x="357" y="167"/>
                      </a:cubicBezTo>
                      <a:lnTo>
                        <a:pt x="357" y="0"/>
                      </a:lnTo>
                      <a:lnTo>
                        <a:pt x="0" y="0"/>
                      </a:lnTo>
                      <a:lnTo>
                        <a:pt x="0" y="199"/>
                      </a:lnTo>
                      <a:close/>
                      <a:moveTo>
                        <a:pt x="270" y="128"/>
                      </a:moveTo>
                      <a:cubicBezTo>
                        <a:pt x="251" y="128"/>
                        <a:pt x="239" y="112"/>
                        <a:pt x="239" y="97"/>
                      </a:cubicBezTo>
                      <a:cubicBezTo>
                        <a:pt x="239" y="78"/>
                        <a:pt x="255" y="65"/>
                        <a:pt x="270" y="65"/>
                      </a:cubicBezTo>
                      <a:cubicBezTo>
                        <a:pt x="289" y="65"/>
                        <a:pt x="302" y="81"/>
                        <a:pt x="302" y="97"/>
                      </a:cubicBezTo>
                      <a:cubicBezTo>
                        <a:pt x="302" y="115"/>
                        <a:pt x="288" y="128"/>
                        <a:pt x="270" y="128"/>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4" name="Freeform 23">
                  <a:extLst>
                    <a:ext uri="{FF2B5EF4-FFF2-40B4-BE49-F238E27FC236}">
                      <a16:creationId xmlns:a16="http://schemas.microsoft.com/office/drawing/2014/main" id="{2DAA8E0C-5763-1441-8455-D22BA4AACAE5}"/>
                    </a:ext>
                  </a:extLst>
                </p:cNvPr>
                <p:cNvSpPr>
                  <a:spLocks noChangeArrowheads="1"/>
                </p:cNvSpPr>
                <p:nvPr/>
              </p:nvSpPr>
              <p:spPr bwMode="auto">
                <a:xfrm>
                  <a:off x="7214112" y="1884995"/>
                  <a:ext cx="217488" cy="71438"/>
                </a:xfrm>
                <a:custGeom>
                  <a:avLst/>
                  <a:gdLst>
                    <a:gd name="T0" fmla="*/ 603 w 604"/>
                    <a:gd name="T1" fmla="*/ 31 h 200"/>
                    <a:gd name="T2" fmla="*/ 572 w 604"/>
                    <a:gd name="T3" fmla="*/ 0 h 200"/>
                    <a:gd name="T4" fmla="*/ 32 w 604"/>
                    <a:gd name="T5" fmla="*/ 0 h 200"/>
                    <a:gd name="T6" fmla="*/ 0 w 604"/>
                    <a:gd name="T7" fmla="*/ 31 h 200"/>
                    <a:gd name="T8" fmla="*/ 0 w 604"/>
                    <a:gd name="T9" fmla="*/ 199 h 200"/>
                    <a:gd name="T10" fmla="*/ 601 w 604"/>
                    <a:gd name="T11" fmla="*/ 199 h 200"/>
                    <a:gd name="T12" fmla="*/ 601 w 604"/>
                    <a:gd name="T13" fmla="*/ 31 h 200"/>
                    <a:gd name="T14" fmla="*/ 603 w 604"/>
                    <a:gd name="T15" fmla="*/ 31 h 200"/>
                    <a:gd name="T16" fmla="*/ 488 w 604"/>
                    <a:gd name="T17" fmla="*/ 104 h 200"/>
                    <a:gd name="T18" fmla="*/ 519 w 604"/>
                    <a:gd name="T19" fmla="*/ 73 h 200"/>
                    <a:gd name="T20" fmla="*/ 551 w 604"/>
                    <a:gd name="T21" fmla="*/ 104 h 200"/>
                    <a:gd name="T22" fmla="*/ 519 w 604"/>
                    <a:gd name="T23" fmla="*/ 136 h 200"/>
                    <a:gd name="T24" fmla="*/ 488 w 604"/>
                    <a:gd name="T2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200">
                      <a:moveTo>
                        <a:pt x="603" y="31"/>
                      </a:moveTo>
                      <a:cubicBezTo>
                        <a:pt x="603" y="15"/>
                        <a:pt x="590" y="0"/>
                        <a:pt x="572" y="0"/>
                      </a:cubicBezTo>
                      <a:lnTo>
                        <a:pt x="32" y="0"/>
                      </a:lnTo>
                      <a:cubicBezTo>
                        <a:pt x="16" y="0"/>
                        <a:pt x="0" y="13"/>
                        <a:pt x="0" y="31"/>
                      </a:cubicBezTo>
                      <a:lnTo>
                        <a:pt x="0" y="199"/>
                      </a:lnTo>
                      <a:lnTo>
                        <a:pt x="601" y="199"/>
                      </a:lnTo>
                      <a:lnTo>
                        <a:pt x="601" y="31"/>
                      </a:lnTo>
                      <a:lnTo>
                        <a:pt x="603" y="31"/>
                      </a:lnTo>
                      <a:close/>
                      <a:moveTo>
                        <a:pt x="488" y="104"/>
                      </a:moveTo>
                      <a:cubicBezTo>
                        <a:pt x="488" y="86"/>
                        <a:pt x="504" y="73"/>
                        <a:pt x="519" y="73"/>
                      </a:cubicBezTo>
                      <a:cubicBezTo>
                        <a:pt x="538" y="73"/>
                        <a:pt x="551" y="89"/>
                        <a:pt x="551" y="104"/>
                      </a:cubicBezTo>
                      <a:cubicBezTo>
                        <a:pt x="551" y="123"/>
                        <a:pt x="537" y="136"/>
                        <a:pt x="519" y="136"/>
                      </a:cubicBezTo>
                      <a:cubicBezTo>
                        <a:pt x="500" y="136"/>
                        <a:pt x="488" y="120"/>
                        <a:pt x="488" y="104"/>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5" name="Freeform 24">
                  <a:extLst>
                    <a:ext uri="{FF2B5EF4-FFF2-40B4-BE49-F238E27FC236}">
                      <a16:creationId xmlns:a16="http://schemas.microsoft.com/office/drawing/2014/main" id="{B7E26AFD-4B5B-0549-93EE-D5B6E1DD5FA9}"/>
                    </a:ext>
                  </a:extLst>
                </p:cNvPr>
                <p:cNvSpPr>
                  <a:spLocks noChangeArrowheads="1"/>
                </p:cNvSpPr>
                <p:nvPr/>
              </p:nvSpPr>
              <p:spPr bwMode="auto">
                <a:xfrm>
                  <a:off x="7226812" y="2069145"/>
                  <a:ext cx="206375" cy="71438"/>
                </a:xfrm>
                <a:custGeom>
                  <a:avLst/>
                  <a:gdLst>
                    <a:gd name="T0" fmla="*/ 13 w 573"/>
                    <a:gd name="T1" fmla="*/ 2 h 200"/>
                    <a:gd name="T2" fmla="*/ 8 w 573"/>
                    <a:gd name="T3" fmla="*/ 55 h 200"/>
                    <a:gd name="T4" fmla="*/ 21 w 573"/>
                    <a:gd name="T5" fmla="*/ 113 h 200"/>
                    <a:gd name="T6" fmla="*/ 13 w 573"/>
                    <a:gd name="T7" fmla="*/ 162 h 200"/>
                    <a:gd name="T8" fmla="*/ 0 w 573"/>
                    <a:gd name="T9" fmla="*/ 199 h 200"/>
                    <a:gd name="T10" fmla="*/ 572 w 573"/>
                    <a:gd name="T11" fmla="*/ 199 h 200"/>
                    <a:gd name="T12" fmla="*/ 572 w 573"/>
                    <a:gd name="T13" fmla="*/ 0 h 200"/>
                    <a:gd name="T14" fmla="*/ 13 w 573"/>
                    <a:gd name="T15" fmla="*/ 0 h 200"/>
                    <a:gd name="T16" fmla="*/ 13 w 573"/>
                    <a:gd name="T17" fmla="*/ 2 h 200"/>
                    <a:gd name="T18" fmla="*/ 485 w 573"/>
                    <a:gd name="T19" fmla="*/ 134 h 200"/>
                    <a:gd name="T20" fmla="*/ 454 w 573"/>
                    <a:gd name="T21" fmla="*/ 102 h 200"/>
                    <a:gd name="T22" fmla="*/ 485 w 573"/>
                    <a:gd name="T23" fmla="*/ 71 h 200"/>
                    <a:gd name="T24" fmla="*/ 517 w 573"/>
                    <a:gd name="T25" fmla="*/ 102 h 200"/>
                    <a:gd name="T26" fmla="*/ 485 w 573"/>
                    <a:gd name="T27" fmla="*/ 13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3" h="200">
                      <a:moveTo>
                        <a:pt x="13" y="2"/>
                      </a:moveTo>
                      <a:cubicBezTo>
                        <a:pt x="13" y="18"/>
                        <a:pt x="11" y="37"/>
                        <a:pt x="8" y="55"/>
                      </a:cubicBezTo>
                      <a:cubicBezTo>
                        <a:pt x="19" y="73"/>
                        <a:pt x="24" y="94"/>
                        <a:pt x="21" y="113"/>
                      </a:cubicBezTo>
                      <a:lnTo>
                        <a:pt x="13" y="162"/>
                      </a:lnTo>
                      <a:cubicBezTo>
                        <a:pt x="11" y="175"/>
                        <a:pt x="6" y="189"/>
                        <a:pt x="0" y="199"/>
                      </a:cubicBezTo>
                      <a:lnTo>
                        <a:pt x="572" y="199"/>
                      </a:lnTo>
                      <a:lnTo>
                        <a:pt x="572" y="0"/>
                      </a:lnTo>
                      <a:lnTo>
                        <a:pt x="13" y="0"/>
                      </a:lnTo>
                      <a:lnTo>
                        <a:pt x="13" y="2"/>
                      </a:lnTo>
                      <a:close/>
                      <a:moveTo>
                        <a:pt x="485" y="134"/>
                      </a:moveTo>
                      <a:cubicBezTo>
                        <a:pt x="467" y="134"/>
                        <a:pt x="454" y="118"/>
                        <a:pt x="454" y="102"/>
                      </a:cubicBezTo>
                      <a:cubicBezTo>
                        <a:pt x="454" y="84"/>
                        <a:pt x="470" y="71"/>
                        <a:pt x="485" y="71"/>
                      </a:cubicBezTo>
                      <a:cubicBezTo>
                        <a:pt x="504" y="71"/>
                        <a:pt x="517" y="86"/>
                        <a:pt x="517" y="102"/>
                      </a:cubicBezTo>
                      <a:cubicBezTo>
                        <a:pt x="517" y="120"/>
                        <a:pt x="504" y="134"/>
                        <a:pt x="485" y="134"/>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6" name="Freeform 25">
                  <a:extLst>
                    <a:ext uri="{FF2B5EF4-FFF2-40B4-BE49-F238E27FC236}">
                      <a16:creationId xmlns:a16="http://schemas.microsoft.com/office/drawing/2014/main" id="{1505F2FA-380A-004F-BAA2-3C036817DC09}"/>
                    </a:ext>
                  </a:extLst>
                </p:cNvPr>
                <p:cNvSpPr>
                  <a:spLocks noChangeArrowheads="1"/>
                </p:cNvSpPr>
                <p:nvPr/>
              </p:nvSpPr>
              <p:spPr bwMode="auto">
                <a:xfrm>
                  <a:off x="7215700" y="1975483"/>
                  <a:ext cx="215900" cy="71437"/>
                </a:xfrm>
                <a:custGeom>
                  <a:avLst/>
                  <a:gdLst>
                    <a:gd name="T0" fmla="*/ 0 w 601"/>
                    <a:gd name="T1" fmla="*/ 3 h 200"/>
                    <a:gd name="T2" fmla="*/ 0 w 601"/>
                    <a:gd name="T3" fmla="*/ 118 h 200"/>
                    <a:gd name="T4" fmla="*/ 42 w 601"/>
                    <a:gd name="T5" fmla="*/ 199 h 200"/>
                    <a:gd name="T6" fmla="*/ 600 w 601"/>
                    <a:gd name="T7" fmla="*/ 199 h 200"/>
                    <a:gd name="T8" fmla="*/ 600 w 601"/>
                    <a:gd name="T9" fmla="*/ 0 h 200"/>
                    <a:gd name="T10" fmla="*/ 0 w 601"/>
                    <a:gd name="T11" fmla="*/ 0 h 200"/>
                    <a:gd name="T12" fmla="*/ 0 w 601"/>
                    <a:gd name="T13" fmla="*/ 3 h 200"/>
                    <a:gd name="T14" fmla="*/ 516 w 601"/>
                    <a:gd name="T15" fmla="*/ 139 h 200"/>
                    <a:gd name="T16" fmla="*/ 485 w 601"/>
                    <a:gd name="T17" fmla="*/ 107 h 200"/>
                    <a:gd name="T18" fmla="*/ 516 w 601"/>
                    <a:gd name="T19" fmla="*/ 76 h 200"/>
                    <a:gd name="T20" fmla="*/ 548 w 601"/>
                    <a:gd name="T21" fmla="*/ 107 h 200"/>
                    <a:gd name="T22" fmla="*/ 516 w 601"/>
                    <a:gd name="T23" fmla="*/ 13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1" h="200">
                      <a:moveTo>
                        <a:pt x="0" y="3"/>
                      </a:moveTo>
                      <a:lnTo>
                        <a:pt x="0" y="118"/>
                      </a:lnTo>
                      <a:cubicBezTo>
                        <a:pt x="21" y="141"/>
                        <a:pt x="37" y="170"/>
                        <a:pt x="42" y="199"/>
                      </a:cubicBezTo>
                      <a:lnTo>
                        <a:pt x="600" y="199"/>
                      </a:lnTo>
                      <a:lnTo>
                        <a:pt x="600" y="0"/>
                      </a:lnTo>
                      <a:lnTo>
                        <a:pt x="0" y="0"/>
                      </a:lnTo>
                      <a:lnTo>
                        <a:pt x="0" y="3"/>
                      </a:lnTo>
                      <a:close/>
                      <a:moveTo>
                        <a:pt x="516" y="139"/>
                      </a:moveTo>
                      <a:cubicBezTo>
                        <a:pt x="498" y="139"/>
                        <a:pt x="485" y="122"/>
                        <a:pt x="485" y="107"/>
                      </a:cubicBezTo>
                      <a:cubicBezTo>
                        <a:pt x="485" y="91"/>
                        <a:pt x="501" y="76"/>
                        <a:pt x="516" y="76"/>
                      </a:cubicBezTo>
                      <a:cubicBezTo>
                        <a:pt x="535" y="76"/>
                        <a:pt x="548" y="91"/>
                        <a:pt x="548" y="107"/>
                      </a:cubicBezTo>
                      <a:cubicBezTo>
                        <a:pt x="548" y="122"/>
                        <a:pt x="535" y="139"/>
                        <a:pt x="516" y="139"/>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7" name="Freeform 26">
                  <a:extLst>
                    <a:ext uri="{FF2B5EF4-FFF2-40B4-BE49-F238E27FC236}">
                      <a16:creationId xmlns:a16="http://schemas.microsoft.com/office/drawing/2014/main" id="{56059A09-4760-704C-A38D-8368282ADCA7}"/>
                    </a:ext>
                  </a:extLst>
                </p:cNvPr>
                <p:cNvSpPr>
                  <a:spLocks noChangeArrowheads="1"/>
                </p:cNvSpPr>
                <p:nvPr/>
              </p:nvSpPr>
              <p:spPr bwMode="auto">
                <a:xfrm>
                  <a:off x="7095050" y="2005645"/>
                  <a:ext cx="119062" cy="179388"/>
                </a:xfrm>
                <a:custGeom>
                  <a:avLst/>
                  <a:gdLst>
                    <a:gd name="T0" fmla="*/ 11 w 332"/>
                    <a:gd name="T1" fmla="*/ 338 h 497"/>
                    <a:gd name="T2" fmla="*/ 42 w 332"/>
                    <a:gd name="T3" fmla="*/ 367 h 497"/>
                    <a:gd name="T4" fmla="*/ 165 w 332"/>
                    <a:gd name="T5" fmla="*/ 496 h 497"/>
                    <a:gd name="T6" fmla="*/ 289 w 332"/>
                    <a:gd name="T7" fmla="*/ 367 h 497"/>
                    <a:gd name="T8" fmla="*/ 320 w 332"/>
                    <a:gd name="T9" fmla="*/ 338 h 497"/>
                    <a:gd name="T10" fmla="*/ 328 w 332"/>
                    <a:gd name="T11" fmla="*/ 289 h 497"/>
                    <a:gd name="T12" fmla="*/ 312 w 332"/>
                    <a:gd name="T13" fmla="*/ 254 h 497"/>
                    <a:gd name="T14" fmla="*/ 323 w 332"/>
                    <a:gd name="T15" fmla="*/ 160 h 497"/>
                    <a:gd name="T16" fmla="*/ 200 w 332"/>
                    <a:gd name="T17" fmla="*/ 32 h 497"/>
                    <a:gd name="T18" fmla="*/ 176 w 332"/>
                    <a:gd name="T19" fmla="*/ 0 h 497"/>
                    <a:gd name="T20" fmla="*/ 6 w 332"/>
                    <a:gd name="T21" fmla="*/ 150 h 497"/>
                    <a:gd name="T22" fmla="*/ 6 w 332"/>
                    <a:gd name="T23" fmla="*/ 165 h 497"/>
                    <a:gd name="T24" fmla="*/ 16 w 332"/>
                    <a:gd name="T25" fmla="*/ 252 h 497"/>
                    <a:gd name="T26" fmla="*/ 3 w 332"/>
                    <a:gd name="T27" fmla="*/ 289 h 497"/>
                    <a:gd name="T28" fmla="*/ 11 w 332"/>
                    <a:gd name="T29" fmla="*/ 33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97">
                      <a:moveTo>
                        <a:pt x="11" y="338"/>
                      </a:moveTo>
                      <a:cubicBezTo>
                        <a:pt x="13" y="354"/>
                        <a:pt x="26" y="367"/>
                        <a:pt x="42" y="367"/>
                      </a:cubicBezTo>
                      <a:cubicBezTo>
                        <a:pt x="58" y="488"/>
                        <a:pt x="152" y="493"/>
                        <a:pt x="165" y="496"/>
                      </a:cubicBezTo>
                      <a:cubicBezTo>
                        <a:pt x="179" y="496"/>
                        <a:pt x="273" y="490"/>
                        <a:pt x="289" y="367"/>
                      </a:cubicBezTo>
                      <a:cubicBezTo>
                        <a:pt x="304" y="367"/>
                        <a:pt x="317" y="354"/>
                        <a:pt x="320" y="338"/>
                      </a:cubicBezTo>
                      <a:lnTo>
                        <a:pt x="328" y="289"/>
                      </a:lnTo>
                      <a:cubicBezTo>
                        <a:pt x="331" y="275"/>
                        <a:pt x="323" y="262"/>
                        <a:pt x="312" y="254"/>
                      </a:cubicBezTo>
                      <a:cubicBezTo>
                        <a:pt x="317" y="234"/>
                        <a:pt x="323" y="194"/>
                        <a:pt x="323" y="160"/>
                      </a:cubicBezTo>
                      <a:cubicBezTo>
                        <a:pt x="323" y="100"/>
                        <a:pt x="268" y="40"/>
                        <a:pt x="200" y="32"/>
                      </a:cubicBezTo>
                      <a:lnTo>
                        <a:pt x="176" y="0"/>
                      </a:lnTo>
                      <a:cubicBezTo>
                        <a:pt x="6" y="8"/>
                        <a:pt x="6" y="150"/>
                        <a:pt x="6" y="150"/>
                      </a:cubicBezTo>
                      <a:lnTo>
                        <a:pt x="6" y="165"/>
                      </a:lnTo>
                      <a:cubicBezTo>
                        <a:pt x="6" y="197"/>
                        <a:pt x="13" y="234"/>
                        <a:pt x="16" y="252"/>
                      </a:cubicBezTo>
                      <a:cubicBezTo>
                        <a:pt x="8" y="262"/>
                        <a:pt x="0" y="275"/>
                        <a:pt x="3" y="289"/>
                      </a:cubicBezTo>
                      <a:lnTo>
                        <a:pt x="11" y="33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8" name="Freeform 27">
                  <a:extLst>
                    <a:ext uri="{FF2B5EF4-FFF2-40B4-BE49-F238E27FC236}">
                      <a16:creationId xmlns:a16="http://schemas.microsoft.com/office/drawing/2014/main" id="{ACD3B501-561C-1845-8830-7382D1BF05A1}"/>
                    </a:ext>
                  </a:extLst>
                </p:cNvPr>
                <p:cNvSpPr>
                  <a:spLocks noChangeArrowheads="1"/>
                </p:cNvSpPr>
                <p:nvPr/>
              </p:nvSpPr>
              <p:spPr bwMode="auto">
                <a:xfrm>
                  <a:off x="7026787" y="2183445"/>
                  <a:ext cx="260350" cy="142875"/>
                </a:xfrm>
                <a:custGeom>
                  <a:avLst/>
                  <a:gdLst>
                    <a:gd name="T0" fmla="*/ 0 w 722"/>
                    <a:gd name="T1" fmla="*/ 396 h 397"/>
                    <a:gd name="T2" fmla="*/ 0 w 722"/>
                    <a:gd name="T3" fmla="*/ 173 h 397"/>
                    <a:gd name="T4" fmla="*/ 76 w 722"/>
                    <a:gd name="T5" fmla="*/ 47 h 397"/>
                    <a:gd name="T6" fmla="*/ 76 w 722"/>
                    <a:gd name="T7" fmla="*/ 47 h 397"/>
                    <a:gd name="T8" fmla="*/ 160 w 722"/>
                    <a:gd name="T9" fmla="*/ 21 h 397"/>
                    <a:gd name="T10" fmla="*/ 207 w 722"/>
                    <a:gd name="T11" fmla="*/ 8 h 397"/>
                    <a:gd name="T12" fmla="*/ 241 w 722"/>
                    <a:gd name="T13" fmla="*/ 0 h 397"/>
                    <a:gd name="T14" fmla="*/ 362 w 722"/>
                    <a:gd name="T15" fmla="*/ 49 h 397"/>
                    <a:gd name="T16" fmla="*/ 362 w 722"/>
                    <a:gd name="T17" fmla="*/ 49 h 397"/>
                    <a:gd name="T18" fmla="*/ 482 w 722"/>
                    <a:gd name="T19" fmla="*/ 0 h 397"/>
                    <a:gd name="T20" fmla="*/ 516 w 722"/>
                    <a:gd name="T21" fmla="*/ 8 h 397"/>
                    <a:gd name="T22" fmla="*/ 561 w 722"/>
                    <a:gd name="T23" fmla="*/ 21 h 397"/>
                    <a:gd name="T24" fmla="*/ 645 w 722"/>
                    <a:gd name="T25" fmla="*/ 47 h 397"/>
                    <a:gd name="T26" fmla="*/ 645 w 722"/>
                    <a:gd name="T27" fmla="*/ 47 h 397"/>
                    <a:gd name="T28" fmla="*/ 721 w 722"/>
                    <a:gd name="T29" fmla="*/ 173 h 397"/>
                    <a:gd name="T30" fmla="*/ 721 w 722"/>
                    <a:gd name="T31" fmla="*/ 396 h 397"/>
                    <a:gd name="T32" fmla="*/ 0 w 722"/>
                    <a:gd name="T33" fmla="*/ 39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2" h="397">
                      <a:moveTo>
                        <a:pt x="0" y="396"/>
                      </a:moveTo>
                      <a:lnTo>
                        <a:pt x="0" y="173"/>
                      </a:lnTo>
                      <a:cubicBezTo>
                        <a:pt x="0" y="118"/>
                        <a:pt x="31" y="70"/>
                        <a:pt x="76" y="47"/>
                      </a:cubicBezTo>
                      <a:lnTo>
                        <a:pt x="76" y="47"/>
                      </a:lnTo>
                      <a:cubicBezTo>
                        <a:pt x="100" y="39"/>
                        <a:pt x="131" y="28"/>
                        <a:pt x="160" y="21"/>
                      </a:cubicBezTo>
                      <a:cubicBezTo>
                        <a:pt x="178" y="15"/>
                        <a:pt x="194" y="10"/>
                        <a:pt x="207" y="8"/>
                      </a:cubicBezTo>
                      <a:cubicBezTo>
                        <a:pt x="225" y="2"/>
                        <a:pt x="241" y="0"/>
                        <a:pt x="241" y="0"/>
                      </a:cubicBezTo>
                      <a:cubicBezTo>
                        <a:pt x="265" y="31"/>
                        <a:pt x="314" y="49"/>
                        <a:pt x="362" y="49"/>
                      </a:cubicBezTo>
                      <a:lnTo>
                        <a:pt x="362" y="49"/>
                      </a:lnTo>
                      <a:cubicBezTo>
                        <a:pt x="411" y="49"/>
                        <a:pt x="459" y="34"/>
                        <a:pt x="482" y="0"/>
                      </a:cubicBezTo>
                      <a:cubicBezTo>
                        <a:pt x="482" y="0"/>
                        <a:pt x="495" y="2"/>
                        <a:pt x="516" y="8"/>
                      </a:cubicBezTo>
                      <a:cubicBezTo>
                        <a:pt x="529" y="10"/>
                        <a:pt x="545" y="15"/>
                        <a:pt x="561" y="21"/>
                      </a:cubicBezTo>
                      <a:cubicBezTo>
                        <a:pt x="590" y="28"/>
                        <a:pt x="621" y="39"/>
                        <a:pt x="645" y="47"/>
                      </a:cubicBezTo>
                      <a:lnTo>
                        <a:pt x="645" y="47"/>
                      </a:lnTo>
                      <a:cubicBezTo>
                        <a:pt x="689" y="70"/>
                        <a:pt x="721" y="118"/>
                        <a:pt x="721" y="173"/>
                      </a:cubicBezTo>
                      <a:lnTo>
                        <a:pt x="721" y="396"/>
                      </a:lnTo>
                      <a:lnTo>
                        <a:pt x="0" y="396"/>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grpSp>
        <p:nvGrpSpPr>
          <p:cNvPr id="33" name="Group 32">
            <a:extLst>
              <a:ext uri="{FF2B5EF4-FFF2-40B4-BE49-F238E27FC236}">
                <a16:creationId xmlns:a16="http://schemas.microsoft.com/office/drawing/2014/main" id="{A983E47E-0149-EA4D-BB24-A944FAF16689}"/>
              </a:ext>
            </a:extLst>
          </p:cNvPr>
          <p:cNvGrpSpPr>
            <a:grpSpLocks noChangeAspect="1"/>
          </p:cNvGrpSpPr>
          <p:nvPr/>
        </p:nvGrpSpPr>
        <p:grpSpPr>
          <a:xfrm>
            <a:off x="10887036" y="2252608"/>
            <a:ext cx="785508" cy="1005840"/>
            <a:chOff x="12782151" y="1502526"/>
            <a:chExt cx="1922120" cy="2461262"/>
          </a:xfrm>
        </p:grpSpPr>
        <p:grpSp>
          <p:nvGrpSpPr>
            <p:cNvPr id="29" name="Group 28">
              <a:extLst>
                <a:ext uri="{FF2B5EF4-FFF2-40B4-BE49-F238E27FC236}">
                  <a16:creationId xmlns:a16="http://schemas.microsoft.com/office/drawing/2014/main" id="{0A79F4E2-D362-374D-B7F9-8FAE56864DAA}"/>
                </a:ext>
              </a:extLst>
            </p:cNvPr>
            <p:cNvGrpSpPr/>
            <p:nvPr/>
          </p:nvGrpSpPr>
          <p:grpSpPr>
            <a:xfrm>
              <a:off x="12782151" y="1502526"/>
              <a:ext cx="1922120" cy="652491"/>
              <a:chOff x="12782151" y="1502526"/>
              <a:chExt cx="1922120" cy="652491"/>
            </a:xfrm>
          </p:grpSpPr>
          <p:grpSp>
            <p:nvGrpSpPr>
              <p:cNvPr id="250" name="Group 249">
                <a:extLst>
                  <a:ext uri="{FF2B5EF4-FFF2-40B4-BE49-F238E27FC236}">
                    <a16:creationId xmlns:a16="http://schemas.microsoft.com/office/drawing/2014/main" id="{DE5AD248-87F6-0440-90EA-AF99E5B77CB7}"/>
                  </a:ext>
                </a:extLst>
              </p:cNvPr>
              <p:cNvGrpSpPr/>
              <p:nvPr/>
            </p:nvGrpSpPr>
            <p:grpSpPr>
              <a:xfrm>
                <a:off x="12782151" y="1556857"/>
                <a:ext cx="724280" cy="543828"/>
                <a:chOff x="5830775" y="1771488"/>
                <a:chExt cx="724280" cy="543828"/>
              </a:xfrm>
            </p:grpSpPr>
            <p:sp>
              <p:nvSpPr>
                <p:cNvPr id="252" name="Rectangle 251">
                  <a:extLst>
                    <a:ext uri="{FF2B5EF4-FFF2-40B4-BE49-F238E27FC236}">
                      <a16:creationId xmlns:a16="http://schemas.microsoft.com/office/drawing/2014/main" id="{226D15BC-C73E-E74D-9973-5EEEB8CC41EB}"/>
                    </a:ext>
                  </a:extLst>
                </p:cNvPr>
                <p:cNvSpPr/>
                <p:nvPr/>
              </p:nvSpPr>
              <p:spPr>
                <a:xfrm>
                  <a:off x="5830775" y="1771488"/>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53" name="Group 252">
                  <a:extLst>
                    <a:ext uri="{FF2B5EF4-FFF2-40B4-BE49-F238E27FC236}">
                      <a16:creationId xmlns:a16="http://schemas.microsoft.com/office/drawing/2014/main" id="{5BF26C8B-02AB-AF41-B155-DBB25FF2FEA1}"/>
                    </a:ext>
                  </a:extLst>
                </p:cNvPr>
                <p:cNvGrpSpPr/>
                <p:nvPr/>
              </p:nvGrpSpPr>
              <p:grpSpPr>
                <a:xfrm>
                  <a:off x="5871029" y="1866789"/>
                  <a:ext cx="640304" cy="398878"/>
                  <a:chOff x="2498725" y="4094163"/>
                  <a:chExt cx="774700" cy="482600"/>
                </a:xfrm>
              </p:grpSpPr>
              <p:sp>
                <p:nvSpPr>
                  <p:cNvPr id="254" name="Freeform 2">
                    <a:extLst>
                      <a:ext uri="{FF2B5EF4-FFF2-40B4-BE49-F238E27FC236}">
                        <a16:creationId xmlns:a16="http://schemas.microsoft.com/office/drawing/2014/main" id="{5EF4CE1E-DD4B-F340-A0C1-56E90CA2B92D}"/>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5" name="Freeform 3">
                    <a:extLst>
                      <a:ext uri="{FF2B5EF4-FFF2-40B4-BE49-F238E27FC236}">
                        <a16:creationId xmlns:a16="http://schemas.microsoft.com/office/drawing/2014/main" id="{DBFD0AFB-B4E1-0140-87A5-3B50643FF55D}"/>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6" name="Freeform 4">
                    <a:extLst>
                      <a:ext uri="{FF2B5EF4-FFF2-40B4-BE49-F238E27FC236}">
                        <a16:creationId xmlns:a16="http://schemas.microsoft.com/office/drawing/2014/main" id="{A48B2768-E151-4140-BAC1-D08BC5CF3FF4}"/>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7" name="Freeform 5">
                    <a:extLst>
                      <a:ext uri="{FF2B5EF4-FFF2-40B4-BE49-F238E27FC236}">
                        <a16:creationId xmlns:a16="http://schemas.microsoft.com/office/drawing/2014/main" id="{FDA4A4B2-1693-2B40-A9FA-E243338404BD}"/>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8" name="Freeform 6">
                    <a:extLst>
                      <a:ext uri="{FF2B5EF4-FFF2-40B4-BE49-F238E27FC236}">
                        <a16:creationId xmlns:a16="http://schemas.microsoft.com/office/drawing/2014/main" id="{2C80F397-5DD2-B541-9DBF-973FA8A8A5DD}"/>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9" name="Freeform 7">
                    <a:extLst>
                      <a:ext uri="{FF2B5EF4-FFF2-40B4-BE49-F238E27FC236}">
                        <a16:creationId xmlns:a16="http://schemas.microsoft.com/office/drawing/2014/main" id="{460F7AEF-BEDA-3944-8A6A-BE2E556539FF}"/>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0" name="Freeform 8">
                    <a:extLst>
                      <a:ext uri="{FF2B5EF4-FFF2-40B4-BE49-F238E27FC236}">
                        <a16:creationId xmlns:a16="http://schemas.microsoft.com/office/drawing/2014/main" id="{DA4A1E33-7E7B-4643-8EEC-0AFB17F17A84}"/>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86" name="Group 285">
                <a:extLst>
                  <a:ext uri="{FF2B5EF4-FFF2-40B4-BE49-F238E27FC236}">
                    <a16:creationId xmlns:a16="http://schemas.microsoft.com/office/drawing/2014/main" id="{BD9CEC50-23A1-2047-A0AD-DD59B07860CE}"/>
                  </a:ext>
                </a:extLst>
              </p:cNvPr>
              <p:cNvGrpSpPr/>
              <p:nvPr/>
            </p:nvGrpSpPr>
            <p:grpSpPr>
              <a:xfrm>
                <a:off x="13432434" y="1502526"/>
                <a:ext cx="709525" cy="652491"/>
                <a:chOff x="7061115" y="2894906"/>
                <a:chExt cx="591364" cy="543828"/>
              </a:xfrm>
            </p:grpSpPr>
            <p:sp>
              <p:nvSpPr>
                <p:cNvPr id="287" name="Rectangle 286">
                  <a:extLst>
                    <a:ext uri="{FF2B5EF4-FFF2-40B4-BE49-F238E27FC236}">
                      <a16:creationId xmlns:a16="http://schemas.microsoft.com/office/drawing/2014/main" id="{15348D35-98E8-414A-BDCD-AAD8AD71603F}"/>
                    </a:ext>
                  </a:extLst>
                </p:cNvPr>
                <p:cNvSpPr/>
                <p:nvPr/>
              </p:nvSpPr>
              <p:spPr>
                <a:xfrm>
                  <a:off x="7061115" y="2894906"/>
                  <a:ext cx="591364"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88" name="Group 287">
                  <a:extLst>
                    <a:ext uri="{FF2B5EF4-FFF2-40B4-BE49-F238E27FC236}">
                      <a16:creationId xmlns:a16="http://schemas.microsoft.com/office/drawing/2014/main" id="{7E9B831B-72A0-BF4F-8FE9-9E17D5462109}"/>
                    </a:ext>
                  </a:extLst>
                </p:cNvPr>
                <p:cNvGrpSpPr/>
                <p:nvPr/>
              </p:nvGrpSpPr>
              <p:grpSpPr>
                <a:xfrm>
                  <a:off x="7148163" y="3017029"/>
                  <a:ext cx="408063" cy="297847"/>
                  <a:chOff x="8126925" y="1926270"/>
                  <a:chExt cx="493712" cy="360363"/>
                </a:xfrm>
              </p:grpSpPr>
              <p:sp>
                <p:nvSpPr>
                  <p:cNvPr id="289" name="Freeform 56">
                    <a:extLst>
                      <a:ext uri="{FF2B5EF4-FFF2-40B4-BE49-F238E27FC236}">
                        <a16:creationId xmlns:a16="http://schemas.microsoft.com/office/drawing/2014/main" id="{B370C269-E8EC-D747-9FEB-B379443134CD}"/>
                      </a:ext>
                    </a:extLst>
                  </p:cNvPr>
                  <p:cNvSpPr>
                    <a:spLocks noChangeArrowheads="1"/>
                  </p:cNvSpPr>
                  <p:nvPr/>
                </p:nvSpPr>
                <p:spPr bwMode="auto">
                  <a:xfrm>
                    <a:off x="8428550" y="1926270"/>
                    <a:ext cx="120650" cy="184150"/>
                  </a:xfrm>
                  <a:custGeom>
                    <a:avLst/>
                    <a:gdLst>
                      <a:gd name="T0" fmla="*/ 317 w 336"/>
                      <a:gd name="T1" fmla="*/ 260 h 510"/>
                      <a:gd name="T2" fmla="*/ 327 w 336"/>
                      <a:gd name="T3" fmla="*/ 163 h 510"/>
                      <a:gd name="T4" fmla="*/ 199 w 336"/>
                      <a:gd name="T5" fmla="*/ 31 h 510"/>
                      <a:gd name="T6" fmla="*/ 175 w 336"/>
                      <a:gd name="T7" fmla="*/ 0 h 510"/>
                      <a:gd name="T8" fmla="*/ 0 w 336"/>
                      <a:gd name="T9" fmla="*/ 152 h 510"/>
                      <a:gd name="T10" fmla="*/ 0 w 336"/>
                      <a:gd name="T11" fmla="*/ 170 h 510"/>
                      <a:gd name="T12" fmla="*/ 2 w 336"/>
                      <a:gd name="T13" fmla="*/ 194 h 510"/>
                      <a:gd name="T14" fmla="*/ 70 w 336"/>
                      <a:gd name="T15" fmla="*/ 333 h 510"/>
                      <a:gd name="T16" fmla="*/ 62 w 336"/>
                      <a:gd name="T17" fmla="*/ 412 h 510"/>
                      <a:gd name="T18" fmla="*/ 76 w 336"/>
                      <a:gd name="T19" fmla="*/ 469 h 510"/>
                      <a:gd name="T20" fmla="*/ 162 w 336"/>
                      <a:gd name="T21" fmla="*/ 509 h 510"/>
                      <a:gd name="T22" fmla="*/ 162 w 336"/>
                      <a:gd name="T23" fmla="*/ 509 h 510"/>
                      <a:gd name="T24" fmla="*/ 162 w 336"/>
                      <a:gd name="T25" fmla="*/ 509 h 510"/>
                      <a:gd name="T26" fmla="*/ 162 w 336"/>
                      <a:gd name="T27" fmla="*/ 509 h 510"/>
                      <a:gd name="T28" fmla="*/ 162 w 336"/>
                      <a:gd name="T29" fmla="*/ 509 h 510"/>
                      <a:gd name="T30" fmla="*/ 162 w 336"/>
                      <a:gd name="T31" fmla="*/ 509 h 510"/>
                      <a:gd name="T32" fmla="*/ 162 w 336"/>
                      <a:gd name="T33" fmla="*/ 509 h 510"/>
                      <a:gd name="T34" fmla="*/ 162 w 336"/>
                      <a:gd name="T35" fmla="*/ 509 h 510"/>
                      <a:gd name="T36" fmla="*/ 162 w 336"/>
                      <a:gd name="T37" fmla="*/ 509 h 510"/>
                      <a:gd name="T38" fmla="*/ 162 w 336"/>
                      <a:gd name="T39" fmla="*/ 509 h 510"/>
                      <a:gd name="T40" fmla="*/ 291 w 336"/>
                      <a:gd name="T41" fmla="*/ 377 h 510"/>
                      <a:gd name="T42" fmla="*/ 291 w 336"/>
                      <a:gd name="T43" fmla="*/ 377 h 510"/>
                      <a:gd name="T44" fmla="*/ 325 w 336"/>
                      <a:gd name="T45" fmla="*/ 349 h 510"/>
                      <a:gd name="T46" fmla="*/ 333 w 336"/>
                      <a:gd name="T47" fmla="*/ 296 h 510"/>
                      <a:gd name="T48" fmla="*/ 317 w 336"/>
                      <a:gd name="T49" fmla="*/ 26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510">
                        <a:moveTo>
                          <a:pt x="317" y="260"/>
                        </a:moveTo>
                        <a:cubicBezTo>
                          <a:pt x="322" y="239"/>
                          <a:pt x="327" y="199"/>
                          <a:pt x="327" y="163"/>
                        </a:cubicBezTo>
                        <a:cubicBezTo>
                          <a:pt x="327" y="102"/>
                          <a:pt x="272" y="39"/>
                          <a:pt x="199" y="31"/>
                        </a:cubicBezTo>
                        <a:lnTo>
                          <a:pt x="175" y="0"/>
                        </a:lnTo>
                        <a:cubicBezTo>
                          <a:pt x="0" y="8"/>
                          <a:pt x="0" y="152"/>
                          <a:pt x="0" y="152"/>
                        </a:cubicBezTo>
                        <a:lnTo>
                          <a:pt x="0" y="170"/>
                        </a:lnTo>
                        <a:cubicBezTo>
                          <a:pt x="0" y="178"/>
                          <a:pt x="0" y="186"/>
                          <a:pt x="2" y="194"/>
                        </a:cubicBezTo>
                        <a:cubicBezTo>
                          <a:pt x="44" y="228"/>
                          <a:pt x="70" y="280"/>
                          <a:pt x="70" y="333"/>
                        </a:cubicBezTo>
                        <a:cubicBezTo>
                          <a:pt x="70" y="357"/>
                          <a:pt x="68" y="383"/>
                          <a:pt x="62" y="412"/>
                        </a:cubicBezTo>
                        <a:cubicBezTo>
                          <a:pt x="73" y="430"/>
                          <a:pt x="78" y="448"/>
                          <a:pt x="76" y="469"/>
                        </a:cubicBezTo>
                        <a:cubicBezTo>
                          <a:pt x="110" y="506"/>
                          <a:pt x="154" y="509"/>
                          <a:pt x="162" y="509"/>
                        </a:cubicBezTo>
                        <a:lnTo>
                          <a:pt x="162" y="509"/>
                        </a:lnTo>
                        <a:lnTo>
                          <a:pt x="162" y="509"/>
                        </a:lnTo>
                        <a:lnTo>
                          <a:pt x="162" y="509"/>
                        </a:lnTo>
                        <a:lnTo>
                          <a:pt x="162" y="509"/>
                        </a:lnTo>
                        <a:lnTo>
                          <a:pt x="162" y="509"/>
                        </a:lnTo>
                        <a:lnTo>
                          <a:pt x="162" y="509"/>
                        </a:lnTo>
                        <a:lnTo>
                          <a:pt x="162" y="509"/>
                        </a:lnTo>
                        <a:lnTo>
                          <a:pt x="162" y="509"/>
                        </a:lnTo>
                        <a:lnTo>
                          <a:pt x="162" y="509"/>
                        </a:lnTo>
                        <a:cubicBezTo>
                          <a:pt x="178" y="509"/>
                          <a:pt x="272" y="503"/>
                          <a:pt x="291" y="377"/>
                        </a:cubicBezTo>
                        <a:lnTo>
                          <a:pt x="291" y="377"/>
                        </a:lnTo>
                        <a:cubicBezTo>
                          <a:pt x="306" y="377"/>
                          <a:pt x="322" y="364"/>
                          <a:pt x="325" y="349"/>
                        </a:cubicBezTo>
                        <a:lnTo>
                          <a:pt x="333" y="296"/>
                        </a:lnTo>
                        <a:cubicBezTo>
                          <a:pt x="335" y="278"/>
                          <a:pt x="327" y="265"/>
                          <a:pt x="317" y="260"/>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0" name="Freeform 57">
                    <a:extLst>
                      <a:ext uri="{FF2B5EF4-FFF2-40B4-BE49-F238E27FC236}">
                        <a16:creationId xmlns:a16="http://schemas.microsoft.com/office/drawing/2014/main" id="{128C6ADD-C092-7344-AADA-E62834A98627}"/>
                      </a:ext>
                    </a:extLst>
                  </p:cNvPr>
                  <p:cNvSpPr>
                    <a:spLocks noChangeArrowheads="1"/>
                  </p:cNvSpPr>
                  <p:nvPr/>
                </p:nvSpPr>
                <p:spPr bwMode="auto">
                  <a:xfrm>
                    <a:off x="8430137" y="2108833"/>
                    <a:ext cx="190500" cy="177800"/>
                  </a:xfrm>
                  <a:custGeom>
                    <a:avLst/>
                    <a:gdLst>
                      <a:gd name="T0" fmla="*/ 451 w 528"/>
                      <a:gd name="T1" fmla="*/ 47 h 494"/>
                      <a:gd name="T2" fmla="*/ 451 w 528"/>
                      <a:gd name="T3" fmla="*/ 47 h 494"/>
                      <a:gd name="T4" fmla="*/ 364 w 528"/>
                      <a:gd name="T5" fmla="*/ 21 h 494"/>
                      <a:gd name="T6" fmla="*/ 317 w 528"/>
                      <a:gd name="T7" fmla="*/ 8 h 494"/>
                      <a:gd name="T8" fmla="*/ 283 w 528"/>
                      <a:gd name="T9" fmla="*/ 0 h 494"/>
                      <a:gd name="T10" fmla="*/ 283 w 528"/>
                      <a:gd name="T11" fmla="*/ 0 h 494"/>
                      <a:gd name="T12" fmla="*/ 157 w 528"/>
                      <a:gd name="T13" fmla="*/ 50 h 494"/>
                      <a:gd name="T14" fmla="*/ 157 w 528"/>
                      <a:gd name="T15" fmla="*/ 50 h 494"/>
                      <a:gd name="T16" fmla="*/ 57 w 528"/>
                      <a:gd name="T17" fmla="*/ 24 h 494"/>
                      <a:gd name="T18" fmla="*/ 18 w 528"/>
                      <a:gd name="T19" fmla="*/ 79 h 494"/>
                      <a:gd name="T20" fmla="*/ 0 w 528"/>
                      <a:gd name="T21" fmla="*/ 126 h 494"/>
                      <a:gd name="T22" fmla="*/ 13 w 528"/>
                      <a:gd name="T23" fmla="*/ 128 h 494"/>
                      <a:gd name="T24" fmla="*/ 63 w 528"/>
                      <a:gd name="T25" fmla="*/ 142 h 494"/>
                      <a:gd name="T26" fmla="*/ 136 w 528"/>
                      <a:gd name="T27" fmla="*/ 165 h 494"/>
                      <a:gd name="T28" fmla="*/ 157 w 528"/>
                      <a:gd name="T29" fmla="*/ 173 h 494"/>
                      <a:gd name="T30" fmla="*/ 267 w 528"/>
                      <a:gd name="T31" fmla="*/ 354 h 494"/>
                      <a:gd name="T32" fmla="*/ 267 w 528"/>
                      <a:gd name="T33" fmla="*/ 493 h 494"/>
                      <a:gd name="T34" fmla="*/ 527 w 528"/>
                      <a:gd name="T35" fmla="*/ 493 h 494"/>
                      <a:gd name="T36" fmla="*/ 527 w 528"/>
                      <a:gd name="T37" fmla="*/ 178 h 494"/>
                      <a:gd name="T38" fmla="*/ 451 w 528"/>
                      <a:gd name="T39" fmla="*/ 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8" h="494">
                        <a:moveTo>
                          <a:pt x="451" y="47"/>
                        </a:moveTo>
                        <a:lnTo>
                          <a:pt x="451" y="47"/>
                        </a:lnTo>
                        <a:cubicBezTo>
                          <a:pt x="427" y="39"/>
                          <a:pt x="396" y="29"/>
                          <a:pt x="364" y="21"/>
                        </a:cubicBezTo>
                        <a:cubicBezTo>
                          <a:pt x="346" y="16"/>
                          <a:pt x="330" y="10"/>
                          <a:pt x="317" y="8"/>
                        </a:cubicBezTo>
                        <a:cubicBezTo>
                          <a:pt x="296" y="3"/>
                          <a:pt x="283" y="0"/>
                          <a:pt x="283" y="0"/>
                        </a:cubicBezTo>
                        <a:lnTo>
                          <a:pt x="283" y="0"/>
                        </a:lnTo>
                        <a:cubicBezTo>
                          <a:pt x="259" y="34"/>
                          <a:pt x="210" y="50"/>
                          <a:pt x="157" y="50"/>
                        </a:cubicBezTo>
                        <a:lnTo>
                          <a:pt x="157" y="50"/>
                        </a:lnTo>
                        <a:cubicBezTo>
                          <a:pt x="120" y="50"/>
                          <a:pt x="84" y="39"/>
                          <a:pt x="57" y="24"/>
                        </a:cubicBezTo>
                        <a:cubicBezTo>
                          <a:pt x="52" y="47"/>
                          <a:pt x="39" y="65"/>
                          <a:pt x="18" y="79"/>
                        </a:cubicBezTo>
                        <a:cubicBezTo>
                          <a:pt x="13" y="94"/>
                          <a:pt x="8" y="110"/>
                          <a:pt x="0" y="126"/>
                        </a:cubicBezTo>
                        <a:lnTo>
                          <a:pt x="13" y="128"/>
                        </a:lnTo>
                        <a:cubicBezTo>
                          <a:pt x="26" y="131"/>
                          <a:pt x="44" y="136"/>
                          <a:pt x="63" y="142"/>
                        </a:cubicBezTo>
                        <a:cubicBezTo>
                          <a:pt x="92" y="149"/>
                          <a:pt x="118" y="157"/>
                          <a:pt x="136" y="165"/>
                        </a:cubicBezTo>
                        <a:lnTo>
                          <a:pt x="157" y="173"/>
                        </a:lnTo>
                        <a:cubicBezTo>
                          <a:pt x="225" y="210"/>
                          <a:pt x="267" y="278"/>
                          <a:pt x="267" y="354"/>
                        </a:cubicBezTo>
                        <a:lnTo>
                          <a:pt x="267" y="493"/>
                        </a:lnTo>
                        <a:lnTo>
                          <a:pt x="527" y="493"/>
                        </a:lnTo>
                        <a:lnTo>
                          <a:pt x="527" y="178"/>
                        </a:lnTo>
                        <a:cubicBezTo>
                          <a:pt x="527" y="121"/>
                          <a:pt x="495" y="71"/>
                          <a:pt x="451" y="47"/>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1" name="Freeform 58">
                    <a:extLst>
                      <a:ext uri="{FF2B5EF4-FFF2-40B4-BE49-F238E27FC236}">
                        <a16:creationId xmlns:a16="http://schemas.microsoft.com/office/drawing/2014/main" id="{561278FE-29A4-CD41-B520-354B483C2416}"/>
                      </a:ext>
                    </a:extLst>
                  </p:cNvPr>
                  <p:cNvSpPr>
                    <a:spLocks noChangeArrowheads="1"/>
                  </p:cNvSpPr>
                  <p:nvPr/>
                </p:nvSpPr>
                <p:spPr bwMode="auto">
                  <a:xfrm>
                    <a:off x="8126925" y="2108833"/>
                    <a:ext cx="188912" cy="177800"/>
                  </a:xfrm>
                  <a:custGeom>
                    <a:avLst/>
                    <a:gdLst>
                      <a:gd name="T0" fmla="*/ 367 w 525"/>
                      <a:gd name="T1" fmla="*/ 173 h 494"/>
                      <a:gd name="T2" fmla="*/ 388 w 525"/>
                      <a:gd name="T3" fmla="*/ 162 h 494"/>
                      <a:gd name="T4" fmla="*/ 393 w 525"/>
                      <a:gd name="T5" fmla="*/ 162 h 494"/>
                      <a:gd name="T6" fmla="*/ 464 w 525"/>
                      <a:gd name="T7" fmla="*/ 142 h 494"/>
                      <a:gd name="T8" fmla="*/ 514 w 525"/>
                      <a:gd name="T9" fmla="*/ 128 h 494"/>
                      <a:gd name="T10" fmla="*/ 524 w 525"/>
                      <a:gd name="T11" fmla="*/ 126 h 494"/>
                      <a:gd name="T12" fmla="*/ 506 w 525"/>
                      <a:gd name="T13" fmla="*/ 79 h 494"/>
                      <a:gd name="T14" fmla="*/ 469 w 525"/>
                      <a:gd name="T15" fmla="*/ 24 h 494"/>
                      <a:gd name="T16" fmla="*/ 369 w 525"/>
                      <a:gd name="T17" fmla="*/ 50 h 494"/>
                      <a:gd name="T18" fmla="*/ 243 w 525"/>
                      <a:gd name="T19" fmla="*/ 0 h 494"/>
                      <a:gd name="T20" fmla="*/ 209 w 525"/>
                      <a:gd name="T21" fmla="*/ 8 h 494"/>
                      <a:gd name="T22" fmla="*/ 162 w 525"/>
                      <a:gd name="T23" fmla="*/ 21 h 494"/>
                      <a:gd name="T24" fmla="*/ 78 w 525"/>
                      <a:gd name="T25" fmla="*/ 47 h 494"/>
                      <a:gd name="T26" fmla="*/ 0 w 525"/>
                      <a:gd name="T27" fmla="*/ 178 h 494"/>
                      <a:gd name="T28" fmla="*/ 0 w 525"/>
                      <a:gd name="T29" fmla="*/ 493 h 494"/>
                      <a:gd name="T30" fmla="*/ 259 w 525"/>
                      <a:gd name="T31" fmla="*/ 493 h 494"/>
                      <a:gd name="T32" fmla="*/ 259 w 525"/>
                      <a:gd name="T33" fmla="*/ 354 h 494"/>
                      <a:gd name="T34" fmla="*/ 367 w 525"/>
                      <a:gd name="T35" fmla="*/ 17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5" h="494">
                        <a:moveTo>
                          <a:pt x="367" y="173"/>
                        </a:moveTo>
                        <a:lnTo>
                          <a:pt x="388" y="162"/>
                        </a:lnTo>
                        <a:lnTo>
                          <a:pt x="393" y="162"/>
                        </a:lnTo>
                        <a:cubicBezTo>
                          <a:pt x="411" y="157"/>
                          <a:pt x="435" y="149"/>
                          <a:pt x="464" y="142"/>
                        </a:cubicBezTo>
                        <a:cubicBezTo>
                          <a:pt x="482" y="136"/>
                          <a:pt x="498" y="131"/>
                          <a:pt x="514" y="128"/>
                        </a:cubicBezTo>
                        <a:lnTo>
                          <a:pt x="524" y="126"/>
                        </a:lnTo>
                        <a:cubicBezTo>
                          <a:pt x="516" y="110"/>
                          <a:pt x="511" y="94"/>
                          <a:pt x="506" y="79"/>
                        </a:cubicBezTo>
                        <a:cubicBezTo>
                          <a:pt x="487" y="65"/>
                          <a:pt x="474" y="47"/>
                          <a:pt x="469" y="24"/>
                        </a:cubicBezTo>
                        <a:cubicBezTo>
                          <a:pt x="443" y="42"/>
                          <a:pt x="406" y="50"/>
                          <a:pt x="369" y="50"/>
                        </a:cubicBezTo>
                        <a:cubicBezTo>
                          <a:pt x="320" y="50"/>
                          <a:pt x="270" y="31"/>
                          <a:pt x="243" y="0"/>
                        </a:cubicBezTo>
                        <a:cubicBezTo>
                          <a:pt x="243" y="0"/>
                          <a:pt x="230" y="3"/>
                          <a:pt x="209" y="8"/>
                        </a:cubicBezTo>
                        <a:cubicBezTo>
                          <a:pt x="196" y="10"/>
                          <a:pt x="181" y="16"/>
                          <a:pt x="162" y="21"/>
                        </a:cubicBezTo>
                        <a:cubicBezTo>
                          <a:pt x="133" y="29"/>
                          <a:pt x="102" y="39"/>
                          <a:pt x="78" y="47"/>
                        </a:cubicBezTo>
                        <a:cubicBezTo>
                          <a:pt x="31" y="71"/>
                          <a:pt x="0" y="121"/>
                          <a:pt x="0" y="178"/>
                        </a:cubicBezTo>
                        <a:lnTo>
                          <a:pt x="0" y="493"/>
                        </a:lnTo>
                        <a:lnTo>
                          <a:pt x="259" y="493"/>
                        </a:lnTo>
                        <a:lnTo>
                          <a:pt x="259" y="354"/>
                        </a:lnTo>
                        <a:cubicBezTo>
                          <a:pt x="259" y="278"/>
                          <a:pt x="301" y="207"/>
                          <a:pt x="367" y="173"/>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2" name="Freeform 59">
                    <a:extLst>
                      <a:ext uri="{FF2B5EF4-FFF2-40B4-BE49-F238E27FC236}">
                        <a16:creationId xmlns:a16="http://schemas.microsoft.com/office/drawing/2014/main" id="{8F5CA6A1-59C8-E342-8316-244E87D6C9E7}"/>
                      </a:ext>
                    </a:extLst>
                  </p:cNvPr>
                  <p:cNvSpPr>
                    <a:spLocks noChangeArrowheads="1"/>
                  </p:cNvSpPr>
                  <p:nvPr/>
                </p:nvSpPr>
                <p:spPr bwMode="auto">
                  <a:xfrm>
                    <a:off x="8196775" y="1927858"/>
                    <a:ext cx="120650" cy="180975"/>
                  </a:xfrm>
                  <a:custGeom>
                    <a:avLst/>
                    <a:gdLst>
                      <a:gd name="T0" fmla="*/ 173 w 336"/>
                      <a:gd name="T1" fmla="*/ 503 h 504"/>
                      <a:gd name="T2" fmla="*/ 173 w 336"/>
                      <a:gd name="T3" fmla="*/ 503 h 504"/>
                      <a:gd name="T4" fmla="*/ 173 w 336"/>
                      <a:gd name="T5" fmla="*/ 503 h 504"/>
                      <a:gd name="T6" fmla="*/ 173 w 336"/>
                      <a:gd name="T7" fmla="*/ 503 h 504"/>
                      <a:gd name="T8" fmla="*/ 173 w 336"/>
                      <a:gd name="T9" fmla="*/ 503 h 504"/>
                      <a:gd name="T10" fmla="*/ 173 w 336"/>
                      <a:gd name="T11" fmla="*/ 503 h 504"/>
                      <a:gd name="T12" fmla="*/ 175 w 336"/>
                      <a:gd name="T13" fmla="*/ 503 h 504"/>
                      <a:gd name="T14" fmla="*/ 175 w 336"/>
                      <a:gd name="T15" fmla="*/ 503 h 504"/>
                      <a:gd name="T16" fmla="*/ 175 w 336"/>
                      <a:gd name="T17" fmla="*/ 503 h 504"/>
                      <a:gd name="T18" fmla="*/ 175 w 336"/>
                      <a:gd name="T19" fmla="*/ 503 h 504"/>
                      <a:gd name="T20" fmla="*/ 262 w 336"/>
                      <a:gd name="T21" fmla="*/ 464 h 504"/>
                      <a:gd name="T22" fmla="*/ 275 w 336"/>
                      <a:gd name="T23" fmla="*/ 409 h 504"/>
                      <a:gd name="T24" fmla="*/ 267 w 336"/>
                      <a:gd name="T25" fmla="*/ 338 h 504"/>
                      <a:gd name="T26" fmla="*/ 267 w 336"/>
                      <a:gd name="T27" fmla="*/ 319 h 504"/>
                      <a:gd name="T28" fmla="*/ 335 w 336"/>
                      <a:gd name="T29" fmla="*/ 167 h 504"/>
                      <a:gd name="T30" fmla="*/ 335 w 336"/>
                      <a:gd name="T31" fmla="*/ 162 h 504"/>
                      <a:gd name="T32" fmla="*/ 207 w 336"/>
                      <a:gd name="T33" fmla="*/ 31 h 504"/>
                      <a:gd name="T34" fmla="*/ 183 w 336"/>
                      <a:gd name="T35" fmla="*/ 0 h 504"/>
                      <a:gd name="T36" fmla="*/ 8 w 336"/>
                      <a:gd name="T37" fmla="*/ 152 h 504"/>
                      <a:gd name="T38" fmla="*/ 8 w 336"/>
                      <a:gd name="T39" fmla="*/ 170 h 504"/>
                      <a:gd name="T40" fmla="*/ 18 w 336"/>
                      <a:gd name="T41" fmla="*/ 259 h 504"/>
                      <a:gd name="T42" fmla="*/ 2 w 336"/>
                      <a:gd name="T43" fmla="*/ 293 h 504"/>
                      <a:gd name="T44" fmla="*/ 10 w 336"/>
                      <a:gd name="T45" fmla="*/ 346 h 504"/>
                      <a:gd name="T46" fmla="*/ 42 w 336"/>
                      <a:gd name="T47" fmla="*/ 374 h 504"/>
                      <a:gd name="T48" fmla="*/ 42 w 336"/>
                      <a:gd name="T49" fmla="*/ 374 h 504"/>
                      <a:gd name="T50" fmla="*/ 173 w 336"/>
                      <a:gd name="T51" fmla="*/ 50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6" h="504">
                        <a:moveTo>
                          <a:pt x="173" y="503"/>
                        </a:moveTo>
                        <a:lnTo>
                          <a:pt x="173" y="503"/>
                        </a:lnTo>
                        <a:lnTo>
                          <a:pt x="173" y="503"/>
                        </a:lnTo>
                        <a:lnTo>
                          <a:pt x="173" y="503"/>
                        </a:lnTo>
                        <a:lnTo>
                          <a:pt x="173" y="503"/>
                        </a:lnTo>
                        <a:lnTo>
                          <a:pt x="173" y="503"/>
                        </a:lnTo>
                        <a:lnTo>
                          <a:pt x="175" y="503"/>
                        </a:lnTo>
                        <a:lnTo>
                          <a:pt x="175" y="503"/>
                        </a:lnTo>
                        <a:lnTo>
                          <a:pt x="175" y="503"/>
                        </a:lnTo>
                        <a:lnTo>
                          <a:pt x="175" y="503"/>
                        </a:lnTo>
                        <a:cubicBezTo>
                          <a:pt x="186" y="503"/>
                          <a:pt x="228" y="500"/>
                          <a:pt x="262" y="464"/>
                        </a:cubicBezTo>
                        <a:cubicBezTo>
                          <a:pt x="259" y="445"/>
                          <a:pt x="264" y="424"/>
                          <a:pt x="275" y="409"/>
                        </a:cubicBezTo>
                        <a:cubicBezTo>
                          <a:pt x="270" y="382"/>
                          <a:pt x="267" y="359"/>
                          <a:pt x="267" y="338"/>
                        </a:cubicBezTo>
                        <a:lnTo>
                          <a:pt x="267" y="319"/>
                        </a:lnTo>
                        <a:cubicBezTo>
                          <a:pt x="267" y="277"/>
                          <a:pt x="283" y="215"/>
                          <a:pt x="335" y="167"/>
                        </a:cubicBezTo>
                        <a:cubicBezTo>
                          <a:pt x="335" y="165"/>
                          <a:pt x="335" y="162"/>
                          <a:pt x="335" y="162"/>
                        </a:cubicBezTo>
                        <a:cubicBezTo>
                          <a:pt x="335" y="102"/>
                          <a:pt x="280" y="39"/>
                          <a:pt x="207" y="31"/>
                        </a:cubicBezTo>
                        <a:lnTo>
                          <a:pt x="183" y="0"/>
                        </a:lnTo>
                        <a:cubicBezTo>
                          <a:pt x="8" y="7"/>
                          <a:pt x="8" y="152"/>
                          <a:pt x="8" y="152"/>
                        </a:cubicBezTo>
                        <a:lnTo>
                          <a:pt x="8" y="170"/>
                        </a:lnTo>
                        <a:cubicBezTo>
                          <a:pt x="8" y="204"/>
                          <a:pt x="15" y="241"/>
                          <a:pt x="18" y="259"/>
                        </a:cubicBezTo>
                        <a:cubicBezTo>
                          <a:pt x="8" y="267"/>
                          <a:pt x="0" y="280"/>
                          <a:pt x="2" y="293"/>
                        </a:cubicBezTo>
                        <a:lnTo>
                          <a:pt x="10" y="346"/>
                        </a:lnTo>
                        <a:cubicBezTo>
                          <a:pt x="13" y="361"/>
                          <a:pt x="26" y="374"/>
                          <a:pt x="42" y="374"/>
                        </a:cubicBezTo>
                        <a:lnTo>
                          <a:pt x="42" y="374"/>
                        </a:lnTo>
                        <a:cubicBezTo>
                          <a:pt x="63" y="498"/>
                          <a:pt x="157" y="503"/>
                          <a:pt x="173" y="503"/>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3" name="Freeform 60">
                    <a:extLst>
                      <a:ext uri="{FF2B5EF4-FFF2-40B4-BE49-F238E27FC236}">
                        <a16:creationId xmlns:a16="http://schemas.microsoft.com/office/drawing/2014/main" id="{F1470B33-6702-FD42-ACEC-B7C64289AABD}"/>
                      </a:ext>
                    </a:extLst>
                  </p:cNvPr>
                  <p:cNvSpPr>
                    <a:spLocks noChangeArrowheads="1"/>
                  </p:cNvSpPr>
                  <p:nvPr/>
                </p:nvSpPr>
                <p:spPr bwMode="auto">
                  <a:xfrm>
                    <a:off x="8311075" y="1989770"/>
                    <a:ext cx="123825" cy="182563"/>
                  </a:xfrm>
                  <a:custGeom>
                    <a:avLst/>
                    <a:gdLst>
                      <a:gd name="T0" fmla="*/ 10 w 343"/>
                      <a:gd name="T1" fmla="*/ 346 h 507"/>
                      <a:gd name="T2" fmla="*/ 41 w 343"/>
                      <a:gd name="T3" fmla="*/ 375 h 507"/>
                      <a:gd name="T4" fmla="*/ 170 w 343"/>
                      <a:gd name="T5" fmla="*/ 506 h 507"/>
                      <a:gd name="T6" fmla="*/ 297 w 343"/>
                      <a:gd name="T7" fmla="*/ 375 h 507"/>
                      <a:gd name="T8" fmla="*/ 331 w 343"/>
                      <a:gd name="T9" fmla="*/ 346 h 507"/>
                      <a:gd name="T10" fmla="*/ 339 w 343"/>
                      <a:gd name="T11" fmla="*/ 293 h 507"/>
                      <a:gd name="T12" fmla="*/ 321 w 343"/>
                      <a:gd name="T13" fmla="*/ 259 h 507"/>
                      <a:gd name="T14" fmla="*/ 331 w 343"/>
                      <a:gd name="T15" fmla="*/ 162 h 507"/>
                      <a:gd name="T16" fmla="*/ 203 w 343"/>
                      <a:gd name="T17" fmla="*/ 31 h 507"/>
                      <a:gd name="T18" fmla="*/ 180 w 343"/>
                      <a:gd name="T19" fmla="*/ 0 h 507"/>
                      <a:gd name="T20" fmla="*/ 5 w 343"/>
                      <a:gd name="T21" fmla="*/ 152 h 507"/>
                      <a:gd name="T22" fmla="*/ 5 w 343"/>
                      <a:gd name="T23" fmla="*/ 170 h 507"/>
                      <a:gd name="T24" fmla="*/ 15 w 343"/>
                      <a:gd name="T25" fmla="*/ 259 h 507"/>
                      <a:gd name="T26" fmla="*/ 2 w 343"/>
                      <a:gd name="T27" fmla="*/ 293 h 507"/>
                      <a:gd name="T28" fmla="*/ 10 w 343"/>
                      <a:gd name="T29" fmla="*/ 34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507">
                        <a:moveTo>
                          <a:pt x="10" y="346"/>
                        </a:moveTo>
                        <a:cubicBezTo>
                          <a:pt x="13" y="361"/>
                          <a:pt x="26" y="375"/>
                          <a:pt x="41" y="375"/>
                        </a:cubicBezTo>
                        <a:cubicBezTo>
                          <a:pt x="60" y="500"/>
                          <a:pt x="154" y="506"/>
                          <a:pt x="170" y="506"/>
                        </a:cubicBezTo>
                        <a:cubicBezTo>
                          <a:pt x="186" y="506"/>
                          <a:pt x="279" y="500"/>
                          <a:pt x="297" y="375"/>
                        </a:cubicBezTo>
                        <a:cubicBezTo>
                          <a:pt x="313" y="375"/>
                          <a:pt x="329" y="361"/>
                          <a:pt x="331" y="346"/>
                        </a:cubicBezTo>
                        <a:lnTo>
                          <a:pt x="339" y="293"/>
                        </a:lnTo>
                        <a:cubicBezTo>
                          <a:pt x="342" y="278"/>
                          <a:pt x="334" y="264"/>
                          <a:pt x="321" y="259"/>
                        </a:cubicBezTo>
                        <a:cubicBezTo>
                          <a:pt x="326" y="238"/>
                          <a:pt x="331" y="199"/>
                          <a:pt x="331" y="162"/>
                        </a:cubicBezTo>
                        <a:cubicBezTo>
                          <a:pt x="331" y="102"/>
                          <a:pt x="276" y="39"/>
                          <a:pt x="203" y="31"/>
                        </a:cubicBezTo>
                        <a:lnTo>
                          <a:pt x="180" y="0"/>
                        </a:lnTo>
                        <a:cubicBezTo>
                          <a:pt x="5" y="7"/>
                          <a:pt x="5" y="152"/>
                          <a:pt x="5" y="152"/>
                        </a:cubicBezTo>
                        <a:lnTo>
                          <a:pt x="5" y="170"/>
                        </a:lnTo>
                        <a:cubicBezTo>
                          <a:pt x="5" y="204"/>
                          <a:pt x="13" y="241"/>
                          <a:pt x="15" y="259"/>
                        </a:cubicBezTo>
                        <a:cubicBezTo>
                          <a:pt x="7" y="267"/>
                          <a:pt x="0" y="280"/>
                          <a:pt x="2" y="293"/>
                        </a:cubicBezTo>
                        <a:lnTo>
                          <a:pt x="10" y="346"/>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4" name="Freeform 61">
                    <a:extLst>
                      <a:ext uri="{FF2B5EF4-FFF2-40B4-BE49-F238E27FC236}">
                        <a16:creationId xmlns:a16="http://schemas.microsoft.com/office/drawing/2014/main" id="{F0158F4F-E864-E545-9632-61A2574F365D}"/>
                      </a:ext>
                    </a:extLst>
                  </p:cNvPr>
                  <p:cNvSpPr>
                    <a:spLocks noChangeArrowheads="1"/>
                  </p:cNvSpPr>
                  <p:nvPr/>
                </p:nvSpPr>
                <p:spPr bwMode="auto">
                  <a:xfrm>
                    <a:off x="8241225" y="2170745"/>
                    <a:ext cx="266700" cy="114300"/>
                  </a:xfrm>
                  <a:custGeom>
                    <a:avLst/>
                    <a:gdLst>
                      <a:gd name="T0" fmla="*/ 0 w 739"/>
                      <a:gd name="T1" fmla="*/ 317 h 318"/>
                      <a:gd name="T2" fmla="*/ 0 w 739"/>
                      <a:gd name="T3" fmla="*/ 178 h 318"/>
                      <a:gd name="T4" fmla="*/ 79 w 739"/>
                      <a:gd name="T5" fmla="*/ 47 h 318"/>
                      <a:gd name="T6" fmla="*/ 79 w 739"/>
                      <a:gd name="T7" fmla="*/ 47 h 318"/>
                      <a:gd name="T8" fmla="*/ 162 w 739"/>
                      <a:gd name="T9" fmla="*/ 21 h 318"/>
                      <a:gd name="T10" fmla="*/ 210 w 739"/>
                      <a:gd name="T11" fmla="*/ 7 h 318"/>
                      <a:gd name="T12" fmla="*/ 244 w 739"/>
                      <a:gd name="T13" fmla="*/ 0 h 318"/>
                      <a:gd name="T14" fmla="*/ 370 w 739"/>
                      <a:gd name="T15" fmla="*/ 49 h 318"/>
                      <a:gd name="T16" fmla="*/ 370 w 739"/>
                      <a:gd name="T17" fmla="*/ 49 h 318"/>
                      <a:gd name="T18" fmla="*/ 494 w 739"/>
                      <a:gd name="T19" fmla="*/ 0 h 318"/>
                      <a:gd name="T20" fmla="*/ 494 w 739"/>
                      <a:gd name="T21" fmla="*/ 0 h 318"/>
                      <a:gd name="T22" fmla="*/ 528 w 739"/>
                      <a:gd name="T23" fmla="*/ 7 h 318"/>
                      <a:gd name="T24" fmla="*/ 576 w 739"/>
                      <a:gd name="T25" fmla="*/ 21 h 318"/>
                      <a:gd name="T26" fmla="*/ 660 w 739"/>
                      <a:gd name="T27" fmla="*/ 47 h 318"/>
                      <a:gd name="T28" fmla="*/ 660 w 739"/>
                      <a:gd name="T29" fmla="*/ 47 h 318"/>
                      <a:gd name="T30" fmla="*/ 738 w 739"/>
                      <a:gd name="T31" fmla="*/ 178 h 318"/>
                      <a:gd name="T32" fmla="*/ 738 w 739"/>
                      <a:gd name="T33" fmla="*/ 317 h 318"/>
                      <a:gd name="T34" fmla="*/ 0 w 739"/>
                      <a:gd name="T35"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 h="318">
                        <a:moveTo>
                          <a:pt x="0" y="317"/>
                        </a:moveTo>
                        <a:lnTo>
                          <a:pt x="0" y="178"/>
                        </a:lnTo>
                        <a:cubicBezTo>
                          <a:pt x="0" y="120"/>
                          <a:pt x="31" y="70"/>
                          <a:pt x="79" y="47"/>
                        </a:cubicBezTo>
                        <a:lnTo>
                          <a:pt x="79" y="47"/>
                        </a:lnTo>
                        <a:cubicBezTo>
                          <a:pt x="102" y="39"/>
                          <a:pt x="134" y="28"/>
                          <a:pt x="162" y="21"/>
                        </a:cubicBezTo>
                        <a:cubicBezTo>
                          <a:pt x="181" y="15"/>
                          <a:pt x="197" y="10"/>
                          <a:pt x="210" y="7"/>
                        </a:cubicBezTo>
                        <a:cubicBezTo>
                          <a:pt x="231" y="2"/>
                          <a:pt x="244" y="0"/>
                          <a:pt x="244" y="0"/>
                        </a:cubicBezTo>
                        <a:cubicBezTo>
                          <a:pt x="267" y="34"/>
                          <a:pt x="317" y="49"/>
                          <a:pt x="370" y="49"/>
                        </a:cubicBezTo>
                        <a:lnTo>
                          <a:pt x="370" y="49"/>
                        </a:lnTo>
                        <a:cubicBezTo>
                          <a:pt x="418" y="49"/>
                          <a:pt x="468" y="31"/>
                          <a:pt x="494" y="0"/>
                        </a:cubicBezTo>
                        <a:lnTo>
                          <a:pt x="494" y="0"/>
                        </a:lnTo>
                        <a:cubicBezTo>
                          <a:pt x="494" y="0"/>
                          <a:pt x="507" y="2"/>
                          <a:pt x="528" y="7"/>
                        </a:cubicBezTo>
                        <a:cubicBezTo>
                          <a:pt x="542" y="10"/>
                          <a:pt x="557" y="15"/>
                          <a:pt x="576" y="21"/>
                        </a:cubicBezTo>
                        <a:cubicBezTo>
                          <a:pt x="604" y="28"/>
                          <a:pt x="636" y="39"/>
                          <a:pt x="660" y="47"/>
                        </a:cubicBezTo>
                        <a:lnTo>
                          <a:pt x="660" y="47"/>
                        </a:lnTo>
                        <a:cubicBezTo>
                          <a:pt x="707" y="70"/>
                          <a:pt x="738" y="120"/>
                          <a:pt x="738" y="178"/>
                        </a:cubicBezTo>
                        <a:lnTo>
                          <a:pt x="738" y="317"/>
                        </a:lnTo>
                        <a:lnTo>
                          <a:pt x="0" y="31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96" name="Group 295">
                <a:extLst>
                  <a:ext uri="{FF2B5EF4-FFF2-40B4-BE49-F238E27FC236}">
                    <a16:creationId xmlns:a16="http://schemas.microsoft.com/office/drawing/2014/main" id="{C0C300F5-15A1-8943-9690-093D65C21A35}"/>
                  </a:ext>
                </a:extLst>
              </p:cNvPr>
              <p:cNvGrpSpPr/>
              <p:nvPr/>
            </p:nvGrpSpPr>
            <p:grpSpPr>
              <a:xfrm>
                <a:off x="14067962" y="1550507"/>
                <a:ext cx="636309" cy="556528"/>
                <a:chOff x="8104793" y="2882206"/>
                <a:chExt cx="636309" cy="556528"/>
              </a:xfrm>
            </p:grpSpPr>
            <p:sp>
              <p:nvSpPr>
                <p:cNvPr id="298" name="Rectangle 297">
                  <a:extLst>
                    <a:ext uri="{FF2B5EF4-FFF2-40B4-BE49-F238E27FC236}">
                      <a16:creationId xmlns:a16="http://schemas.microsoft.com/office/drawing/2014/main" id="{4BABC7E1-D1E0-A64B-BCED-AAD12BEECEAB}"/>
                    </a:ext>
                  </a:extLst>
                </p:cNvPr>
                <p:cNvSpPr/>
                <p:nvPr/>
              </p:nvSpPr>
              <p:spPr>
                <a:xfrm>
                  <a:off x="8104793" y="2882206"/>
                  <a:ext cx="636309" cy="5565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99" name="Group 298">
                  <a:extLst>
                    <a:ext uri="{FF2B5EF4-FFF2-40B4-BE49-F238E27FC236}">
                      <a16:creationId xmlns:a16="http://schemas.microsoft.com/office/drawing/2014/main" id="{A364E1B5-47B2-474F-8B18-7F05469E4207}"/>
                    </a:ext>
                  </a:extLst>
                </p:cNvPr>
                <p:cNvGrpSpPr/>
                <p:nvPr/>
              </p:nvGrpSpPr>
              <p:grpSpPr>
                <a:xfrm>
                  <a:off x="8175066" y="2957849"/>
                  <a:ext cx="482852" cy="405439"/>
                  <a:chOff x="9158800" y="1859595"/>
                  <a:chExt cx="584200" cy="490538"/>
                </a:xfrm>
              </p:grpSpPr>
              <p:sp>
                <p:nvSpPr>
                  <p:cNvPr id="300" name="Freeform 37">
                    <a:extLst>
                      <a:ext uri="{FF2B5EF4-FFF2-40B4-BE49-F238E27FC236}">
                        <a16:creationId xmlns:a16="http://schemas.microsoft.com/office/drawing/2014/main" id="{74BAF123-BE98-4D43-980C-03ED945C7E83}"/>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01" name="Freeform 38">
                    <a:extLst>
                      <a:ext uri="{FF2B5EF4-FFF2-40B4-BE49-F238E27FC236}">
                        <a16:creationId xmlns:a16="http://schemas.microsoft.com/office/drawing/2014/main" id="{AF9AFDED-1ADF-EF42-965B-5894AC2E60AB}"/>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grpSp>
          <p:nvGrpSpPr>
            <p:cNvPr id="308" name="Group 307">
              <a:extLst>
                <a:ext uri="{FF2B5EF4-FFF2-40B4-BE49-F238E27FC236}">
                  <a16:creationId xmlns:a16="http://schemas.microsoft.com/office/drawing/2014/main" id="{E87238B0-0B5D-5D43-825B-C95C17BD9ACC}"/>
                </a:ext>
              </a:extLst>
            </p:cNvPr>
            <p:cNvGrpSpPr/>
            <p:nvPr/>
          </p:nvGrpSpPr>
          <p:grpSpPr>
            <a:xfrm>
              <a:off x="13403873" y="1953318"/>
              <a:ext cx="688664" cy="635162"/>
              <a:chOff x="4699417" y="3991725"/>
              <a:chExt cx="688664" cy="635162"/>
            </a:xfrm>
          </p:grpSpPr>
          <p:sp>
            <p:nvSpPr>
              <p:cNvPr id="310" name="Rectangle 309">
                <a:extLst>
                  <a:ext uri="{FF2B5EF4-FFF2-40B4-BE49-F238E27FC236}">
                    <a16:creationId xmlns:a16="http://schemas.microsoft.com/office/drawing/2014/main" id="{E66BB265-83E0-A04F-BF48-61521AEE03AC}"/>
                  </a:ext>
                </a:extLst>
              </p:cNvPr>
              <p:cNvSpPr/>
              <p:nvPr/>
            </p:nvSpPr>
            <p:spPr>
              <a:xfrm>
                <a:off x="4699417" y="3991725"/>
                <a:ext cx="688664"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311" name="Group 310">
                <a:extLst>
                  <a:ext uri="{FF2B5EF4-FFF2-40B4-BE49-F238E27FC236}">
                    <a16:creationId xmlns:a16="http://schemas.microsoft.com/office/drawing/2014/main" id="{973A63A1-E8E9-764E-B23F-F1CC9B882871}"/>
                  </a:ext>
                </a:extLst>
              </p:cNvPr>
              <p:cNvGrpSpPr/>
              <p:nvPr/>
            </p:nvGrpSpPr>
            <p:grpSpPr>
              <a:xfrm>
                <a:off x="4749217" y="4099739"/>
                <a:ext cx="585238" cy="408699"/>
                <a:chOff x="6914075" y="4126545"/>
                <a:chExt cx="768350" cy="536575"/>
              </a:xfrm>
            </p:grpSpPr>
            <p:sp>
              <p:nvSpPr>
                <p:cNvPr id="312" name="Freeform 29">
                  <a:extLst>
                    <a:ext uri="{FF2B5EF4-FFF2-40B4-BE49-F238E27FC236}">
                      <a16:creationId xmlns:a16="http://schemas.microsoft.com/office/drawing/2014/main" id="{00C797D0-D77E-A54D-BCE8-A6D85C0ABE7B}"/>
                    </a:ext>
                  </a:extLst>
                </p:cNvPr>
                <p:cNvSpPr>
                  <a:spLocks noChangeArrowheads="1"/>
                </p:cNvSpPr>
                <p:nvPr/>
              </p:nvSpPr>
              <p:spPr bwMode="auto">
                <a:xfrm>
                  <a:off x="7301425" y="4328158"/>
                  <a:ext cx="325437" cy="173037"/>
                </a:xfrm>
                <a:custGeom>
                  <a:avLst/>
                  <a:gdLst>
                    <a:gd name="T0" fmla="*/ 877 w 904"/>
                    <a:gd name="T1" fmla="*/ 418 h 480"/>
                    <a:gd name="T2" fmla="*/ 851 w 904"/>
                    <a:gd name="T3" fmla="*/ 479 h 480"/>
                    <a:gd name="T4" fmla="*/ 0 w 904"/>
                    <a:gd name="T5" fmla="*/ 124 h 480"/>
                    <a:gd name="T6" fmla="*/ 51 w 904"/>
                    <a:gd name="T7" fmla="*/ 0 h 480"/>
                    <a:gd name="T8" fmla="*/ 903 w 904"/>
                    <a:gd name="T9" fmla="*/ 356 h 480"/>
                    <a:gd name="T10" fmla="*/ 877 w 904"/>
                    <a:gd name="T11" fmla="*/ 418 h 480"/>
                  </a:gdLst>
                  <a:ahLst/>
                  <a:cxnLst>
                    <a:cxn ang="0">
                      <a:pos x="T0" y="T1"/>
                    </a:cxn>
                    <a:cxn ang="0">
                      <a:pos x="T2" y="T3"/>
                    </a:cxn>
                    <a:cxn ang="0">
                      <a:pos x="T4" y="T5"/>
                    </a:cxn>
                    <a:cxn ang="0">
                      <a:pos x="T6" y="T7"/>
                    </a:cxn>
                    <a:cxn ang="0">
                      <a:pos x="T8" y="T9"/>
                    </a:cxn>
                    <a:cxn ang="0">
                      <a:pos x="T10" y="T11"/>
                    </a:cxn>
                  </a:cxnLst>
                  <a:rect l="0" t="0" r="r" b="b"/>
                  <a:pathLst>
                    <a:path w="904" h="480">
                      <a:moveTo>
                        <a:pt x="877" y="418"/>
                      </a:moveTo>
                      <a:lnTo>
                        <a:pt x="851" y="479"/>
                      </a:lnTo>
                      <a:lnTo>
                        <a:pt x="0" y="124"/>
                      </a:lnTo>
                      <a:lnTo>
                        <a:pt x="51" y="0"/>
                      </a:lnTo>
                      <a:lnTo>
                        <a:pt x="903" y="356"/>
                      </a:lnTo>
                      <a:lnTo>
                        <a:pt x="877" y="41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3" name="Freeform 30">
                  <a:extLst>
                    <a:ext uri="{FF2B5EF4-FFF2-40B4-BE49-F238E27FC236}">
                      <a16:creationId xmlns:a16="http://schemas.microsoft.com/office/drawing/2014/main" id="{315AD783-3F22-3948-A308-969D538949A3}"/>
                    </a:ext>
                  </a:extLst>
                </p:cNvPr>
                <p:cNvSpPr>
                  <a:spLocks noChangeArrowheads="1"/>
                </p:cNvSpPr>
                <p:nvPr/>
              </p:nvSpPr>
              <p:spPr bwMode="auto">
                <a:xfrm>
                  <a:off x="7166487" y="4126545"/>
                  <a:ext cx="185738" cy="93663"/>
                </a:xfrm>
                <a:custGeom>
                  <a:avLst/>
                  <a:gdLst>
                    <a:gd name="T0" fmla="*/ 27 w 518"/>
                    <a:gd name="T1" fmla="*/ 73 h 260"/>
                    <a:gd name="T2" fmla="*/ 8 w 518"/>
                    <a:gd name="T3" fmla="*/ 26 h 260"/>
                    <a:gd name="T4" fmla="*/ 56 w 518"/>
                    <a:gd name="T5" fmla="*/ 7 h 260"/>
                    <a:gd name="T6" fmla="*/ 491 w 518"/>
                    <a:gd name="T7" fmla="*/ 186 h 260"/>
                    <a:gd name="T8" fmla="*/ 509 w 518"/>
                    <a:gd name="T9" fmla="*/ 233 h 260"/>
                    <a:gd name="T10" fmla="*/ 462 w 518"/>
                    <a:gd name="T11" fmla="*/ 254 h 260"/>
                    <a:gd name="T12" fmla="*/ 27 w 518"/>
                    <a:gd name="T13" fmla="*/ 73 h 260"/>
                  </a:gdLst>
                  <a:ahLst/>
                  <a:cxnLst>
                    <a:cxn ang="0">
                      <a:pos x="T0" y="T1"/>
                    </a:cxn>
                    <a:cxn ang="0">
                      <a:pos x="T2" y="T3"/>
                    </a:cxn>
                    <a:cxn ang="0">
                      <a:pos x="T4" y="T5"/>
                    </a:cxn>
                    <a:cxn ang="0">
                      <a:pos x="T6" y="T7"/>
                    </a:cxn>
                    <a:cxn ang="0">
                      <a:pos x="T8" y="T9"/>
                    </a:cxn>
                    <a:cxn ang="0">
                      <a:pos x="T10" y="T11"/>
                    </a:cxn>
                    <a:cxn ang="0">
                      <a:pos x="T12" y="T13"/>
                    </a:cxn>
                  </a:cxnLst>
                  <a:rect l="0" t="0" r="r" b="b"/>
                  <a:pathLst>
                    <a:path w="518" h="260">
                      <a:moveTo>
                        <a:pt x="27" y="73"/>
                      </a:moveTo>
                      <a:cubicBezTo>
                        <a:pt x="8" y="65"/>
                        <a:pt x="0" y="45"/>
                        <a:pt x="8" y="26"/>
                      </a:cubicBezTo>
                      <a:cubicBezTo>
                        <a:pt x="15" y="8"/>
                        <a:pt x="37" y="0"/>
                        <a:pt x="56" y="7"/>
                      </a:cubicBezTo>
                      <a:lnTo>
                        <a:pt x="491" y="186"/>
                      </a:lnTo>
                      <a:cubicBezTo>
                        <a:pt x="509" y="194"/>
                        <a:pt x="517" y="215"/>
                        <a:pt x="509" y="233"/>
                      </a:cubicBezTo>
                      <a:cubicBezTo>
                        <a:pt x="501" y="251"/>
                        <a:pt x="480" y="259"/>
                        <a:pt x="462" y="254"/>
                      </a:cubicBezTo>
                      <a:lnTo>
                        <a:pt x="27" y="7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4" name="Freeform 31">
                  <a:extLst>
                    <a:ext uri="{FF2B5EF4-FFF2-40B4-BE49-F238E27FC236}">
                      <a16:creationId xmlns:a16="http://schemas.microsoft.com/office/drawing/2014/main" id="{D100647F-DE84-8942-8462-5663D6508ABF}"/>
                    </a:ext>
                  </a:extLst>
                </p:cNvPr>
                <p:cNvSpPr>
                  <a:spLocks noChangeArrowheads="1"/>
                </p:cNvSpPr>
                <p:nvPr/>
              </p:nvSpPr>
              <p:spPr bwMode="auto">
                <a:xfrm>
                  <a:off x="7164900" y="4166233"/>
                  <a:ext cx="163512" cy="80962"/>
                </a:xfrm>
                <a:custGeom>
                  <a:avLst/>
                  <a:gdLst>
                    <a:gd name="T0" fmla="*/ 446 w 456"/>
                    <a:gd name="T1" fmla="*/ 203 h 225"/>
                    <a:gd name="T2" fmla="*/ 437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7" y="224"/>
                      </a:lnTo>
                      <a:lnTo>
                        <a:pt x="0" y="41"/>
                      </a:lnTo>
                      <a:lnTo>
                        <a:pt x="17" y="0"/>
                      </a:lnTo>
                      <a:lnTo>
                        <a:pt x="455" y="182"/>
                      </a:lnTo>
                      <a:lnTo>
                        <a:pt x="446" y="20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5" name="Freeform 32">
                  <a:extLst>
                    <a:ext uri="{FF2B5EF4-FFF2-40B4-BE49-F238E27FC236}">
                      <a16:creationId xmlns:a16="http://schemas.microsoft.com/office/drawing/2014/main" id="{ED3281D7-3A44-8B47-A7F5-ABB23257246A}"/>
                    </a:ext>
                  </a:extLst>
                </p:cNvPr>
                <p:cNvSpPr>
                  <a:spLocks noChangeArrowheads="1"/>
                </p:cNvSpPr>
                <p:nvPr/>
              </p:nvSpPr>
              <p:spPr bwMode="auto">
                <a:xfrm>
                  <a:off x="7049012" y="4405945"/>
                  <a:ext cx="185738" cy="95250"/>
                </a:xfrm>
                <a:custGeom>
                  <a:avLst/>
                  <a:gdLst>
                    <a:gd name="T0" fmla="*/ 491 w 518"/>
                    <a:gd name="T1" fmla="*/ 188 h 263"/>
                    <a:gd name="T2" fmla="*/ 509 w 518"/>
                    <a:gd name="T3" fmla="*/ 235 h 263"/>
                    <a:gd name="T4" fmla="*/ 462 w 518"/>
                    <a:gd name="T5" fmla="*/ 254 h 263"/>
                    <a:gd name="T6" fmla="*/ 27 w 518"/>
                    <a:gd name="T7" fmla="*/ 73 h 263"/>
                    <a:gd name="T8" fmla="*/ 8 w 518"/>
                    <a:gd name="T9" fmla="*/ 26 h 263"/>
                    <a:gd name="T10" fmla="*/ 55 w 518"/>
                    <a:gd name="T11" fmla="*/ 7 h 263"/>
                    <a:gd name="T12" fmla="*/ 491 w 518"/>
                    <a:gd name="T13" fmla="*/ 188 h 263"/>
                  </a:gdLst>
                  <a:ahLst/>
                  <a:cxnLst>
                    <a:cxn ang="0">
                      <a:pos x="T0" y="T1"/>
                    </a:cxn>
                    <a:cxn ang="0">
                      <a:pos x="T2" y="T3"/>
                    </a:cxn>
                    <a:cxn ang="0">
                      <a:pos x="T4" y="T5"/>
                    </a:cxn>
                    <a:cxn ang="0">
                      <a:pos x="T6" y="T7"/>
                    </a:cxn>
                    <a:cxn ang="0">
                      <a:pos x="T8" y="T9"/>
                    </a:cxn>
                    <a:cxn ang="0">
                      <a:pos x="T10" y="T11"/>
                    </a:cxn>
                    <a:cxn ang="0">
                      <a:pos x="T12" y="T13"/>
                    </a:cxn>
                  </a:cxnLst>
                  <a:rect l="0" t="0" r="r" b="b"/>
                  <a:pathLst>
                    <a:path w="518" h="263">
                      <a:moveTo>
                        <a:pt x="491" y="188"/>
                      </a:moveTo>
                      <a:cubicBezTo>
                        <a:pt x="509" y="196"/>
                        <a:pt x="517" y="217"/>
                        <a:pt x="509" y="235"/>
                      </a:cubicBezTo>
                      <a:cubicBezTo>
                        <a:pt x="501" y="254"/>
                        <a:pt x="480" y="262"/>
                        <a:pt x="462" y="254"/>
                      </a:cubicBezTo>
                      <a:lnTo>
                        <a:pt x="27" y="73"/>
                      </a:lnTo>
                      <a:cubicBezTo>
                        <a:pt x="8" y="65"/>
                        <a:pt x="0" y="44"/>
                        <a:pt x="8" y="26"/>
                      </a:cubicBezTo>
                      <a:cubicBezTo>
                        <a:pt x="14" y="10"/>
                        <a:pt x="37" y="0"/>
                        <a:pt x="55" y="7"/>
                      </a:cubicBezTo>
                      <a:lnTo>
                        <a:pt x="491" y="18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6" name="Freeform 33">
                  <a:extLst>
                    <a:ext uri="{FF2B5EF4-FFF2-40B4-BE49-F238E27FC236}">
                      <a16:creationId xmlns:a16="http://schemas.microsoft.com/office/drawing/2014/main" id="{1D08BD54-AED2-F84F-9136-388E2C7A8C61}"/>
                    </a:ext>
                  </a:extLst>
                </p:cNvPr>
                <p:cNvSpPr>
                  <a:spLocks noChangeArrowheads="1"/>
                </p:cNvSpPr>
                <p:nvPr/>
              </p:nvSpPr>
              <p:spPr bwMode="auto">
                <a:xfrm>
                  <a:off x="7074412" y="4380545"/>
                  <a:ext cx="163513" cy="80963"/>
                </a:xfrm>
                <a:custGeom>
                  <a:avLst/>
                  <a:gdLst>
                    <a:gd name="T0" fmla="*/ 446 w 456"/>
                    <a:gd name="T1" fmla="*/ 203 h 225"/>
                    <a:gd name="T2" fmla="*/ 438 w 456"/>
                    <a:gd name="T3" fmla="*/ 224 h 225"/>
                    <a:gd name="T4" fmla="*/ 0 w 456"/>
                    <a:gd name="T5" fmla="*/ 41 h 225"/>
                    <a:gd name="T6" fmla="*/ 17 w 456"/>
                    <a:gd name="T7" fmla="*/ 0 h 225"/>
                    <a:gd name="T8" fmla="*/ 455 w 456"/>
                    <a:gd name="T9" fmla="*/ 182 h 225"/>
                    <a:gd name="T10" fmla="*/ 446 w 456"/>
                    <a:gd name="T11" fmla="*/ 203 h 225"/>
                  </a:gdLst>
                  <a:ahLst/>
                  <a:cxnLst>
                    <a:cxn ang="0">
                      <a:pos x="T0" y="T1"/>
                    </a:cxn>
                    <a:cxn ang="0">
                      <a:pos x="T2" y="T3"/>
                    </a:cxn>
                    <a:cxn ang="0">
                      <a:pos x="T4" y="T5"/>
                    </a:cxn>
                    <a:cxn ang="0">
                      <a:pos x="T6" y="T7"/>
                    </a:cxn>
                    <a:cxn ang="0">
                      <a:pos x="T8" y="T9"/>
                    </a:cxn>
                    <a:cxn ang="0">
                      <a:pos x="T10" y="T11"/>
                    </a:cxn>
                  </a:cxnLst>
                  <a:rect l="0" t="0" r="r" b="b"/>
                  <a:pathLst>
                    <a:path w="456" h="225">
                      <a:moveTo>
                        <a:pt x="446" y="203"/>
                      </a:moveTo>
                      <a:lnTo>
                        <a:pt x="438" y="224"/>
                      </a:lnTo>
                      <a:lnTo>
                        <a:pt x="0" y="41"/>
                      </a:lnTo>
                      <a:lnTo>
                        <a:pt x="17" y="0"/>
                      </a:lnTo>
                      <a:lnTo>
                        <a:pt x="455" y="182"/>
                      </a:lnTo>
                      <a:lnTo>
                        <a:pt x="446" y="20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7" name="Freeform 34">
                  <a:extLst>
                    <a:ext uri="{FF2B5EF4-FFF2-40B4-BE49-F238E27FC236}">
                      <a16:creationId xmlns:a16="http://schemas.microsoft.com/office/drawing/2014/main" id="{5D2CCFD3-C922-5945-A111-B37FF17A563C}"/>
                    </a:ext>
                  </a:extLst>
                </p:cNvPr>
                <p:cNvSpPr>
                  <a:spLocks noChangeArrowheads="1"/>
                </p:cNvSpPr>
                <p:nvPr/>
              </p:nvSpPr>
              <p:spPr bwMode="auto">
                <a:xfrm>
                  <a:off x="7076000" y="4190045"/>
                  <a:ext cx="252412" cy="247650"/>
                </a:xfrm>
                <a:custGeom>
                  <a:avLst/>
                  <a:gdLst>
                    <a:gd name="T0" fmla="*/ 600 w 701"/>
                    <a:gd name="T1" fmla="*/ 448 h 687"/>
                    <a:gd name="T2" fmla="*/ 501 w 701"/>
                    <a:gd name="T3" fmla="*/ 686 h 687"/>
                    <a:gd name="T4" fmla="*/ 0 w 701"/>
                    <a:gd name="T5" fmla="*/ 477 h 687"/>
                    <a:gd name="T6" fmla="*/ 199 w 701"/>
                    <a:gd name="T7" fmla="*/ 0 h 687"/>
                    <a:gd name="T8" fmla="*/ 700 w 701"/>
                    <a:gd name="T9" fmla="*/ 210 h 687"/>
                    <a:gd name="T10" fmla="*/ 600 w 701"/>
                    <a:gd name="T11" fmla="*/ 448 h 687"/>
                  </a:gdLst>
                  <a:ahLst/>
                  <a:cxnLst>
                    <a:cxn ang="0">
                      <a:pos x="T0" y="T1"/>
                    </a:cxn>
                    <a:cxn ang="0">
                      <a:pos x="T2" y="T3"/>
                    </a:cxn>
                    <a:cxn ang="0">
                      <a:pos x="T4" y="T5"/>
                    </a:cxn>
                    <a:cxn ang="0">
                      <a:pos x="T6" y="T7"/>
                    </a:cxn>
                    <a:cxn ang="0">
                      <a:pos x="T8" y="T9"/>
                    </a:cxn>
                    <a:cxn ang="0">
                      <a:pos x="T10" y="T11"/>
                    </a:cxn>
                  </a:cxnLst>
                  <a:rect l="0" t="0" r="r" b="b"/>
                  <a:pathLst>
                    <a:path w="701" h="687">
                      <a:moveTo>
                        <a:pt x="600" y="448"/>
                      </a:moveTo>
                      <a:lnTo>
                        <a:pt x="501" y="686"/>
                      </a:lnTo>
                      <a:lnTo>
                        <a:pt x="0" y="477"/>
                      </a:lnTo>
                      <a:lnTo>
                        <a:pt x="199" y="0"/>
                      </a:lnTo>
                      <a:lnTo>
                        <a:pt x="700" y="210"/>
                      </a:lnTo>
                      <a:lnTo>
                        <a:pt x="600" y="44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8" name="Freeform 35">
                  <a:extLst>
                    <a:ext uri="{FF2B5EF4-FFF2-40B4-BE49-F238E27FC236}">
                      <a16:creationId xmlns:a16="http://schemas.microsoft.com/office/drawing/2014/main" id="{C1F251D6-33A5-824C-BC38-A504238E5DB0}"/>
                    </a:ext>
                  </a:extLst>
                </p:cNvPr>
                <p:cNvSpPr>
                  <a:spLocks noChangeArrowheads="1"/>
                </p:cNvSpPr>
                <p:nvPr/>
              </p:nvSpPr>
              <p:spPr bwMode="auto">
                <a:xfrm>
                  <a:off x="7615750" y="4453570"/>
                  <a:ext cx="66675" cy="76200"/>
                </a:xfrm>
                <a:custGeom>
                  <a:avLst/>
                  <a:gdLst>
                    <a:gd name="T0" fmla="*/ 71 w 185"/>
                    <a:gd name="T1" fmla="*/ 0 h 213"/>
                    <a:gd name="T2" fmla="*/ 0 w 185"/>
                    <a:gd name="T3" fmla="*/ 167 h 213"/>
                    <a:gd name="T4" fmla="*/ 34 w 185"/>
                    <a:gd name="T5" fmla="*/ 191 h 213"/>
                    <a:gd name="T6" fmla="*/ 166 w 185"/>
                    <a:gd name="T7" fmla="*/ 139 h 213"/>
                    <a:gd name="T8" fmla="*/ 110 w 185"/>
                    <a:gd name="T9" fmla="*/ 7 h 213"/>
                    <a:gd name="T10" fmla="*/ 71 w 185"/>
                    <a:gd name="T11" fmla="*/ 0 h 213"/>
                  </a:gdLst>
                  <a:ahLst/>
                  <a:cxnLst>
                    <a:cxn ang="0">
                      <a:pos x="T0" y="T1"/>
                    </a:cxn>
                    <a:cxn ang="0">
                      <a:pos x="T2" y="T3"/>
                    </a:cxn>
                    <a:cxn ang="0">
                      <a:pos x="T4" y="T5"/>
                    </a:cxn>
                    <a:cxn ang="0">
                      <a:pos x="T6" y="T7"/>
                    </a:cxn>
                    <a:cxn ang="0">
                      <a:pos x="T8" y="T9"/>
                    </a:cxn>
                    <a:cxn ang="0">
                      <a:pos x="T10" y="T11"/>
                    </a:cxn>
                  </a:cxnLst>
                  <a:rect l="0" t="0" r="r" b="b"/>
                  <a:pathLst>
                    <a:path w="185" h="213">
                      <a:moveTo>
                        <a:pt x="71" y="0"/>
                      </a:moveTo>
                      <a:lnTo>
                        <a:pt x="0" y="167"/>
                      </a:lnTo>
                      <a:cubicBezTo>
                        <a:pt x="8" y="178"/>
                        <a:pt x="21" y="186"/>
                        <a:pt x="34" y="191"/>
                      </a:cubicBezTo>
                      <a:cubicBezTo>
                        <a:pt x="84" y="212"/>
                        <a:pt x="145" y="188"/>
                        <a:pt x="166" y="139"/>
                      </a:cubicBezTo>
                      <a:cubicBezTo>
                        <a:pt x="184" y="86"/>
                        <a:pt x="160" y="28"/>
                        <a:pt x="110" y="7"/>
                      </a:cubicBezTo>
                      <a:cubicBezTo>
                        <a:pt x="97" y="2"/>
                        <a:pt x="84" y="0"/>
                        <a:pt x="71" y="0"/>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19" name="Freeform 36">
                  <a:extLst>
                    <a:ext uri="{FF2B5EF4-FFF2-40B4-BE49-F238E27FC236}">
                      <a16:creationId xmlns:a16="http://schemas.microsoft.com/office/drawing/2014/main" id="{55CB7EB7-132A-3640-9C35-EAB50D4EF86E}"/>
                    </a:ext>
                  </a:extLst>
                </p:cNvPr>
                <p:cNvSpPr>
                  <a:spLocks noChangeArrowheads="1"/>
                </p:cNvSpPr>
                <p:nvPr/>
              </p:nvSpPr>
              <p:spPr bwMode="auto">
                <a:xfrm>
                  <a:off x="6914075" y="4561520"/>
                  <a:ext cx="457200" cy="101600"/>
                </a:xfrm>
                <a:custGeom>
                  <a:avLst/>
                  <a:gdLst>
                    <a:gd name="T0" fmla="*/ 1269 w 1270"/>
                    <a:gd name="T1" fmla="*/ 94 h 284"/>
                    <a:gd name="T2" fmla="*/ 634 w 1270"/>
                    <a:gd name="T3" fmla="*/ 0 h 284"/>
                    <a:gd name="T4" fmla="*/ 0 w 1270"/>
                    <a:gd name="T5" fmla="*/ 94 h 284"/>
                    <a:gd name="T6" fmla="*/ 0 w 1270"/>
                    <a:gd name="T7" fmla="*/ 189 h 284"/>
                    <a:gd name="T8" fmla="*/ 0 w 1270"/>
                    <a:gd name="T9" fmla="*/ 189 h 284"/>
                    <a:gd name="T10" fmla="*/ 0 w 1270"/>
                    <a:gd name="T11" fmla="*/ 189 h 284"/>
                    <a:gd name="T12" fmla="*/ 634 w 1270"/>
                    <a:gd name="T13" fmla="*/ 283 h 284"/>
                    <a:gd name="T14" fmla="*/ 1269 w 1270"/>
                    <a:gd name="T15" fmla="*/ 189 h 284"/>
                    <a:gd name="T16" fmla="*/ 1269 w 1270"/>
                    <a:gd name="T17" fmla="*/ 189 h 284"/>
                    <a:gd name="T18" fmla="*/ 1269 w 1270"/>
                    <a:gd name="T19" fmla="*/ 189 h 284"/>
                    <a:gd name="T20" fmla="*/ 1269 w 1270"/>
                    <a:gd name="T21" fmla="*/ 9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0" h="284">
                      <a:moveTo>
                        <a:pt x="1269" y="94"/>
                      </a:moveTo>
                      <a:cubicBezTo>
                        <a:pt x="1269" y="42"/>
                        <a:pt x="985" y="0"/>
                        <a:pt x="634" y="0"/>
                      </a:cubicBezTo>
                      <a:cubicBezTo>
                        <a:pt x="282" y="0"/>
                        <a:pt x="0" y="42"/>
                        <a:pt x="0" y="94"/>
                      </a:cubicBezTo>
                      <a:lnTo>
                        <a:pt x="0" y="189"/>
                      </a:lnTo>
                      <a:lnTo>
                        <a:pt x="0" y="189"/>
                      </a:lnTo>
                      <a:lnTo>
                        <a:pt x="0" y="189"/>
                      </a:lnTo>
                      <a:cubicBezTo>
                        <a:pt x="0" y="241"/>
                        <a:pt x="282" y="283"/>
                        <a:pt x="634" y="283"/>
                      </a:cubicBezTo>
                      <a:cubicBezTo>
                        <a:pt x="985" y="283"/>
                        <a:pt x="1269" y="241"/>
                        <a:pt x="1269" y="189"/>
                      </a:cubicBezTo>
                      <a:lnTo>
                        <a:pt x="1269" y="189"/>
                      </a:lnTo>
                      <a:lnTo>
                        <a:pt x="1269" y="189"/>
                      </a:lnTo>
                      <a:lnTo>
                        <a:pt x="1269" y="94"/>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30" name="Group 29">
              <a:extLst>
                <a:ext uri="{FF2B5EF4-FFF2-40B4-BE49-F238E27FC236}">
                  <a16:creationId xmlns:a16="http://schemas.microsoft.com/office/drawing/2014/main" id="{4A6A2C6F-5E59-1442-844C-F5A09BB5AED3}"/>
                </a:ext>
              </a:extLst>
            </p:cNvPr>
            <p:cNvGrpSpPr/>
            <p:nvPr/>
          </p:nvGrpSpPr>
          <p:grpSpPr>
            <a:xfrm>
              <a:off x="13097059" y="2453011"/>
              <a:ext cx="1302292" cy="669040"/>
              <a:chOff x="13239563" y="2488636"/>
              <a:chExt cx="1302292" cy="669040"/>
            </a:xfrm>
          </p:grpSpPr>
          <p:grpSp>
            <p:nvGrpSpPr>
              <p:cNvPr id="262" name="Group 261">
                <a:extLst>
                  <a:ext uri="{FF2B5EF4-FFF2-40B4-BE49-F238E27FC236}">
                    <a16:creationId xmlns:a16="http://schemas.microsoft.com/office/drawing/2014/main" id="{D521993D-C172-0E4E-B8DA-DCE4E1491111}"/>
                  </a:ext>
                </a:extLst>
              </p:cNvPr>
              <p:cNvGrpSpPr/>
              <p:nvPr/>
            </p:nvGrpSpPr>
            <p:grpSpPr>
              <a:xfrm>
                <a:off x="13667691" y="2488636"/>
                <a:ext cx="874164" cy="656369"/>
                <a:chOff x="6994657" y="1771488"/>
                <a:chExt cx="724280" cy="543828"/>
              </a:xfrm>
            </p:grpSpPr>
            <p:sp>
              <p:nvSpPr>
                <p:cNvPr id="264" name="Rectangle 263">
                  <a:extLst>
                    <a:ext uri="{FF2B5EF4-FFF2-40B4-BE49-F238E27FC236}">
                      <a16:creationId xmlns:a16="http://schemas.microsoft.com/office/drawing/2014/main" id="{F07AD7DE-653B-1E42-A0B0-401500749B46}"/>
                    </a:ext>
                  </a:extLst>
                </p:cNvPr>
                <p:cNvSpPr/>
                <p:nvPr/>
              </p:nvSpPr>
              <p:spPr>
                <a:xfrm>
                  <a:off x="6994657" y="1771488"/>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65" name="Group 264">
                  <a:extLst>
                    <a:ext uri="{FF2B5EF4-FFF2-40B4-BE49-F238E27FC236}">
                      <a16:creationId xmlns:a16="http://schemas.microsoft.com/office/drawing/2014/main" id="{C8770A49-CFC6-E844-A6EA-C50D9F32E126}"/>
                    </a:ext>
                  </a:extLst>
                </p:cNvPr>
                <p:cNvGrpSpPr/>
                <p:nvPr/>
              </p:nvGrpSpPr>
              <p:grpSpPr>
                <a:xfrm>
                  <a:off x="7123243" y="1863614"/>
                  <a:ext cx="464484" cy="362140"/>
                  <a:chOff x="3667125" y="4116388"/>
                  <a:chExt cx="561975" cy="438150"/>
                </a:xfrm>
              </p:grpSpPr>
              <p:sp>
                <p:nvSpPr>
                  <p:cNvPr id="266" name="Freeform 9">
                    <a:extLst>
                      <a:ext uri="{FF2B5EF4-FFF2-40B4-BE49-F238E27FC236}">
                        <a16:creationId xmlns:a16="http://schemas.microsoft.com/office/drawing/2014/main" id="{60A42886-4C63-7546-A10A-71E24A13BA6C}"/>
                      </a:ext>
                    </a:extLst>
                  </p:cNvPr>
                  <p:cNvSpPr>
                    <a:spLocks noChangeArrowheads="1"/>
                  </p:cNvSpPr>
                  <p:nvPr/>
                </p:nvSpPr>
                <p:spPr bwMode="auto">
                  <a:xfrm>
                    <a:off x="3724275" y="4221163"/>
                    <a:ext cx="26988" cy="20637"/>
                  </a:xfrm>
                  <a:custGeom>
                    <a:avLst/>
                    <a:gdLst>
                      <a:gd name="T0" fmla="*/ 38 w 77"/>
                      <a:gd name="T1" fmla="*/ 57 h 58"/>
                      <a:gd name="T2" fmla="*/ 0 w 77"/>
                      <a:gd name="T3" fmla="*/ 57 h 58"/>
                      <a:gd name="T4" fmla="*/ 0 w 77"/>
                      <a:gd name="T5" fmla="*/ 0 h 58"/>
                      <a:gd name="T6" fmla="*/ 76 w 77"/>
                      <a:gd name="T7" fmla="*/ 0 h 58"/>
                      <a:gd name="T8" fmla="*/ 76 w 77"/>
                      <a:gd name="T9" fmla="*/ 57 h 58"/>
                      <a:gd name="T10" fmla="*/ 38 w 77"/>
                      <a:gd name="T11" fmla="*/ 57 h 58"/>
                    </a:gdLst>
                    <a:ahLst/>
                    <a:cxnLst>
                      <a:cxn ang="0">
                        <a:pos x="T0" y="T1"/>
                      </a:cxn>
                      <a:cxn ang="0">
                        <a:pos x="T2" y="T3"/>
                      </a:cxn>
                      <a:cxn ang="0">
                        <a:pos x="T4" y="T5"/>
                      </a:cxn>
                      <a:cxn ang="0">
                        <a:pos x="T6" y="T7"/>
                      </a:cxn>
                      <a:cxn ang="0">
                        <a:pos x="T8" y="T9"/>
                      </a:cxn>
                      <a:cxn ang="0">
                        <a:pos x="T10" y="T11"/>
                      </a:cxn>
                    </a:cxnLst>
                    <a:rect l="0" t="0" r="r" b="b"/>
                    <a:pathLst>
                      <a:path w="77" h="58">
                        <a:moveTo>
                          <a:pt x="38" y="57"/>
                        </a:moveTo>
                        <a:lnTo>
                          <a:pt x="0" y="57"/>
                        </a:lnTo>
                        <a:lnTo>
                          <a:pt x="0" y="0"/>
                        </a:lnTo>
                        <a:lnTo>
                          <a:pt x="76" y="0"/>
                        </a:lnTo>
                        <a:lnTo>
                          <a:pt x="76" y="57"/>
                        </a:lnTo>
                        <a:lnTo>
                          <a:pt x="38" y="5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7" name="Freeform 10">
                    <a:extLst>
                      <a:ext uri="{FF2B5EF4-FFF2-40B4-BE49-F238E27FC236}">
                        <a16:creationId xmlns:a16="http://schemas.microsoft.com/office/drawing/2014/main" id="{62278563-FA4A-8D43-AABA-CB627724297A}"/>
                      </a:ext>
                    </a:extLst>
                  </p:cNvPr>
                  <p:cNvSpPr>
                    <a:spLocks noChangeArrowheads="1"/>
                  </p:cNvSpPr>
                  <p:nvPr/>
                </p:nvSpPr>
                <p:spPr bwMode="auto">
                  <a:xfrm>
                    <a:off x="3932238" y="4221163"/>
                    <a:ext cx="211137" cy="20637"/>
                  </a:xfrm>
                  <a:custGeom>
                    <a:avLst/>
                    <a:gdLst>
                      <a:gd name="T0" fmla="*/ 294 w 588"/>
                      <a:gd name="T1" fmla="*/ 57 h 58"/>
                      <a:gd name="T2" fmla="*/ 0 w 588"/>
                      <a:gd name="T3" fmla="*/ 57 h 58"/>
                      <a:gd name="T4" fmla="*/ 0 w 588"/>
                      <a:gd name="T5" fmla="*/ 0 h 58"/>
                      <a:gd name="T6" fmla="*/ 587 w 588"/>
                      <a:gd name="T7" fmla="*/ 0 h 58"/>
                      <a:gd name="T8" fmla="*/ 587 w 588"/>
                      <a:gd name="T9" fmla="*/ 57 h 58"/>
                      <a:gd name="T10" fmla="*/ 294 w 588"/>
                      <a:gd name="T11" fmla="*/ 57 h 58"/>
                    </a:gdLst>
                    <a:ahLst/>
                    <a:cxnLst>
                      <a:cxn ang="0">
                        <a:pos x="T0" y="T1"/>
                      </a:cxn>
                      <a:cxn ang="0">
                        <a:pos x="T2" y="T3"/>
                      </a:cxn>
                      <a:cxn ang="0">
                        <a:pos x="T4" y="T5"/>
                      </a:cxn>
                      <a:cxn ang="0">
                        <a:pos x="T6" y="T7"/>
                      </a:cxn>
                      <a:cxn ang="0">
                        <a:pos x="T8" y="T9"/>
                      </a:cxn>
                      <a:cxn ang="0">
                        <a:pos x="T10" y="T11"/>
                      </a:cxn>
                    </a:cxnLst>
                    <a:rect l="0" t="0" r="r" b="b"/>
                    <a:pathLst>
                      <a:path w="588" h="58">
                        <a:moveTo>
                          <a:pt x="294" y="57"/>
                        </a:moveTo>
                        <a:lnTo>
                          <a:pt x="0" y="57"/>
                        </a:lnTo>
                        <a:lnTo>
                          <a:pt x="0" y="0"/>
                        </a:lnTo>
                        <a:lnTo>
                          <a:pt x="587" y="0"/>
                        </a:lnTo>
                        <a:lnTo>
                          <a:pt x="587" y="57"/>
                        </a:lnTo>
                        <a:lnTo>
                          <a:pt x="294" y="5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8" name="Freeform 11">
                    <a:extLst>
                      <a:ext uri="{FF2B5EF4-FFF2-40B4-BE49-F238E27FC236}">
                        <a16:creationId xmlns:a16="http://schemas.microsoft.com/office/drawing/2014/main" id="{F833B1C7-7CED-5947-8167-24BE7D3A542A}"/>
                      </a:ext>
                    </a:extLst>
                  </p:cNvPr>
                  <p:cNvSpPr>
                    <a:spLocks noChangeArrowheads="1"/>
                  </p:cNvSpPr>
                  <p:nvPr/>
                </p:nvSpPr>
                <p:spPr bwMode="auto">
                  <a:xfrm>
                    <a:off x="3776663" y="4221163"/>
                    <a:ext cx="128587" cy="20637"/>
                  </a:xfrm>
                  <a:custGeom>
                    <a:avLst/>
                    <a:gdLst>
                      <a:gd name="T0" fmla="*/ 177 w 355"/>
                      <a:gd name="T1" fmla="*/ 57 h 58"/>
                      <a:gd name="T2" fmla="*/ 0 w 355"/>
                      <a:gd name="T3" fmla="*/ 57 h 58"/>
                      <a:gd name="T4" fmla="*/ 0 w 355"/>
                      <a:gd name="T5" fmla="*/ 0 h 58"/>
                      <a:gd name="T6" fmla="*/ 354 w 355"/>
                      <a:gd name="T7" fmla="*/ 0 h 58"/>
                      <a:gd name="T8" fmla="*/ 354 w 355"/>
                      <a:gd name="T9" fmla="*/ 57 h 58"/>
                      <a:gd name="T10" fmla="*/ 177 w 355"/>
                      <a:gd name="T11" fmla="*/ 57 h 58"/>
                    </a:gdLst>
                    <a:ahLst/>
                    <a:cxnLst>
                      <a:cxn ang="0">
                        <a:pos x="T0" y="T1"/>
                      </a:cxn>
                      <a:cxn ang="0">
                        <a:pos x="T2" y="T3"/>
                      </a:cxn>
                      <a:cxn ang="0">
                        <a:pos x="T4" y="T5"/>
                      </a:cxn>
                      <a:cxn ang="0">
                        <a:pos x="T6" y="T7"/>
                      </a:cxn>
                      <a:cxn ang="0">
                        <a:pos x="T8" y="T9"/>
                      </a:cxn>
                      <a:cxn ang="0">
                        <a:pos x="T10" y="T11"/>
                      </a:cxn>
                    </a:cxnLst>
                    <a:rect l="0" t="0" r="r" b="b"/>
                    <a:pathLst>
                      <a:path w="355" h="58">
                        <a:moveTo>
                          <a:pt x="177" y="57"/>
                        </a:moveTo>
                        <a:lnTo>
                          <a:pt x="0" y="57"/>
                        </a:lnTo>
                        <a:lnTo>
                          <a:pt x="0" y="0"/>
                        </a:lnTo>
                        <a:lnTo>
                          <a:pt x="354" y="0"/>
                        </a:lnTo>
                        <a:lnTo>
                          <a:pt x="354" y="57"/>
                        </a:lnTo>
                        <a:lnTo>
                          <a:pt x="177" y="5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9" name="Freeform 12">
                    <a:extLst>
                      <a:ext uri="{FF2B5EF4-FFF2-40B4-BE49-F238E27FC236}">
                        <a16:creationId xmlns:a16="http://schemas.microsoft.com/office/drawing/2014/main" id="{FD517BAB-4703-AA48-B8B3-14883D0F542D}"/>
                      </a:ext>
                    </a:extLst>
                  </p:cNvPr>
                  <p:cNvSpPr>
                    <a:spLocks noChangeArrowheads="1"/>
                  </p:cNvSpPr>
                  <p:nvPr/>
                </p:nvSpPr>
                <p:spPr bwMode="auto">
                  <a:xfrm>
                    <a:off x="3667125" y="4116388"/>
                    <a:ext cx="561975" cy="438150"/>
                  </a:xfrm>
                  <a:custGeom>
                    <a:avLst/>
                    <a:gdLst>
                      <a:gd name="T0" fmla="*/ 1533 w 1563"/>
                      <a:gd name="T1" fmla="*/ 0 h 1216"/>
                      <a:gd name="T2" fmla="*/ 28 w 1563"/>
                      <a:gd name="T3" fmla="*/ 0 h 1216"/>
                      <a:gd name="T4" fmla="*/ 0 w 1563"/>
                      <a:gd name="T5" fmla="*/ 29 h 1216"/>
                      <a:gd name="T6" fmla="*/ 0 w 1563"/>
                      <a:gd name="T7" fmla="*/ 1215 h 1216"/>
                      <a:gd name="T8" fmla="*/ 57 w 1563"/>
                      <a:gd name="T9" fmla="*/ 1215 h 1216"/>
                      <a:gd name="T10" fmla="*/ 57 w 1563"/>
                      <a:gd name="T11" fmla="*/ 204 h 1216"/>
                      <a:gd name="T12" fmla="*/ 1504 w 1563"/>
                      <a:gd name="T13" fmla="*/ 204 h 1216"/>
                      <a:gd name="T14" fmla="*/ 1504 w 1563"/>
                      <a:gd name="T15" fmla="*/ 869 h 1216"/>
                      <a:gd name="T16" fmla="*/ 1562 w 1563"/>
                      <a:gd name="T17" fmla="*/ 869 h 1216"/>
                      <a:gd name="T18" fmla="*/ 1562 w 1563"/>
                      <a:gd name="T19" fmla="*/ 31 h 1216"/>
                      <a:gd name="T20" fmla="*/ 1533 w 1563"/>
                      <a:gd name="T21" fmla="*/ 0 h 1216"/>
                      <a:gd name="T22" fmla="*/ 144 w 1563"/>
                      <a:gd name="T23" fmla="*/ 147 h 1216"/>
                      <a:gd name="T24" fmla="*/ 57 w 1563"/>
                      <a:gd name="T25" fmla="*/ 147 h 1216"/>
                      <a:gd name="T26" fmla="*/ 57 w 1563"/>
                      <a:gd name="T27" fmla="*/ 60 h 1216"/>
                      <a:gd name="T28" fmla="*/ 144 w 1563"/>
                      <a:gd name="T29" fmla="*/ 60 h 1216"/>
                      <a:gd name="T30" fmla="*/ 144 w 1563"/>
                      <a:gd name="T31" fmla="*/ 147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3" h="1216">
                        <a:moveTo>
                          <a:pt x="1533" y="0"/>
                        </a:moveTo>
                        <a:lnTo>
                          <a:pt x="28" y="0"/>
                        </a:lnTo>
                        <a:cubicBezTo>
                          <a:pt x="13" y="0"/>
                          <a:pt x="0" y="13"/>
                          <a:pt x="0" y="29"/>
                        </a:cubicBezTo>
                        <a:lnTo>
                          <a:pt x="0" y="1215"/>
                        </a:lnTo>
                        <a:lnTo>
                          <a:pt x="57" y="1215"/>
                        </a:lnTo>
                        <a:lnTo>
                          <a:pt x="57" y="204"/>
                        </a:lnTo>
                        <a:lnTo>
                          <a:pt x="1504" y="204"/>
                        </a:lnTo>
                        <a:lnTo>
                          <a:pt x="1504" y="869"/>
                        </a:lnTo>
                        <a:lnTo>
                          <a:pt x="1562" y="869"/>
                        </a:lnTo>
                        <a:lnTo>
                          <a:pt x="1562" y="31"/>
                        </a:lnTo>
                        <a:cubicBezTo>
                          <a:pt x="1562" y="13"/>
                          <a:pt x="1549" y="0"/>
                          <a:pt x="1533" y="0"/>
                        </a:cubicBezTo>
                        <a:close/>
                        <a:moveTo>
                          <a:pt x="144" y="147"/>
                        </a:moveTo>
                        <a:lnTo>
                          <a:pt x="57" y="147"/>
                        </a:lnTo>
                        <a:lnTo>
                          <a:pt x="57" y="60"/>
                        </a:lnTo>
                        <a:lnTo>
                          <a:pt x="144" y="60"/>
                        </a:lnTo>
                        <a:lnTo>
                          <a:pt x="144" y="147"/>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0" name="Freeform 13">
                    <a:extLst>
                      <a:ext uri="{FF2B5EF4-FFF2-40B4-BE49-F238E27FC236}">
                        <a16:creationId xmlns:a16="http://schemas.microsoft.com/office/drawing/2014/main" id="{F959DD54-1008-0E43-93D0-783917542455}"/>
                      </a:ext>
                    </a:extLst>
                  </p:cNvPr>
                  <p:cNvSpPr>
                    <a:spLocks noChangeArrowheads="1"/>
                  </p:cNvSpPr>
                  <p:nvPr/>
                </p:nvSpPr>
                <p:spPr bwMode="auto">
                  <a:xfrm>
                    <a:off x="3724275" y="4376738"/>
                    <a:ext cx="22225" cy="20637"/>
                  </a:xfrm>
                  <a:custGeom>
                    <a:avLst/>
                    <a:gdLst>
                      <a:gd name="T0" fmla="*/ 31 w 63"/>
                      <a:gd name="T1" fmla="*/ 58 h 59"/>
                      <a:gd name="T2" fmla="*/ 0 w 63"/>
                      <a:gd name="T3" fmla="*/ 58 h 59"/>
                      <a:gd name="T4" fmla="*/ 0 w 63"/>
                      <a:gd name="T5" fmla="*/ 0 h 59"/>
                      <a:gd name="T6" fmla="*/ 62 w 63"/>
                      <a:gd name="T7" fmla="*/ 0 h 59"/>
                      <a:gd name="T8" fmla="*/ 62 w 63"/>
                      <a:gd name="T9" fmla="*/ 58 h 59"/>
                      <a:gd name="T10" fmla="*/ 31 w 63"/>
                      <a:gd name="T11" fmla="*/ 58 h 59"/>
                    </a:gdLst>
                    <a:ahLst/>
                    <a:cxnLst>
                      <a:cxn ang="0">
                        <a:pos x="T0" y="T1"/>
                      </a:cxn>
                      <a:cxn ang="0">
                        <a:pos x="T2" y="T3"/>
                      </a:cxn>
                      <a:cxn ang="0">
                        <a:pos x="T4" y="T5"/>
                      </a:cxn>
                      <a:cxn ang="0">
                        <a:pos x="T6" y="T7"/>
                      </a:cxn>
                      <a:cxn ang="0">
                        <a:pos x="T8" y="T9"/>
                      </a:cxn>
                      <a:cxn ang="0">
                        <a:pos x="T10" y="T11"/>
                      </a:cxn>
                    </a:cxnLst>
                    <a:rect l="0" t="0" r="r" b="b"/>
                    <a:pathLst>
                      <a:path w="63" h="59">
                        <a:moveTo>
                          <a:pt x="31" y="58"/>
                        </a:moveTo>
                        <a:lnTo>
                          <a:pt x="0" y="58"/>
                        </a:lnTo>
                        <a:lnTo>
                          <a:pt x="0" y="0"/>
                        </a:lnTo>
                        <a:lnTo>
                          <a:pt x="62" y="0"/>
                        </a:lnTo>
                        <a:lnTo>
                          <a:pt x="62" y="58"/>
                        </a:lnTo>
                        <a:lnTo>
                          <a:pt x="31"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1" name="Freeform 14">
                    <a:extLst>
                      <a:ext uri="{FF2B5EF4-FFF2-40B4-BE49-F238E27FC236}">
                        <a16:creationId xmlns:a16="http://schemas.microsoft.com/office/drawing/2014/main" id="{1006A780-7E3D-D943-BCA2-31CAEA0EA6D6}"/>
                      </a:ext>
                    </a:extLst>
                  </p:cNvPr>
                  <p:cNvSpPr>
                    <a:spLocks noChangeArrowheads="1"/>
                  </p:cNvSpPr>
                  <p:nvPr/>
                </p:nvSpPr>
                <p:spPr bwMode="auto">
                  <a:xfrm>
                    <a:off x="3770313" y="4376738"/>
                    <a:ext cx="23812" cy="20637"/>
                  </a:xfrm>
                  <a:custGeom>
                    <a:avLst/>
                    <a:gdLst>
                      <a:gd name="T0" fmla="*/ 31 w 64"/>
                      <a:gd name="T1" fmla="*/ 58 h 59"/>
                      <a:gd name="T2" fmla="*/ 0 w 64"/>
                      <a:gd name="T3" fmla="*/ 58 h 59"/>
                      <a:gd name="T4" fmla="*/ 0 w 64"/>
                      <a:gd name="T5" fmla="*/ 0 h 59"/>
                      <a:gd name="T6" fmla="*/ 63 w 64"/>
                      <a:gd name="T7" fmla="*/ 0 h 59"/>
                      <a:gd name="T8" fmla="*/ 63 w 64"/>
                      <a:gd name="T9" fmla="*/ 58 h 59"/>
                      <a:gd name="T10" fmla="*/ 31 w 64"/>
                      <a:gd name="T11" fmla="*/ 58 h 59"/>
                    </a:gdLst>
                    <a:ahLst/>
                    <a:cxnLst>
                      <a:cxn ang="0">
                        <a:pos x="T0" y="T1"/>
                      </a:cxn>
                      <a:cxn ang="0">
                        <a:pos x="T2" y="T3"/>
                      </a:cxn>
                      <a:cxn ang="0">
                        <a:pos x="T4" y="T5"/>
                      </a:cxn>
                      <a:cxn ang="0">
                        <a:pos x="T6" y="T7"/>
                      </a:cxn>
                      <a:cxn ang="0">
                        <a:pos x="T8" y="T9"/>
                      </a:cxn>
                      <a:cxn ang="0">
                        <a:pos x="T10" y="T11"/>
                      </a:cxn>
                    </a:cxnLst>
                    <a:rect l="0" t="0" r="r" b="b"/>
                    <a:pathLst>
                      <a:path w="64" h="59">
                        <a:moveTo>
                          <a:pt x="31" y="58"/>
                        </a:moveTo>
                        <a:lnTo>
                          <a:pt x="0" y="58"/>
                        </a:lnTo>
                        <a:lnTo>
                          <a:pt x="0" y="0"/>
                        </a:lnTo>
                        <a:lnTo>
                          <a:pt x="63" y="0"/>
                        </a:lnTo>
                        <a:lnTo>
                          <a:pt x="63" y="58"/>
                        </a:lnTo>
                        <a:lnTo>
                          <a:pt x="31"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2" name="Freeform 15">
                    <a:extLst>
                      <a:ext uri="{FF2B5EF4-FFF2-40B4-BE49-F238E27FC236}">
                        <a16:creationId xmlns:a16="http://schemas.microsoft.com/office/drawing/2014/main" id="{167B0A96-B1D9-DD41-BEA1-64063DE93975}"/>
                      </a:ext>
                    </a:extLst>
                  </p:cNvPr>
                  <p:cNvSpPr>
                    <a:spLocks noChangeArrowheads="1"/>
                  </p:cNvSpPr>
                  <p:nvPr/>
                </p:nvSpPr>
                <p:spPr bwMode="auto">
                  <a:xfrm>
                    <a:off x="3816350" y="4376738"/>
                    <a:ext cx="23813" cy="20637"/>
                  </a:xfrm>
                  <a:custGeom>
                    <a:avLst/>
                    <a:gdLst>
                      <a:gd name="T0" fmla="*/ 32 w 64"/>
                      <a:gd name="T1" fmla="*/ 58 h 59"/>
                      <a:gd name="T2" fmla="*/ 0 w 64"/>
                      <a:gd name="T3" fmla="*/ 58 h 59"/>
                      <a:gd name="T4" fmla="*/ 0 w 64"/>
                      <a:gd name="T5" fmla="*/ 0 h 59"/>
                      <a:gd name="T6" fmla="*/ 63 w 64"/>
                      <a:gd name="T7" fmla="*/ 0 h 59"/>
                      <a:gd name="T8" fmla="*/ 63 w 64"/>
                      <a:gd name="T9" fmla="*/ 58 h 59"/>
                      <a:gd name="T10" fmla="*/ 32 w 64"/>
                      <a:gd name="T11" fmla="*/ 58 h 59"/>
                    </a:gdLst>
                    <a:ahLst/>
                    <a:cxnLst>
                      <a:cxn ang="0">
                        <a:pos x="T0" y="T1"/>
                      </a:cxn>
                      <a:cxn ang="0">
                        <a:pos x="T2" y="T3"/>
                      </a:cxn>
                      <a:cxn ang="0">
                        <a:pos x="T4" y="T5"/>
                      </a:cxn>
                      <a:cxn ang="0">
                        <a:pos x="T6" y="T7"/>
                      </a:cxn>
                      <a:cxn ang="0">
                        <a:pos x="T8" y="T9"/>
                      </a:cxn>
                      <a:cxn ang="0">
                        <a:pos x="T10" y="T11"/>
                      </a:cxn>
                    </a:cxnLst>
                    <a:rect l="0" t="0" r="r" b="b"/>
                    <a:pathLst>
                      <a:path w="64" h="59">
                        <a:moveTo>
                          <a:pt x="32" y="58"/>
                        </a:moveTo>
                        <a:lnTo>
                          <a:pt x="0" y="58"/>
                        </a:lnTo>
                        <a:lnTo>
                          <a:pt x="0" y="0"/>
                        </a:lnTo>
                        <a:lnTo>
                          <a:pt x="63" y="0"/>
                        </a:lnTo>
                        <a:lnTo>
                          <a:pt x="63" y="58"/>
                        </a:lnTo>
                        <a:lnTo>
                          <a:pt x="32"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3" name="Freeform 16">
                    <a:extLst>
                      <a:ext uri="{FF2B5EF4-FFF2-40B4-BE49-F238E27FC236}">
                        <a16:creationId xmlns:a16="http://schemas.microsoft.com/office/drawing/2014/main" id="{FE163E5B-9D56-944E-9B29-0EE810F91C8C}"/>
                      </a:ext>
                    </a:extLst>
                  </p:cNvPr>
                  <p:cNvSpPr>
                    <a:spLocks noChangeArrowheads="1"/>
                  </p:cNvSpPr>
                  <p:nvPr/>
                </p:nvSpPr>
                <p:spPr bwMode="auto">
                  <a:xfrm>
                    <a:off x="3862388" y="4376738"/>
                    <a:ext cx="195262" cy="20637"/>
                  </a:xfrm>
                  <a:custGeom>
                    <a:avLst/>
                    <a:gdLst>
                      <a:gd name="T0" fmla="*/ 270 w 541"/>
                      <a:gd name="T1" fmla="*/ 58 h 59"/>
                      <a:gd name="T2" fmla="*/ 0 w 541"/>
                      <a:gd name="T3" fmla="*/ 58 h 59"/>
                      <a:gd name="T4" fmla="*/ 0 w 541"/>
                      <a:gd name="T5" fmla="*/ 0 h 59"/>
                      <a:gd name="T6" fmla="*/ 540 w 541"/>
                      <a:gd name="T7" fmla="*/ 0 h 59"/>
                      <a:gd name="T8" fmla="*/ 540 w 541"/>
                      <a:gd name="T9" fmla="*/ 58 h 59"/>
                      <a:gd name="T10" fmla="*/ 270 w 541"/>
                      <a:gd name="T11" fmla="*/ 58 h 59"/>
                    </a:gdLst>
                    <a:ahLst/>
                    <a:cxnLst>
                      <a:cxn ang="0">
                        <a:pos x="T0" y="T1"/>
                      </a:cxn>
                      <a:cxn ang="0">
                        <a:pos x="T2" y="T3"/>
                      </a:cxn>
                      <a:cxn ang="0">
                        <a:pos x="T4" y="T5"/>
                      </a:cxn>
                      <a:cxn ang="0">
                        <a:pos x="T6" y="T7"/>
                      </a:cxn>
                      <a:cxn ang="0">
                        <a:pos x="T8" y="T9"/>
                      </a:cxn>
                      <a:cxn ang="0">
                        <a:pos x="T10" y="T11"/>
                      </a:cxn>
                    </a:cxnLst>
                    <a:rect l="0" t="0" r="r" b="b"/>
                    <a:pathLst>
                      <a:path w="541" h="59">
                        <a:moveTo>
                          <a:pt x="270" y="58"/>
                        </a:moveTo>
                        <a:lnTo>
                          <a:pt x="0" y="58"/>
                        </a:lnTo>
                        <a:lnTo>
                          <a:pt x="0" y="0"/>
                        </a:lnTo>
                        <a:lnTo>
                          <a:pt x="540" y="0"/>
                        </a:lnTo>
                        <a:lnTo>
                          <a:pt x="540" y="58"/>
                        </a:lnTo>
                        <a:lnTo>
                          <a:pt x="270"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4" name="Freeform 17">
                    <a:extLst>
                      <a:ext uri="{FF2B5EF4-FFF2-40B4-BE49-F238E27FC236}">
                        <a16:creationId xmlns:a16="http://schemas.microsoft.com/office/drawing/2014/main" id="{864068A5-2C5C-DF4E-9A8C-B8AB4659AEBD}"/>
                      </a:ext>
                    </a:extLst>
                  </p:cNvPr>
                  <p:cNvSpPr>
                    <a:spLocks noChangeArrowheads="1"/>
                  </p:cNvSpPr>
                  <p:nvPr/>
                </p:nvSpPr>
                <p:spPr bwMode="auto">
                  <a:xfrm>
                    <a:off x="3724275" y="4429125"/>
                    <a:ext cx="161925" cy="20638"/>
                  </a:xfrm>
                  <a:custGeom>
                    <a:avLst/>
                    <a:gdLst>
                      <a:gd name="T0" fmla="*/ 224 w 449"/>
                      <a:gd name="T1" fmla="*/ 58 h 59"/>
                      <a:gd name="T2" fmla="*/ 0 w 449"/>
                      <a:gd name="T3" fmla="*/ 58 h 59"/>
                      <a:gd name="T4" fmla="*/ 0 w 449"/>
                      <a:gd name="T5" fmla="*/ 0 h 59"/>
                      <a:gd name="T6" fmla="*/ 448 w 449"/>
                      <a:gd name="T7" fmla="*/ 0 h 59"/>
                      <a:gd name="T8" fmla="*/ 448 w 449"/>
                      <a:gd name="T9" fmla="*/ 58 h 59"/>
                      <a:gd name="T10" fmla="*/ 224 w 449"/>
                      <a:gd name="T11" fmla="*/ 58 h 59"/>
                    </a:gdLst>
                    <a:ahLst/>
                    <a:cxnLst>
                      <a:cxn ang="0">
                        <a:pos x="T0" y="T1"/>
                      </a:cxn>
                      <a:cxn ang="0">
                        <a:pos x="T2" y="T3"/>
                      </a:cxn>
                      <a:cxn ang="0">
                        <a:pos x="T4" y="T5"/>
                      </a:cxn>
                      <a:cxn ang="0">
                        <a:pos x="T6" y="T7"/>
                      </a:cxn>
                      <a:cxn ang="0">
                        <a:pos x="T8" y="T9"/>
                      </a:cxn>
                      <a:cxn ang="0">
                        <a:pos x="T10" y="T11"/>
                      </a:cxn>
                    </a:cxnLst>
                    <a:rect l="0" t="0" r="r" b="b"/>
                    <a:pathLst>
                      <a:path w="449" h="59">
                        <a:moveTo>
                          <a:pt x="224" y="58"/>
                        </a:moveTo>
                        <a:lnTo>
                          <a:pt x="0" y="58"/>
                        </a:lnTo>
                        <a:lnTo>
                          <a:pt x="0" y="0"/>
                        </a:lnTo>
                        <a:lnTo>
                          <a:pt x="448" y="0"/>
                        </a:lnTo>
                        <a:lnTo>
                          <a:pt x="448" y="58"/>
                        </a:lnTo>
                        <a:lnTo>
                          <a:pt x="224"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5" name="Freeform 18">
                    <a:extLst>
                      <a:ext uri="{FF2B5EF4-FFF2-40B4-BE49-F238E27FC236}">
                        <a16:creationId xmlns:a16="http://schemas.microsoft.com/office/drawing/2014/main" id="{F25EAB56-DB3B-4142-A9A5-264FC445EC00}"/>
                      </a:ext>
                    </a:extLst>
                  </p:cNvPr>
                  <p:cNvSpPr>
                    <a:spLocks noChangeArrowheads="1"/>
                  </p:cNvSpPr>
                  <p:nvPr/>
                </p:nvSpPr>
                <p:spPr bwMode="auto">
                  <a:xfrm>
                    <a:off x="3905250" y="4429125"/>
                    <a:ext cx="26988" cy="20638"/>
                  </a:xfrm>
                  <a:custGeom>
                    <a:avLst/>
                    <a:gdLst>
                      <a:gd name="T0" fmla="*/ 37 w 74"/>
                      <a:gd name="T1" fmla="*/ 58 h 59"/>
                      <a:gd name="T2" fmla="*/ 0 w 74"/>
                      <a:gd name="T3" fmla="*/ 58 h 59"/>
                      <a:gd name="T4" fmla="*/ 0 w 74"/>
                      <a:gd name="T5" fmla="*/ 0 h 59"/>
                      <a:gd name="T6" fmla="*/ 73 w 74"/>
                      <a:gd name="T7" fmla="*/ 0 h 59"/>
                      <a:gd name="T8" fmla="*/ 73 w 74"/>
                      <a:gd name="T9" fmla="*/ 58 h 59"/>
                      <a:gd name="T10" fmla="*/ 37 w 74"/>
                      <a:gd name="T11" fmla="*/ 58 h 59"/>
                    </a:gdLst>
                    <a:ahLst/>
                    <a:cxnLst>
                      <a:cxn ang="0">
                        <a:pos x="T0" y="T1"/>
                      </a:cxn>
                      <a:cxn ang="0">
                        <a:pos x="T2" y="T3"/>
                      </a:cxn>
                      <a:cxn ang="0">
                        <a:pos x="T4" y="T5"/>
                      </a:cxn>
                      <a:cxn ang="0">
                        <a:pos x="T6" y="T7"/>
                      </a:cxn>
                      <a:cxn ang="0">
                        <a:pos x="T8" y="T9"/>
                      </a:cxn>
                      <a:cxn ang="0">
                        <a:pos x="T10" y="T11"/>
                      </a:cxn>
                    </a:cxnLst>
                    <a:rect l="0" t="0" r="r" b="b"/>
                    <a:pathLst>
                      <a:path w="74" h="59">
                        <a:moveTo>
                          <a:pt x="37" y="58"/>
                        </a:moveTo>
                        <a:lnTo>
                          <a:pt x="0" y="58"/>
                        </a:lnTo>
                        <a:lnTo>
                          <a:pt x="0" y="0"/>
                        </a:lnTo>
                        <a:lnTo>
                          <a:pt x="73" y="0"/>
                        </a:lnTo>
                        <a:lnTo>
                          <a:pt x="73" y="58"/>
                        </a:lnTo>
                        <a:lnTo>
                          <a:pt x="37"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6" name="Freeform 19">
                    <a:extLst>
                      <a:ext uri="{FF2B5EF4-FFF2-40B4-BE49-F238E27FC236}">
                        <a16:creationId xmlns:a16="http://schemas.microsoft.com/office/drawing/2014/main" id="{5685814D-284B-E741-AACB-79BCBA209111}"/>
                      </a:ext>
                    </a:extLst>
                  </p:cNvPr>
                  <p:cNvSpPr>
                    <a:spLocks noChangeArrowheads="1"/>
                  </p:cNvSpPr>
                  <p:nvPr/>
                </p:nvSpPr>
                <p:spPr bwMode="auto">
                  <a:xfrm>
                    <a:off x="3724275" y="4481513"/>
                    <a:ext cx="107950" cy="20637"/>
                  </a:xfrm>
                  <a:custGeom>
                    <a:avLst/>
                    <a:gdLst>
                      <a:gd name="T0" fmla="*/ 149 w 299"/>
                      <a:gd name="T1" fmla="*/ 58 h 59"/>
                      <a:gd name="T2" fmla="*/ 0 w 299"/>
                      <a:gd name="T3" fmla="*/ 58 h 59"/>
                      <a:gd name="T4" fmla="*/ 0 w 299"/>
                      <a:gd name="T5" fmla="*/ 0 h 59"/>
                      <a:gd name="T6" fmla="*/ 298 w 299"/>
                      <a:gd name="T7" fmla="*/ 0 h 59"/>
                      <a:gd name="T8" fmla="*/ 298 w 299"/>
                      <a:gd name="T9" fmla="*/ 58 h 59"/>
                      <a:gd name="T10" fmla="*/ 149 w 299"/>
                      <a:gd name="T11" fmla="*/ 58 h 59"/>
                    </a:gdLst>
                    <a:ahLst/>
                    <a:cxnLst>
                      <a:cxn ang="0">
                        <a:pos x="T0" y="T1"/>
                      </a:cxn>
                      <a:cxn ang="0">
                        <a:pos x="T2" y="T3"/>
                      </a:cxn>
                      <a:cxn ang="0">
                        <a:pos x="T4" y="T5"/>
                      </a:cxn>
                      <a:cxn ang="0">
                        <a:pos x="T6" y="T7"/>
                      </a:cxn>
                      <a:cxn ang="0">
                        <a:pos x="T8" y="T9"/>
                      </a:cxn>
                      <a:cxn ang="0">
                        <a:pos x="T10" y="T11"/>
                      </a:cxn>
                    </a:cxnLst>
                    <a:rect l="0" t="0" r="r" b="b"/>
                    <a:pathLst>
                      <a:path w="299" h="59">
                        <a:moveTo>
                          <a:pt x="149" y="58"/>
                        </a:moveTo>
                        <a:lnTo>
                          <a:pt x="0" y="58"/>
                        </a:lnTo>
                        <a:lnTo>
                          <a:pt x="0" y="0"/>
                        </a:lnTo>
                        <a:lnTo>
                          <a:pt x="298" y="0"/>
                        </a:lnTo>
                        <a:lnTo>
                          <a:pt x="298" y="58"/>
                        </a:lnTo>
                        <a:lnTo>
                          <a:pt x="149"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7" name="Freeform 20">
                    <a:extLst>
                      <a:ext uri="{FF2B5EF4-FFF2-40B4-BE49-F238E27FC236}">
                        <a16:creationId xmlns:a16="http://schemas.microsoft.com/office/drawing/2014/main" id="{58C8D1BD-6C7E-E64F-83B2-6F9C66423D28}"/>
                      </a:ext>
                    </a:extLst>
                  </p:cNvPr>
                  <p:cNvSpPr>
                    <a:spLocks noChangeArrowheads="1"/>
                  </p:cNvSpPr>
                  <p:nvPr/>
                </p:nvSpPr>
                <p:spPr bwMode="auto">
                  <a:xfrm>
                    <a:off x="3848100" y="4481513"/>
                    <a:ext cx="107950" cy="20637"/>
                  </a:xfrm>
                  <a:custGeom>
                    <a:avLst/>
                    <a:gdLst>
                      <a:gd name="T0" fmla="*/ 149 w 299"/>
                      <a:gd name="T1" fmla="*/ 58 h 59"/>
                      <a:gd name="T2" fmla="*/ 0 w 299"/>
                      <a:gd name="T3" fmla="*/ 58 h 59"/>
                      <a:gd name="T4" fmla="*/ 0 w 299"/>
                      <a:gd name="T5" fmla="*/ 0 h 59"/>
                      <a:gd name="T6" fmla="*/ 298 w 299"/>
                      <a:gd name="T7" fmla="*/ 0 h 59"/>
                      <a:gd name="T8" fmla="*/ 298 w 299"/>
                      <a:gd name="T9" fmla="*/ 58 h 59"/>
                      <a:gd name="T10" fmla="*/ 149 w 299"/>
                      <a:gd name="T11" fmla="*/ 58 h 59"/>
                    </a:gdLst>
                    <a:ahLst/>
                    <a:cxnLst>
                      <a:cxn ang="0">
                        <a:pos x="T0" y="T1"/>
                      </a:cxn>
                      <a:cxn ang="0">
                        <a:pos x="T2" y="T3"/>
                      </a:cxn>
                      <a:cxn ang="0">
                        <a:pos x="T4" y="T5"/>
                      </a:cxn>
                      <a:cxn ang="0">
                        <a:pos x="T6" y="T7"/>
                      </a:cxn>
                      <a:cxn ang="0">
                        <a:pos x="T8" y="T9"/>
                      </a:cxn>
                      <a:cxn ang="0">
                        <a:pos x="T10" y="T11"/>
                      </a:cxn>
                    </a:cxnLst>
                    <a:rect l="0" t="0" r="r" b="b"/>
                    <a:pathLst>
                      <a:path w="299" h="59">
                        <a:moveTo>
                          <a:pt x="149" y="58"/>
                        </a:moveTo>
                        <a:lnTo>
                          <a:pt x="0" y="58"/>
                        </a:lnTo>
                        <a:lnTo>
                          <a:pt x="0" y="0"/>
                        </a:lnTo>
                        <a:lnTo>
                          <a:pt x="298" y="0"/>
                        </a:lnTo>
                        <a:lnTo>
                          <a:pt x="298" y="58"/>
                        </a:lnTo>
                        <a:lnTo>
                          <a:pt x="149"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8" name="Freeform 21">
                    <a:extLst>
                      <a:ext uri="{FF2B5EF4-FFF2-40B4-BE49-F238E27FC236}">
                        <a16:creationId xmlns:a16="http://schemas.microsoft.com/office/drawing/2014/main" id="{85D033C7-9D2B-4344-B2AF-E7A178DE368F}"/>
                      </a:ext>
                    </a:extLst>
                  </p:cNvPr>
                  <p:cNvSpPr>
                    <a:spLocks noChangeArrowheads="1"/>
                  </p:cNvSpPr>
                  <p:nvPr/>
                </p:nvSpPr>
                <p:spPr bwMode="auto">
                  <a:xfrm>
                    <a:off x="3973513" y="4481513"/>
                    <a:ext cx="25400" cy="20637"/>
                  </a:xfrm>
                  <a:custGeom>
                    <a:avLst/>
                    <a:gdLst>
                      <a:gd name="T0" fmla="*/ 34 w 69"/>
                      <a:gd name="T1" fmla="*/ 58 h 59"/>
                      <a:gd name="T2" fmla="*/ 0 w 69"/>
                      <a:gd name="T3" fmla="*/ 58 h 59"/>
                      <a:gd name="T4" fmla="*/ 0 w 69"/>
                      <a:gd name="T5" fmla="*/ 0 h 59"/>
                      <a:gd name="T6" fmla="*/ 68 w 69"/>
                      <a:gd name="T7" fmla="*/ 0 h 59"/>
                      <a:gd name="T8" fmla="*/ 68 w 69"/>
                      <a:gd name="T9" fmla="*/ 58 h 59"/>
                      <a:gd name="T10" fmla="*/ 34 w 69"/>
                      <a:gd name="T11" fmla="*/ 58 h 59"/>
                    </a:gdLst>
                    <a:ahLst/>
                    <a:cxnLst>
                      <a:cxn ang="0">
                        <a:pos x="T0" y="T1"/>
                      </a:cxn>
                      <a:cxn ang="0">
                        <a:pos x="T2" y="T3"/>
                      </a:cxn>
                      <a:cxn ang="0">
                        <a:pos x="T4" y="T5"/>
                      </a:cxn>
                      <a:cxn ang="0">
                        <a:pos x="T6" y="T7"/>
                      </a:cxn>
                      <a:cxn ang="0">
                        <a:pos x="T8" y="T9"/>
                      </a:cxn>
                      <a:cxn ang="0">
                        <a:pos x="T10" y="T11"/>
                      </a:cxn>
                    </a:cxnLst>
                    <a:rect l="0" t="0" r="r" b="b"/>
                    <a:pathLst>
                      <a:path w="69" h="59">
                        <a:moveTo>
                          <a:pt x="34" y="58"/>
                        </a:moveTo>
                        <a:lnTo>
                          <a:pt x="0" y="58"/>
                        </a:lnTo>
                        <a:lnTo>
                          <a:pt x="0" y="0"/>
                        </a:lnTo>
                        <a:lnTo>
                          <a:pt x="68" y="0"/>
                        </a:lnTo>
                        <a:lnTo>
                          <a:pt x="68" y="58"/>
                        </a:lnTo>
                        <a:lnTo>
                          <a:pt x="34"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79" name="Freeform 22">
                    <a:extLst>
                      <a:ext uri="{FF2B5EF4-FFF2-40B4-BE49-F238E27FC236}">
                        <a16:creationId xmlns:a16="http://schemas.microsoft.com/office/drawing/2014/main" id="{F6975EA6-FD9C-8B4B-9394-B5B839B24F1C}"/>
                      </a:ext>
                    </a:extLst>
                  </p:cNvPr>
                  <p:cNvSpPr>
                    <a:spLocks noChangeArrowheads="1"/>
                  </p:cNvSpPr>
                  <p:nvPr/>
                </p:nvSpPr>
                <p:spPr bwMode="auto">
                  <a:xfrm>
                    <a:off x="3724275" y="4324350"/>
                    <a:ext cx="115888" cy="20638"/>
                  </a:xfrm>
                  <a:custGeom>
                    <a:avLst/>
                    <a:gdLst>
                      <a:gd name="T0" fmla="*/ 159 w 320"/>
                      <a:gd name="T1" fmla="*/ 57 h 58"/>
                      <a:gd name="T2" fmla="*/ 0 w 320"/>
                      <a:gd name="T3" fmla="*/ 57 h 58"/>
                      <a:gd name="T4" fmla="*/ 0 w 320"/>
                      <a:gd name="T5" fmla="*/ 0 h 58"/>
                      <a:gd name="T6" fmla="*/ 319 w 320"/>
                      <a:gd name="T7" fmla="*/ 0 h 58"/>
                      <a:gd name="T8" fmla="*/ 319 w 320"/>
                      <a:gd name="T9" fmla="*/ 57 h 58"/>
                      <a:gd name="T10" fmla="*/ 159 w 320"/>
                      <a:gd name="T11" fmla="*/ 57 h 58"/>
                    </a:gdLst>
                    <a:ahLst/>
                    <a:cxnLst>
                      <a:cxn ang="0">
                        <a:pos x="T0" y="T1"/>
                      </a:cxn>
                      <a:cxn ang="0">
                        <a:pos x="T2" y="T3"/>
                      </a:cxn>
                      <a:cxn ang="0">
                        <a:pos x="T4" y="T5"/>
                      </a:cxn>
                      <a:cxn ang="0">
                        <a:pos x="T6" y="T7"/>
                      </a:cxn>
                      <a:cxn ang="0">
                        <a:pos x="T8" y="T9"/>
                      </a:cxn>
                      <a:cxn ang="0">
                        <a:pos x="T10" y="T11"/>
                      </a:cxn>
                    </a:cxnLst>
                    <a:rect l="0" t="0" r="r" b="b"/>
                    <a:pathLst>
                      <a:path w="320" h="58">
                        <a:moveTo>
                          <a:pt x="159" y="57"/>
                        </a:moveTo>
                        <a:lnTo>
                          <a:pt x="0" y="57"/>
                        </a:lnTo>
                        <a:lnTo>
                          <a:pt x="0" y="0"/>
                        </a:lnTo>
                        <a:lnTo>
                          <a:pt x="319" y="0"/>
                        </a:lnTo>
                        <a:lnTo>
                          <a:pt x="319" y="57"/>
                        </a:lnTo>
                        <a:lnTo>
                          <a:pt x="159" y="5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0" name="Freeform 23">
                    <a:extLst>
                      <a:ext uri="{FF2B5EF4-FFF2-40B4-BE49-F238E27FC236}">
                        <a16:creationId xmlns:a16="http://schemas.microsoft.com/office/drawing/2014/main" id="{25EB1579-E5A5-494C-954F-B932E1B7A563}"/>
                      </a:ext>
                    </a:extLst>
                  </p:cNvPr>
                  <p:cNvSpPr>
                    <a:spLocks noChangeArrowheads="1"/>
                  </p:cNvSpPr>
                  <p:nvPr/>
                </p:nvSpPr>
                <p:spPr bwMode="auto">
                  <a:xfrm>
                    <a:off x="3862388" y="4324350"/>
                    <a:ext cx="115887" cy="20638"/>
                  </a:xfrm>
                  <a:custGeom>
                    <a:avLst/>
                    <a:gdLst>
                      <a:gd name="T0" fmla="*/ 160 w 321"/>
                      <a:gd name="T1" fmla="*/ 57 h 58"/>
                      <a:gd name="T2" fmla="*/ 0 w 321"/>
                      <a:gd name="T3" fmla="*/ 57 h 58"/>
                      <a:gd name="T4" fmla="*/ 0 w 321"/>
                      <a:gd name="T5" fmla="*/ 0 h 58"/>
                      <a:gd name="T6" fmla="*/ 320 w 321"/>
                      <a:gd name="T7" fmla="*/ 0 h 58"/>
                      <a:gd name="T8" fmla="*/ 320 w 321"/>
                      <a:gd name="T9" fmla="*/ 57 h 58"/>
                      <a:gd name="T10" fmla="*/ 160 w 321"/>
                      <a:gd name="T11" fmla="*/ 57 h 58"/>
                    </a:gdLst>
                    <a:ahLst/>
                    <a:cxnLst>
                      <a:cxn ang="0">
                        <a:pos x="T0" y="T1"/>
                      </a:cxn>
                      <a:cxn ang="0">
                        <a:pos x="T2" y="T3"/>
                      </a:cxn>
                      <a:cxn ang="0">
                        <a:pos x="T4" y="T5"/>
                      </a:cxn>
                      <a:cxn ang="0">
                        <a:pos x="T6" y="T7"/>
                      </a:cxn>
                      <a:cxn ang="0">
                        <a:pos x="T8" y="T9"/>
                      </a:cxn>
                      <a:cxn ang="0">
                        <a:pos x="T10" y="T11"/>
                      </a:cxn>
                    </a:cxnLst>
                    <a:rect l="0" t="0" r="r" b="b"/>
                    <a:pathLst>
                      <a:path w="321" h="58">
                        <a:moveTo>
                          <a:pt x="160" y="57"/>
                        </a:moveTo>
                        <a:lnTo>
                          <a:pt x="0" y="57"/>
                        </a:lnTo>
                        <a:lnTo>
                          <a:pt x="0" y="0"/>
                        </a:lnTo>
                        <a:lnTo>
                          <a:pt x="320" y="0"/>
                        </a:lnTo>
                        <a:lnTo>
                          <a:pt x="320" y="57"/>
                        </a:lnTo>
                        <a:lnTo>
                          <a:pt x="160" y="5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1" name="Freeform 24">
                    <a:extLst>
                      <a:ext uri="{FF2B5EF4-FFF2-40B4-BE49-F238E27FC236}">
                        <a16:creationId xmlns:a16="http://schemas.microsoft.com/office/drawing/2014/main" id="{DF10020E-0A86-1345-990E-A082BA7918E8}"/>
                      </a:ext>
                    </a:extLst>
                  </p:cNvPr>
                  <p:cNvSpPr>
                    <a:spLocks noChangeArrowheads="1"/>
                  </p:cNvSpPr>
                  <p:nvPr/>
                </p:nvSpPr>
                <p:spPr bwMode="auto">
                  <a:xfrm>
                    <a:off x="3998913" y="4324350"/>
                    <a:ext cx="115887" cy="20638"/>
                  </a:xfrm>
                  <a:custGeom>
                    <a:avLst/>
                    <a:gdLst>
                      <a:gd name="T0" fmla="*/ 160 w 321"/>
                      <a:gd name="T1" fmla="*/ 57 h 58"/>
                      <a:gd name="T2" fmla="*/ 0 w 321"/>
                      <a:gd name="T3" fmla="*/ 57 h 58"/>
                      <a:gd name="T4" fmla="*/ 0 w 321"/>
                      <a:gd name="T5" fmla="*/ 0 h 58"/>
                      <a:gd name="T6" fmla="*/ 320 w 321"/>
                      <a:gd name="T7" fmla="*/ 0 h 58"/>
                      <a:gd name="T8" fmla="*/ 320 w 321"/>
                      <a:gd name="T9" fmla="*/ 57 h 58"/>
                      <a:gd name="T10" fmla="*/ 160 w 321"/>
                      <a:gd name="T11" fmla="*/ 57 h 58"/>
                    </a:gdLst>
                    <a:ahLst/>
                    <a:cxnLst>
                      <a:cxn ang="0">
                        <a:pos x="T0" y="T1"/>
                      </a:cxn>
                      <a:cxn ang="0">
                        <a:pos x="T2" y="T3"/>
                      </a:cxn>
                      <a:cxn ang="0">
                        <a:pos x="T4" y="T5"/>
                      </a:cxn>
                      <a:cxn ang="0">
                        <a:pos x="T6" y="T7"/>
                      </a:cxn>
                      <a:cxn ang="0">
                        <a:pos x="T8" y="T9"/>
                      </a:cxn>
                      <a:cxn ang="0">
                        <a:pos x="T10" y="T11"/>
                      </a:cxn>
                    </a:cxnLst>
                    <a:rect l="0" t="0" r="r" b="b"/>
                    <a:pathLst>
                      <a:path w="321" h="58">
                        <a:moveTo>
                          <a:pt x="160" y="57"/>
                        </a:moveTo>
                        <a:lnTo>
                          <a:pt x="0" y="57"/>
                        </a:lnTo>
                        <a:lnTo>
                          <a:pt x="0" y="0"/>
                        </a:lnTo>
                        <a:lnTo>
                          <a:pt x="320" y="0"/>
                        </a:lnTo>
                        <a:lnTo>
                          <a:pt x="320" y="57"/>
                        </a:lnTo>
                        <a:lnTo>
                          <a:pt x="160" y="5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2" name="Freeform 25">
                    <a:extLst>
                      <a:ext uri="{FF2B5EF4-FFF2-40B4-BE49-F238E27FC236}">
                        <a16:creationId xmlns:a16="http://schemas.microsoft.com/office/drawing/2014/main" id="{D94ABDDB-DE15-0548-BA6E-61693BF01828}"/>
                      </a:ext>
                    </a:extLst>
                  </p:cNvPr>
                  <p:cNvSpPr>
                    <a:spLocks noChangeArrowheads="1"/>
                  </p:cNvSpPr>
                  <p:nvPr/>
                </p:nvSpPr>
                <p:spPr bwMode="auto">
                  <a:xfrm>
                    <a:off x="3724275" y="4273550"/>
                    <a:ext cx="130175" cy="20638"/>
                  </a:xfrm>
                  <a:custGeom>
                    <a:avLst/>
                    <a:gdLst>
                      <a:gd name="T0" fmla="*/ 180 w 362"/>
                      <a:gd name="T1" fmla="*/ 58 h 59"/>
                      <a:gd name="T2" fmla="*/ 0 w 362"/>
                      <a:gd name="T3" fmla="*/ 58 h 59"/>
                      <a:gd name="T4" fmla="*/ 0 w 362"/>
                      <a:gd name="T5" fmla="*/ 0 h 59"/>
                      <a:gd name="T6" fmla="*/ 361 w 362"/>
                      <a:gd name="T7" fmla="*/ 0 h 59"/>
                      <a:gd name="T8" fmla="*/ 361 w 362"/>
                      <a:gd name="T9" fmla="*/ 58 h 59"/>
                      <a:gd name="T10" fmla="*/ 180 w 362"/>
                      <a:gd name="T11" fmla="*/ 58 h 59"/>
                    </a:gdLst>
                    <a:ahLst/>
                    <a:cxnLst>
                      <a:cxn ang="0">
                        <a:pos x="T0" y="T1"/>
                      </a:cxn>
                      <a:cxn ang="0">
                        <a:pos x="T2" y="T3"/>
                      </a:cxn>
                      <a:cxn ang="0">
                        <a:pos x="T4" y="T5"/>
                      </a:cxn>
                      <a:cxn ang="0">
                        <a:pos x="T6" y="T7"/>
                      </a:cxn>
                      <a:cxn ang="0">
                        <a:pos x="T8" y="T9"/>
                      </a:cxn>
                      <a:cxn ang="0">
                        <a:pos x="T10" y="T11"/>
                      </a:cxn>
                    </a:cxnLst>
                    <a:rect l="0" t="0" r="r" b="b"/>
                    <a:pathLst>
                      <a:path w="362" h="59">
                        <a:moveTo>
                          <a:pt x="180" y="58"/>
                        </a:moveTo>
                        <a:lnTo>
                          <a:pt x="0" y="58"/>
                        </a:lnTo>
                        <a:lnTo>
                          <a:pt x="0" y="0"/>
                        </a:lnTo>
                        <a:lnTo>
                          <a:pt x="361" y="0"/>
                        </a:lnTo>
                        <a:lnTo>
                          <a:pt x="361" y="58"/>
                        </a:lnTo>
                        <a:lnTo>
                          <a:pt x="180"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3" name="Freeform 26">
                    <a:extLst>
                      <a:ext uri="{FF2B5EF4-FFF2-40B4-BE49-F238E27FC236}">
                        <a16:creationId xmlns:a16="http://schemas.microsoft.com/office/drawing/2014/main" id="{2A0D36A8-20AE-9F4B-B78F-CCD024D17FF1}"/>
                      </a:ext>
                    </a:extLst>
                  </p:cNvPr>
                  <p:cNvSpPr>
                    <a:spLocks noChangeArrowheads="1"/>
                  </p:cNvSpPr>
                  <p:nvPr/>
                </p:nvSpPr>
                <p:spPr bwMode="auto">
                  <a:xfrm>
                    <a:off x="3876675" y="4273550"/>
                    <a:ext cx="28575" cy="20638"/>
                  </a:xfrm>
                  <a:custGeom>
                    <a:avLst/>
                    <a:gdLst>
                      <a:gd name="T0" fmla="*/ 40 w 80"/>
                      <a:gd name="T1" fmla="*/ 58 h 59"/>
                      <a:gd name="T2" fmla="*/ 0 w 80"/>
                      <a:gd name="T3" fmla="*/ 58 h 59"/>
                      <a:gd name="T4" fmla="*/ 0 w 80"/>
                      <a:gd name="T5" fmla="*/ 0 h 59"/>
                      <a:gd name="T6" fmla="*/ 79 w 80"/>
                      <a:gd name="T7" fmla="*/ 0 h 59"/>
                      <a:gd name="T8" fmla="*/ 79 w 80"/>
                      <a:gd name="T9" fmla="*/ 58 h 59"/>
                      <a:gd name="T10" fmla="*/ 40 w 80"/>
                      <a:gd name="T11" fmla="*/ 58 h 59"/>
                    </a:gdLst>
                    <a:ahLst/>
                    <a:cxnLst>
                      <a:cxn ang="0">
                        <a:pos x="T0" y="T1"/>
                      </a:cxn>
                      <a:cxn ang="0">
                        <a:pos x="T2" y="T3"/>
                      </a:cxn>
                      <a:cxn ang="0">
                        <a:pos x="T4" y="T5"/>
                      </a:cxn>
                      <a:cxn ang="0">
                        <a:pos x="T6" y="T7"/>
                      </a:cxn>
                      <a:cxn ang="0">
                        <a:pos x="T8" y="T9"/>
                      </a:cxn>
                      <a:cxn ang="0">
                        <a:pos x="T10" y="T11"/>
                      </a:cxn>
                    </a:cxnLst>
                    <a:rect l="0" t="0" r="r" b="b"/>
                    <a:pathLst>
                      <a:path w="80" h="59">
                        <a:moveTo>
                          <a:pt x="40" y="58"/>
                        </a:moveTo>
                        <a:lnTo>
                          <a:pt x="0" y="58"/>
                        </a:lnTo>
                        <a:lnTo>
                          <a:pt x="0" y="0"/>
                        </a:lnTo>
                        <a:lnTo>
                          <a:pt x="79" y="0"/>
                        </a:lnTo>
                        <a:lnTo>
                          <a:pt x="79" y="58"/>
                        </a:lnTo>
                        <a:lnTo>
                          <a:pt x="40"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4" name="Freeform 27">
                    <a:extLst>
                      <a:ext uri="{FF2B5EF4-FFF2-40B4-BE49-F238E27FC236}">
                        <a16:creationId xmlns:a16="http://schemas.microsoft.com/office/drawing/2014/main" id="{6C3AE84E-7EBB-4148-BB26-D8D2087C26F3}"/>
                      </a:ext>
                    </a:extLst>
                  </p:cNvPr>
                  <p:cNvSpPr>
                    <a:spLocks noChangeArrowheads="1"/>
                  </p:cNvSpPr>
                  <p:nvPr/>
                </p:nvSpPr>
                <p:spPr bwMode="auto">
                  <a:xfrm>
                    <a:off x="3927475" y="4273550"/>
                    <a:ext cx="28575" cy="20638"/>
                  </a:xfrm>
                  <a:custGeom>
                    <a:avLst/>
                    <a:gdLst>
                      <a:gd name="T0" fmla="*/ 39 w 79"/>
                      <a:gd name="T1" fmla="*/ 58 h 59"/>
                      <a:gd name="T2" fmla="*/ 0 w 79"/>
                      <a:gd name="T3" fmla="*/ 58 h 59"/>
                      <a:gd name="T4" fmla="*/ 0 w 79"/>
                      <a:gd name="T5" fmla="*/ 0 h 59"/>
                      <a:gd name="T6" fmla="*/ 78 w 79"/>
                      <a:gd name="T7" fmla="*/ 0 h 59"/>
                      <a:gd name="T8" fmla="*/ 78 w 79"/>
                      <a:gd name="T9" fmla="*/ 58 h 59"/>
                      <a:gd name="T10" fmla="*/ 39 w 79"/>
                      <a:gd name="T11" fmla="*/ 58 h 59"/>
                    </a:gdLst>
                    <a:ahLst/>
                    <a:cxnLst>
                      <a:cxn ang="0">
                        <a:pos x="T0" y="T1"/>
                      </a:cxn>
                      <a:cxn ang="0">
                        <a:pos x="T2" y="T3"/>
                      </a:cxn>
                      <a:cxn ang="0">
                        <a:pos x="T4" y="T5"/>
                      </a:cxn>
                      <a:cxn ang="0">
                        <a:pos x="T6" y="T7"/>
                      </a:cxn>
                      <a:cxn ang="0">
                        <a:pos x="T8" y="T9"/>
                      </a:cxn>
                      <a:cxn ang="0">
                        <a:pos x="T10" y="T11"/>
                      </a:cxn>
                    </a:cxnLst>
                    <a:rect l="0" t="0" r="r" b="b"/>
                    <a:pathLst>
                      <a:path w="79" h="59">
                        <a:moveTo>
                          <a:pt x="39" y="58"/>
                        </a:moveTo>
                        <a:lnTo>
                          <a:pt x="0" y="58"/>
                        </a:lnTo>
                        <a:lnTo>
                          <a:pt x="0" y="0"/>
                        </a:lnTo>
                        <a:lnTo>
                          <a:pt x="78" y="0"/>
                        </a:lnTo>
                        <a:lnTo>
                          <a:pt x="78" y="58"/>
                        </a:lnTo>
                        <a:lnTo>
                          <a:pt x="39"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85" name="Freeform 28">
                    <a:extLst>
                      <a:ext uri="{FF2B5EF4-FFF2-40B4-BE49-F238E27FC236}">
                        <a16:creationId xmlns:a16="http://schemas.microsoft.com/office/drawing/2014/main" id="{F540A130-40D9-9246-B373-63105078CFCF}"/>
                      </a:ext>
                    </a:extLst>
                  </p:cNvPr>
                  <p:cNvSpPr>
                    <a:spLocks noChangeArrowheads="1"/>
                  </p:cNvSpPr>
                  <p:nvPr/>
                </p:nvSpPr>
                <p:spPr bwMode="auto">
                  <a:xfrm>
                    <a:off x="3981450" y="4273550"/>
                    <a:ext cx="28575" cy="20638"/>
                  </a:xfrm>
                  <a:custGeom>
                    <a:avLst/>
                    <a:gdLst>
                      <a:gd name="T0" fmla="*/ 39 w 79"/>
                      <a:gd name="T1" fmla="*/ 58 h 59"/>
                      <a:gd name="T2" fmla="*/ 0 w 79"/>
                      <a:gd name="T3" fmla="*/ 58 h 59"/>
                      <a:gd name="T4" fmla="*/ 0 w 79"/>
                      <a:gd name="T5" fmla="*/ 0 h 59"/>
                      <a:gd name="T6" fmla="*/ 78 w 79"/>
                      <a:gd name="T7" fmla="*/ 0 h 59"/>
                      <a:gd name="T8" fmla="*/ 78 w 79"/>
                      <a:gd name="T9" fmla="*/ 58 h 59"/>
                      <a:gd name="T10" fmla="*/ 39 w 79"/>
                      <a:gd name="T11" fmla="*/ 58 h 59"/>
                    </a:gdLst>
                    <a:ahLst/>
                    <a:cxnLst>
                      <a:cxn ang="0">
                        <a:pos x="T0" y="T1"/>
                      </a:cxn>
                      <a:cxn ang="0">
                        <a:pos x="T2" y="T3"/>
                      </a:cxn>
                      <a:cxn ang="0">
                        <a:pos x="T4" y="T5"/>
                      </a:cxn>
                      <a:cxn ang="0">
                        <a:pos x="T6" y="T7"/>
                      </a:cxn>
                      <a:cxn ang="0">
                        <a:pos x="T8" y="T9"/>
                      </a:cxn>
                      <a:cxn ang="0">
                        <a:pos x="T10" y="T11"/>
                      </a:cxn>
                    </a:cxnLst>
                    <a:rect l="0" t="0" r="r" b="b"/>
                    <a:pathLst>
                      <a:path w="79" h="59">
                        <a:moveTo>
                          <a:pt x="39" y="58"/>
                        </a:moveTo>
                        <a:lnTo>
                          <a:pt x="0" y="58"/>
                        </a:lnTo>
                        <a:lnTo>
                          <a:pt x="0" y="0"/>
                        </a:lnTo>
                        <a:lnTo>
                          <a:pt x="78" y="0"/>
                        </a:lnTo>
                        <a:lnTo>
                          <a:pt x="78" y="58"/>
                        </a:lnTo>
                        <a:lnTo>
                          <a:pt x="39" y="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321" name="Group 320">
                <a:extLst>
                  <a:ext uri="{FF2B5EF4-FFF2-40B4-BE49-F238E27FC236}">
                    <a16:creationId xmlns:a16="http://schemas.microsoft.com/office/drawing/2014/main" id="{9D1BA527-32E2-5348-9BC4-58C15DF57B21}"/>
                  </a:ext>
                </a:extLst>
              </p:cNvPr>
              <p:cNvGrpSpPr/>
              <p:nvPr/>
            </p:nvGrpSpPr>
            <p:grpSpPr>
              <a:xfrm>
                <a:off x="13239563" y="2588650"/>
                <a:ext cx="576196" cy="569026"/>
                <a:chOff x="3720120" y="5171216"/>
                <a:chExt cx="576196" cy="569026"/>
              </a:xfrm>
            </p:grpSpPr>
            <p:sp>
              <p:nvSpPr>
                <p:cNvPr id="323" name="Rectangle 322">
                  <a:extLst>
                    <a:ext uri="{FF2B5EF4-FFF2-40B4-BE49-F238E27FC236}">
                      <a16:creationId xmlns:a16="http://schemas.microsoft.com/office/drawing/2014/main" id="{A4A993DD-8833-184D-87AD-0C75C54EF51C}"/>
                    </a:ext>
                  </a:extLst>
                </p:cNvPr>
                <p:cNvSpPr/>
                <p:nvPr/>
              </p:nvSpPr>
              <p:spPr>
                <a:xfrm>
                  <a:off x="3720120" y="5171216"/>
                  <a:ext cx="576196" cy="569026"/>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324" name="Group 323">
                  <a:extLst>
                    <a:ext uri="{FF2B5EF4-FFF2-40B4-BE49-F238E27FC236}">
                      <a16:creationId xmlns:a16="http://schemas.microsoft.com/office/drawing/2014/main" id="{0EDFF85B-9AA4-D44B-8EFB-73AA0203D7C0}"/>
                    </a:ext>
                  </a:extLst>
                </p:cNvPr>
                <p:cNvGrpSpPr/>
                <p:nvPr/>
              </p:nvGrpSpPr>
              <p:grpSpPr>
                <a:xfrm>
                  <a:off x="3830328" y="5255535"/>
                  <a:ext cx="380509" cy="406751"/>
                  <a:chOff x="3346402" y="5018689"/>
                  <a:chExt cx="460375" cy="492125"/>
                </a:xfrm>
              </p:grpSpPr>
              <p:sp>
                <p:nvSpPr>
                  <p:cNvPr id="325" name="Freeform 2">
                    <a:extLst>
                      <a:ext uri="{FF2B5EF4-FFF2-40B4-BE49-F238E27FC236}">
                        <a16:creationId xmlns:a16="http://schemas.microsoft.com/office/drawing/2014/main" id="{37F8321A-DA82-A44D-8798-8B92231CF36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26" name="Freeform 3">
                    <a:extLst>
                      <a:ext uri="{FF2B5EF4-FFF2-40B4-BE49-F238E27FC236}">
                        <a16:creationId xmlns:a16="http://schemas.microsoft.com/office/drawing/2014/main" id="{43715DF8-33FB-B44D-84D0-785D9DFDF99D}"/>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grpSp>
          <p:nvGrpSpPr>
            <p:cNvPr id="32" name="Group 31">
              <a:extLst>
                <a:ext uri="{FF2B5EF4-FFF2-40B4-BE49-F238E27FC236}">
                  <a16:creationId xmlns:a16="http://schemas.microsoft.com/office/drawing/2014/main" id="{DB423A92-C6E4-5C41-9D1F-4C58C3E7019F}"/>
                </a:ext>
              </a:extLst>
            </p:cNvPr>
            <p:cNvGrpSpPr/>
            <p:nvPr/>
          </p:nvGrpSpPr>
          <p:grpSpPr>
            <a:xfrm>
              <a:off x="13277221" y="2680040"/>
              <a:ext cx="1300716" cy="1283748"/>
              <a:chOff x="13384098" y="2786915"/>
              <a:chExt cx="1300716" cy="1283748"/>
            </a:xfrm>
          </p:grpSpPr>
          <p:grpSp>
            <p:nvGrpSpPr>
              <p:cNvPr id="303" name="Group 302">
                <a:extLst>
                  <a:ext uri="{FF2B5EF4-FFF2-40B4-BE49-F238E27FC236}">
                    <a16:creationId xmlns:a16="http://schemas.microsoft.com/office/drawing/2014/main" id="{BECDB703-C19A-2E49-809D-F37198D6B836}"/>
                  </a:ext>
                </a:extLst>
              </p:cNvPr>
              <p:cNvGrpSpPr/>
              <p:nvPr/>
            </p:nvGrpSpPr>
            <p:grpSpPr>
              <a:xfrm>
                <a:off x="13384098" y="3194111"/>
                <a:ext cx="465198" cy="569026"/>
                <a:chOff x="3775619" y="4024793"/>
                <a:chExt cx="465198" cy="569026"/>
              </a:xfrm>
            </p:grpSpPr>
            <p:sp>
              <p:nvSpPr>
                <p:cNvPr id="305" name="Rectangle 304">
                  <a:extLst>
                    <a:ext uri="{FF2B5EF4-FFF2-40B4-BE49-F238E27FC236}">
                      <a16:creationId xmlns:a16="http://schemas.microsoft.com/office/drawing/2014/main" id="{A29281A3-5ED1-FB4D-90A8-1D9F20135661}"/>
                    </a:ext>
                  </a:extLst>
                </p:cNvPr>
                <p:cNvSpPr/>
                <p:nvPr/>
              </p:nvSpPr>
              <p:spPr>
                <a:xfrm>
                  <a:off x="3775619" y="4024793"/>
                  <a:ext cx="465198" cy="569026"/>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06" name="Freeform 15">
                  <a:extLst>
                    <a:ext uri="{FF2B5EF4-FFF2-40B4-BE49-F238E27FC236}">
                      <a16:creationId xmlns:a16="http://schemas.microsoft.com/office/drawing/2014/main" id="{068726C3-6CD0-CA42-90DE-84C384A370F7}"/>
                    </a:ext>
                  </a:extLst>
                </p:cNvPr>
                <p:cNvSpPr>
                  <a:spLocks noChangeArrowheads="1"/>
                </p:cNvSpPr>
                <p:nvPr/>
              </p:nvSpPr>
              <p:spPr bwMode="auto">
                <a:xfrm>
                  <a:off x="3844298" y="4084094"/>
                  <a:ext cx="313591" cy="444801"/>
                </a:xfrm>
                <a:custGeom>
                  <a:avLst/>
                  <a:gdLst>
                    <a:gd name="T0" fmla="*/ 910 w 1055"/>
                    <a:gd name="T1" fmla="*/ 559 h 1493"/>
                    <a:gd name="T2" fmla="*/ 910 w 1055"/>
                    <a:gd name="T3" fmla="*/ 383 h 1493"/>
                    <a:gd name="T4" fmla="*/ 527 w 1055"/>
                    <a:gd name="T5" fmla="*/ 0 h 1493"/>
                    <a:gd name="T6" fmla="*/ 144 w 1055"/>
                    <a:gd name="T7" fmla="*/ 383 h 1493"/>
                    <a:gd name="T8" fmla="*/ 144 w 1055"/>
                    <a:gd name="T9" fmla="*/ 559 h 1493"/>
                    <a:gd name="T10" fmla="*/ 0 w 1055"/>
                    <a:gd name="T11" fmla="*/ 559 h 1493"/>
                    <a:gd name="T12" fmla="*/ 0 w 1055"/>
                    <a:gd name="T13" fmla="*/ 1266 h 1493"/>
                    <a:gd name="T14" fmla="*/ 527 w 1055"/>
                    <a:gd name="T15" fmla="*/ 1492 h 1493"/>
                    <a:gd name="T16" fmla="*/ 1054 w 1055"/>
                    <a:gd name="T17" fmla="*/ 1266 h 1493"/>
                    <a:gd name="T18" fmla="*/ 1054 w 1055"/>
                    <a:gd name="T19" fmla="*/ 559 h 1493"/>
                    <a:gd name="T20" fmla="*/ 910 w 1055"/>
                    <a:gd name="T21" fmla="*/ 559 h 1493"/>
                    <a:gd name="T22" fmla="*/ 608 w 1055"/>
                    <a:gd name="T23" fmla="*/ 1182 h 1493"/>
                    <a:gd name="T24" fmla="*/ 440 w 1055"/>
                    <a:gd name="T25" fmla="*/ 1182 h 1493"/>
                    <a:gd name="T26" fmla="*/ 482 w 1055"/>
                    <a:gd name="T27" fmla="*/ 965 h 1493"/>
                    <a:gd name="T28" fmla="*/ 385 w 1055"/>
                    <a:gd name="T29" fmla="*/ 831 h 1493"/>
                    <a:gd name="T30" fmla="*/ 529 w 1055"/>
                    <a:gd name="T31" fmla="*/ 687 h 1493"/>
                    <a:gd name="T32" fmla="*/ 671 w 1055"/>
                    <a:gd name="T33" fmla="*/ 831 h 1493"/>
                    <a:gd name="T34" fmla="*/ 569 w 1055"/>
                    <a:gd name="T35" fmla="*/ 965 h 1493"/>
                    <a:gd name="T36" fmla="*/ 608 w 1055"/>
                    <a:gd name="T37" fmla="*/ 1182 h 1493"/>
                    <a:gd name="T38" fmla="*/ 286 w 1055"/>
                    <a:gd name="T39" fmla="*/ 559 h 1493"/>
                    <a:gd name="T40" fmla="*/ 286 w 1055"/>
                    <a:gd name="T41" fmla="*/ 383 h 1493"/>
                    <a:gd name="T42" fmla="*/ 527 w 1055"/>
                    <a:gd name="T43" fmla="*/ 142 h 1493"/>
                    <a:gd name="T44" fmla="*/ 765 w 1055"/>
                    <a:gd name="T45" fmla="*/ 383 h 1493"/>
                    <a:gd name="T46" fmla="*/ 765 w 1055"/>
                    <a:gd name="T47" fmla="*/ 559 h 1493"/>
                    <a:gd name="T48" fmla="*/ 286 w 1055"/>
                    <a:gd name="T49" fmla="*/ 55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55" h="1493">
                      <a:moveTo>
                        <a:pt x="910" y="559"/>
                      </a:moveTo>
                      <a:lnTo>
                        <a:pt x="910" y="383"/>
                      </a:lnTo>
                      <a:cubicBezTo>
                        <a:pt x="910" y="171"/>
                        <a:pt x="737" y="0"/>
                        <a:pt x="527" y="0"/>
                      </a:cubicBezTo>
                      <a:cubicBezTo>
                        <a:pt x="314" y="0"/>
                        <a:pt x="144" y="173"/>
                        <a:pt x="144" y="383"/>
                      </a:cubicBezTo>
                      <a:lnTo>
                        <a:pt x="144" y="559"/>
                      </a:lnTo>
                      <a:lnTo>
                        <a:pt x="0" y="559"/>
                      </a:lnTo>
                      <a:lnTo>
                        <a:pt x="0" y="1266"/>
                      </a:lnTo>
                      <a:lnTo>
                        <a:pt x="527" y="1492"/>
                      </a:lnTo>
                      <a:lnTo>
                        <a:pt x="1054" y="1266"/>
                      </a:lnTo>
                      <a:lnTo>
                        <a:pt x="1054" y="559"/>
                      </a:lnTo>
                      <a:lnTo>
                        <a:pt x="910" y="559"/>
                      </a:lnTo>
                      <a:close/>
                      <a:moveTo>
                        <a:pt x="608" y="1182"/>
                      </a:moveTo>
                      <a:lnTo>
                        <a:pt x="440" y="1182"/>
                      </a:lnTo>
                      <a:lnTo>
                        <a:pt x="482" y="965"/>
                      </a:lnTo>
                      <a:cubicBezTo>
                        <a:pt x="425" y="947"/>
                        <a:pt x="385" y="894"/>
                        <a:pt x="385" y="831"/>
                      </a:cubicBezTo>
                      <a:cubicBezTo>
                        <a:pt x="385" y="753"/>
                        <a:pt x="448" y="687"/>
                        <a:pt x="529" y="687"/>
                      </a:cubicBezTo>
                      <a:cubicBezTo>
                        <a:pt x="608" y="687"/>
                        <a:pt x="671" y="753"/>
                        <a:pt x="671" y="831"/>
                      </a:cubicBezTo>
                      <a:cubicBezTo>
                        <a:pt x="668" y="891"/>
                        <a:pt x="626" y="947"/>
                        <a:pt x="569" y="965"/>
                      </a:cubicBezTo>
                      <a:lnTo>
                        <a:pt x="608" y="1182"/>
                      </a:lnTo>
                      <a:close/>
                      <a:moveTo>
                        <a:pt x="286" y="559"/>
                      </a:moveTo>
                      <a:lnTo>
                        <a:pt x="286" y="383"/>
                      </a:lnTo>
                      <a:cubicBezTo>
                        <a:pt x="286" y="249"/>
                        <a:pt x="393" y="142"/>
                        <a:pt x="527" y="142"/>
                      </a:cubicBezTo>
                      <a:cubicBezTo>
                        <a:pt x="658" y="142"/>
                        <a:pt x="765" y="249"/>
                        <a:pt x="765" y="383"/>
                      </a:cubicBezTo>
                      <a:lnTo>
                        <a:pt x="765" y="559"/>
                      </a:lnTo>
                      <a:lnTo>
                        <a:pt x="286" y="559"/>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328" name="Graphic 64">
                <a:extLst>
                  <a:ext uri="{FF2B5EF4-FFF2-40B4-BE49-F238E27FC236}">
                    <a16:creationId xmlns:a16="http://schemas.microsoft.com/office/drawing/2014/main" id="{7C3BDB16-8926-B14D-8646-B20FD8E6E84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 xmlns:asvg="http://schemas.microsoft.com/office/drawing/2016/SVG/main" r:embed="rId8"/>
                  </a:ext>
                </a:extLst>
              </a:blip>
              <a:stretch>
                <a:fillRect/>
              </a:stretch>
            </p:blipFill>
            <p:spPr>
              <a:xfrm>
                <a:off x="13401066" y="2786915"/>
                <a:ext cx="1283748" cy="1283748"/>
              </a:xfrm>
              <a:prstGeom prst="rect">
                <a:avLst/>
              </a:prstGeom>
            </p:spPr>
          </p:pic>
        </p:grpSp>
      </p:grpSp>
      <p:sp>
        <p:nvSpPr>
          <p:cNvPr id="332" name="Rectangle 331">
            <a:extLst>
              <a:ext uri="{FF2B5EF4-FFF2-40B4-BE49-F238E27FC236}">
                <a16:creationId xmlns:a16="http://schemas.microsoft.com/office/drawing/2014/main" id="{793673E9-80A6-E14C-9AB3-6FBCDC54009C}"/>
              </a:ext>
            </a:extLst>
          </p:cNvPr>
          <p:cNvSpPr/>
          <p:nvPr/>
        </p:nvSpPr>
        <p:spPr>
          <a:xfrm>
            <a:off x="1196665" y="5168801"/>
            <a:ext cx="3417923" cy="530915"/>
          </a:xfrm>
          <a:prstGeom prst="rect">
            <a:avLst/>
          </a:prstGeom>
        </p:spPr>
        <p:txBody>
          <a:bodyPr wrap="none">
            <a:spAutoFit/>
          </a:bodyPr>
          <a:lstStyle/>
          <a:p>
            <a:r>
              <a:rPr lang="en-US" b="1" dirty="0">
                <a:solidFill>
                  <a:schemeClr val="accent1"/>
                </a:solidFill>
              </a:rPr>
              <a:t>Monitoring and Management</a:t>
            </a:r>
          </a:p>
          <a:p>
            <a:r>
              <a:rPr lang="en-US" sz="1050" dirty="0">
                <a:solidFill>
                  <a:schemeClr val="tx1">
                    <a:lumMod val="75000"/>
                  </a:schemeClr>
                </a:solidFill>
              </a:rPr>
              <a:t>Grafana, Prometheus</a:t>
            </a:r>
          </a:p>
        </p:txBody>
      </p:sp>
      <p:grpSp>
        <p:nvGrpSpPr>
          <p:cNvPr id="35" name="Group 34">
            <a:extLst>
              <a:ext uri="{FF2B5EF4-FFF2-40B4-BE49-F238E27FC236}">
                <a16:creationId xmlns:a16="http://schemas.microsoft.com/office/drawing/2014/main" id="{24DDA130-7070-0A43-87AC-D88FF991C4DC}"/>
              </a:ext>
            </a:extLst>
          </p:cNvPr>
          <p:cNvGrpSpPr>
            <a:grpSpLocks noChangeAspect="1"/>
          </p:cNvGrpSpPr>
          <p:nvPr/>
        </p:nvGrpSpPr>
        <p:grpSpPr>
          <a:xfrm>
            <a:off x="334446" y="4711749"/>
            <a:ext cx="799596" cy="1188720"/>
            <a:chOff x="-4977800" y="2960539"/>
            <a:chExt cx="2007360" cy="2984242"/>
          </a:xfrm>
          <a:solidFill>
            <a:schemeClr val="accent4">
              <a:lumMod val="75000"/>
            </a:schemeClr>
          </a:solidFill>
        </p:grpSpPr>
        <p:grpSp>
          <p:nvGrpSpPr>
            <p:cNvPr id="336" name="Group 335">
              <a:extLst>
                <a:ext uri="{FF2B5EF4-FFF2-40B4-BE49-F238E27FC236}">
                  <a16:creationId xmlns:a16="http://schemas.microsoft.com/office/drawing/2014/main" id="{6A9B800B-F90D-DC4A-917A-AF749DD5C17D}"/>
                </a:ext>
              </a:extLst>
            </p:cNvPr>
            <p:cNvGrpSpPr/>
            <p:nvPr/>
          </p:nvGrpSpPr>
          <p:grpSpPr>
            <a:xfrm>
              <a:off x="-4336260" y="4516647"/>
              <a:ext cx="724280" cy="543828"/>
              <a:chOff x="5830775" y="4004425"/>
              <a:chExt cx="724280" cy="543828"/>
            </a:xfrm>
            <a:grpFill/>
          </p:grpSpPr>
          <p:sp>
            <p:nvSpPr>
              <p:cNvPr id="337" name="Rectangle 336">
                <a:extLst>
                  <a:ext uri="{FF2B5EF4-FFF2-40B4-BE49-F238E27FC236}">
                    <a16:creationId xmlns:a16="http://schemas.microsoft.com/office/drawing/2014/main" id="{0182D4DD-BDE2-684E-BC18-E2638D4140F8}"/>
                  </a:ext>
                </a:extLst>
              </p:cNvPr>
              <p:cNvSpPr/>
              <p:nvPr/>
            </p:nvSpPr>
            <p:spPr>
              <a:xfrm>
                <a:off x="5830775" y="4004425"/>
                <a:ext cx="724280" cy="543828"/>
              </a:xfrm>
              <a:prstGeom prst="rect">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338" name="Group 337">
                <a:extLst>
                  <a:ext uri="{FF2B5EF4-FFF2-40B4-BE49-F238E27FC236}">
                    <a16:creationId xmlns:a16="http://schemas.microsoft.com/office/drawing/2014/main" id="{0D7B95A6-31B8-6B4D-AC36-E3263AE7B668}"/>
                  </a:ext>
                </a:extLst>
              </p:cNvPr>
              <p:cNvGrpSpPr/>
              <p:nvPr/>
            </p:nvGrpSpPr>
            <p:grpSpPr>
              <a:xfrm>
                <a:off x="5933397" y="4076339"/>
                <a:ext cx="523527" cy="406751"/>
                <a:chOff x="8057075" y="4150358"/>
                <a:chExt cx="633412" cy="492125"/>
              </a:xfrm>
              <a:grpFill/>
            </p:grpSpPr>
            <p:sp>
              <p:nvSpPr>
                <p:cNvPr id="339" name="Freeform 48">
                  <a:extLst>
                    <a:ext uri="{FF2B5EF4-FFF2-40B4-BE49-F238E27FC236}">
                      <a16:creationId xmlns:a16="http://schemas.microsoft.com/office/drawing/2014/main" id="{40E73F18-3DCA-E141-A7CF-45253441872C}"/>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0" name="Freeform 49">
                  <a:extLst>
                    <a:ext uri="{FF2B5EF4-FFF2-40B4-BE49-F238E27FC236}">
                      <a16:creationId xmlns:a16="http://schemas.microsoft.com/office/drawing/2014/main" id="{E4973B60-A43C-1840-98F7-024671984C75}"/>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1" name="Freeform 50">
                  <a:extLst>
                    <a:ext uri="{FF2B5EF4-FFF2-40B4-BE49-F238E27FC236}">
                      <a16:creationId xmlns:a16="http://schemas.microsoft.com/office/drawing/2014/main" id="{E5CFD611-50E3-F64D-9EC0-35AB48A32C01}"/>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2" name="Freeform 51">
                  <a:extLst>
                    <a:ext uri="{FF2B5EF4-FFF2-40B4-BE49-F238E27FC236}">
                      <a16:creationId xmlns:a16="http://schemas.microsoft.com/office/drawing/2014/main" id="{C59CE384-F24D-1641-A68E-B5A5691E97C8}"/>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3" name="Freeform 52">
                  <a:extLst>
                    <a:ext uri="{FF2B5EF4-FFF2-40B4-BE49-F238E27FC236}">
                      <a16:creationId xmlns:a16="http://schemas.microsoft.com/office/drawing/2014/main" id="{048B5018-13DE-404D-B122-A8C4E4ECDC7C}"/>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4" name="Freeform 53">
                  <a:extLst>
                    <a:ext uri="{FF2B5EF4-FFF2-40B4-BE49-F238E27FC236}">
                      <a16:creationId xmlns:a16="http://schemas.microsoft.com/office/drawing/2014/main" id="{90D339DB-2888-F542-941E-4A8754280AE8}"/>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5" name="Freeform 54">
                  <a:extLst>
                    <a:ext uri="{FF2B5EF4-FFF2-40B4-BE49-F238E27FC236}">
                      <a16:creationId xmlns:a16="http://schemas.microsoft.com/office/drawing/2014/main" id="{1412733E-46DF-484A-9C7E-A9F42D40E04C}"/>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46" name="Freeform 55">
                  <a:extLst>
                    <a:ext uri="{FF2B5EF4-FFF2-40B4-BE49-F238E27FC236}">
                      <a16:creationId xmlns:a16="http://schemas.microsoft.com/office/drawing/2014/main" id="{55C27096-35C9-BF46-8689-C565B031F647}"/>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pic>
          <p:nvPicPr>
            <p:cNvPr id="348" name="Graphic 85">
              <a:extLst>
                <a:ext uri="{FF2B5EF4-FFF2-40B4-BE49-F238E27FC236}">
                  <a16:creationId xmlns:a16="http://schemas.microsoft.com/office/drawing/2014/main" id="{9BC026D1-5786-B046-A93F-78A1DD75BED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 xmlns:asvg="http://schemas.microsoft.com/office/drawing/2016/SVG/main" r:embed="rId10"/>
                </a:ext>
              </a:extLst>
            </a:blip>
            <a:stretch>
              <a:fillRect/>
            </a:stretch>
          </p:blipFill>
          <p:spPr>
            <a:xfrm>
              <a:off x="-4570348" y="2960539"/>
              <a:ext cx="1192457" cy="1192457"/>
            </a:xfrm>
            <a:prstGeom prst="rect">
              <a:avLst/>
            </a:prstGeom>
          </p:spPr>
        </p:pic>
        <p:pic>
          <p:nvPicPr>
            <p:cNvPr id="349" name="Graphic 90">
              <a:extLst>
                <a:ext uri="{FF2B5EF4-FFF2-40B4-BE49-F238E27FC236}">
                  <a16:creationId xmlns:a16="http://schemas.microsoft.com/office/drawing/2014/main" id="{D61ACE16-C69C-704F-B9C4-2BBBB0321ABC}"/>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 xmlns:asvg="http://schemas.microsoft.com/office/drawing/2016/SVG/main" r:embed="rId12"/>
                </a:ext>
              </a:extLst>
            </a:blip>
            <a:stretch>
              <a:fillRect/>
            </a:stretch>
          </p:blipFill>
          <p:spPr>
            <a:xfrm>
              <a:off x="-4451930" y="3666099"/>
              <a:ext cx="955620" cy="955620"/>
            </a:xfrm>
            <a:prstGeom prst="rect">
              <a:avLst/>
            </a:prstGeom>
          </p:spPr>
        </p:pic>
        <p:grpSp>
          <p:nvGrpSpPr>
            <p:cNvPr id="34" name="Group 33">
              <a:extLst>
                <a:ext uri="{FF2B5EF4-FFF2-40B4-BE49-F238E27FC236}">
                  <a16:creationId xmlns:a16="http://schemas.microsoft.com/office/drawing/2014/main" id="{BF557CD0-1E0B-C049-8D59-5C153E554F69}"/>
                </a:ext>
              </a:extLst>
            </p:cNvPr>
            <p:cNvGrpSpPr/>
            <p:nvPr/>
          </p:nvGrpSpPr>
          <p:grpSpPr>
            <a:xfrm>
              <a:off x="-4977800" y="4637941"/>
              <a:ext cx="2007360" cy="1306840"/>
              <a:chOff x="-5369686" y="5101076"/>
              <a:chExt cx="2007360" cy="1306840"/>
            </a:xfrm>
            <a:grpFill/>
          </p:grpSpPr>
          <p:pic>
            <p:nvPicPr>
              <p:cNvPr id="347" name="Graphic 77">
                <a:extLst>
                  <a:ext uri="{FF2B5EF4-FFF2-40B4-BE49-F238E27FC236}">
                    <a16:creationId xmlns:a16="http://schemas.microsoft.com/office/drawing/2014/main" id="{32283A31-D9E4-C34A-90DB-0F2B8025C63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 xmlns:asvg="http://schemas.microsoft.com/office/drawing/2016/SVG/main" r:embed="rId14"/>
                  </a:ext>
                </a:extLst>
              </a:blip>
              <a:stretch>
                <a:fillRect/>
              </a:stretch>
            </p:blipFill>
            <p:spPr>
              <a:xfrm>
                <a:off x="-5369686" y="5101076"/>
                <a:ext cx="1215471" cy="1215471"/>
              </a:xfrm>
              <a:prstGeom prst="rect">
                <a:avLst/>
              </a:prstGeom>
            </p:spPr>
          </p:pic>
          <p:pic>
            <p:nvPicPr>
              <p:cNvPr id="350" name="Graphic 349">
                <a:extLst>
                  <a:ext uri="{FF2B5EF4-FFF2-40B4-BE49-F238E27FC236}">
                    <a16:creationId xmlns:a16="http://schemas.microsoft.com/office/drawing/2014/main" id="{6A69C355-B669-B249-8A13-7488E1BD42B5}"/>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 xmlns:asvg="http://schemas.microsoft.com/office/drawing/2016/SVG/main" r:embed="rId16"/>
                  </a:ext>
                </a:extLst>
              </a:blip>
              <a:stretch>
                <a:fillRect/>
              </a:stretch>
            </p:blipFill>
            <p:spPr>
              <a:xfrm>
                <a:off x="-4570536" y="5199706"/>
                <a:ext cx="1208210" cy="1208210"/>
              </a:xfrm>
              <a:prstGeom prst="rect">
                <a:avLst/>
              </a:prstGeom>
            </p:spPr>
          </p:pic>
        </p:grpSp>
      </p:grpSp>
      <p:sp>
        <p:nvSpPr>
          <p:cNvPr id="353" name="Rectangle 352">
            <a:extLst>
              <a:ext uri="{FF2B5EF4-FFF2-40B4-BE49-F238E27FC236}">
                <a16:creationId xmlns:a16="http://schemas.microsoft.com/office/drawing/2014/main" id="{CFE2687A-FF74-5748-AB15-C5D2C5718CD5}"/>
              </a:ext>
            </a:extLst>
          </p:cNvPr>
          <p:cNvSpPr/>
          <p:nvPr/>
        </p:nvSpPr>
        <p:spPr>
          <a:xfrm>
            <a:off x="1196665" y="3047861"/>
            <a:ext cx="2221249" cy="692497"/>
          </a:xfrm>
          <a:prstGeom prst="rect">
            <a:avLst/>
          </a:prstGeom>
          <a:effectLst/>
        </p:spPr>
        <p:txBody>
          <a:bodyPr wrap="none">
            <a:spAutoFit/>
          </a:bodyPr>
          <a:lstStyle/>
          <a:p>
            <a:r>
              <a:rPr lang="en-US" b="1" dirty="0">
                <a:solidFill>
                  <a:schemeClr val="accent1"/>
                </a:solidFill>
              </a:rPr>
              <a:t>Tools and Services</a:t>
            </a:r>
          </a:p>
          <a:p>
            <a:r>
              <a:rPr lang="en-US" sz="1050" dirty="0">
                <a:solidFill>
                  <a:schemeClr val="tx1">
                    <a:lumMod val="75000"/>
                  </a:schemeClr>
                </a:solidFill>
              </a:rPr>
              <a:t>CI/CD</a:t>
            </a:r>
          </a:p>
          <a:p>
            <a:r>
              <a:rPr lang="en-US" sz="1050" dirty="0">
                <a:solidFill>
                  <a:schemeClr val="tx1">
                    <a:lumMod val="75000"/>
                  </a:schemeClr>
                </a:solidFill>
              </a:rPr>
              <a:t>SDK</a:t>
            </a:r>
          </a:p>
        </p:txBody>
      </p:sp>
      <p:sp>
        <p:nvSpPr>
          <p:cNvPr id="356" name="Rectangle 355">
            <a:extLst>
              <a:ext uri="{FF2B5EF4-FFF2-40B4-BE49-F238E27FC236}">
                <a16:creationId xmlns:a16="http://schemas.microsoft.com/office/drawing/2014/main" id="{C4DBB334-4E57-B944-8DE9-580865AE5F23}"/>
              </a:ext>
            </a:extLst>
          </p:cNvPr>
          <p:cNvSpPr/>
          <p:nvPr/>
        </p:nvSpPr>
        <p:spPr>
          <a:xfrm>
            <a:off x="1196665" y="4108331"/>
            <a:ext cx="2382191" cy="692497"/>
          </a:xfrm>
          <a:prstGeom prst="rect">
            <a:avLst/>
          </a:prstGeom>
          <a:effectLst/>
        </p:spPr>
        <p:txBody>
          <a:bodyPr wrap="none">
            <a:spAutoFit/>
          </a:bodyPr>
          <a:lstStyle/>
          <a:p>
            <a:r>
              <a:rPr lang="en-US" b="1" dirty="0">
                <a:solidFill>
                  <a:schemeClr val="accent1"/>
                </a:solidFill>
              </a:rPr>
              <a:t>Business Continuity</a:t>
            </a:r>
          </a:p>
          <a:p>
            <a:r>
              <a:rPr lang="en-US" sz="1050" dirty="0">
                <a:solidFill>
                  <a:schemeClr val="tx1">
                    <a:lumMod val="75000"/>
                  </a:schemeClr>
                </a:solidFill>
              </a:rPr>
              <a:t>Fault Domains</a:t>
            </a:r>
          </a:p>
          <a:p>
            <a:r>
              <a:rPr lang="en-US" sz="1050" dirty="0">
                <a:solidFill>
                  <a:schemeClr val="tx1">
                    <a:lumMod val="75000"/>
                  </a:schemeClr>
                </a:solidFill>
              </a:rPr>
              <a:t>Disaster Recovery</a:t>
            </a:r>
          </a:p>
        </p:txBody>
      </p:sp>
      <p:grpSp>
        <p:nvGrpSpPr>
          <p:cNvPr id="100" name="Group 99">
            <a:extLst>
              <a:ext uri="{FF2B5EF4-FFF2-40B4-BE49-F238E27FC236}">
                <a16:creationId xmlns:a16="http://schemas.microsoft.com/office/drawing/2014/main" id="{143AD1D0-8890-0A44-8E48-8F3488E70895}"/>
              </a:ext>
            </a:extLst>
          </p:cNvPr>
          <p:cNvGrpSpPr/>
          <p:nvPr/>
        </p:nvGrpSpPr>
        <p:grpSpPr>
          <a:xfrm>
            <a:off x="323417" y="4328139"/>
            <a:ext cx="811026" cy="488020"/>
            <a:chOff x="298079" y="4779391"/>
            <a:chExt cx="811026" cy="488020"/>
          </a:xfrm>
        </p:grpSpPr>
        <p:pic>
          <p:nvPicPr>
            <p:cNvPr id="362" name="Picture 361">
              <a:extLst>
                <a:ext uri="{FF2B5EF4-FFF2-40B4-BE49-F238E27FC236}">
                  <a16:creationId xmlns:a16="http://schemas.microsoft.com/office/drawing/2014/main" id="{ACD09DED-3663-0D40-9F6A-110C51D01C9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68084" y="4806892"/>
              <a:ext cx="182880" cy="460519"/>
            </a:xfrm>
            <a:prstGeom prst="rect">
              <a:avLst/>
            </a:prstGeom>
          </p:spPr>
        </p:pic>
        <p:sp>
          <p:nvSpPr>
            <p:cNvPr id="38" name="Lightning Bolt 37">
              <a:extLst>
                <a:ext uri="{FF2B5EF4-FFF2-40B4-BE49-F238E27FC236}">
                  <a16:creationId xmlns:a16="http://schemas.microsoft.com/office/drawing/2014/main" id="{BC16F6B7-3D3C-854C-A13B-B5471293CE7D}"/>
                </a:ext>
              </a:extLst>
            </p:cNvPr>
            <p:cNvSpPr/>
            <p:nvPr/>
          </p:nvSpPr>
          <p:spPr bwMode="gray">
            <a:xfrm>
              <a:off x="298079" y="4779391"/>
              <a:ext cx="180391" cy="316178"/>
            </a:xfrm>
            <a:prstGeom prst="lightningBolt">
              <a:avLst/>
            </a:prstGeom>
            <a:solidFill>
              <a:srgbClr val="FFFF0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65" name="Picture 364">
              <a:extLst>
                <a:ext uri="{FF2B5EF4-FFF2-40B4-BE49-F238E27FC236}">
                  <a16:creationId xmlns:a16="http://schemas.microsoft.com/office/drawing/2014/main" id="{4A922652-95E5-E34B-AC1C-FB7719EF6569}"/>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26225" y="4804913"/>
              <a:ext cx="182880" cy="460519"/>
            </a:xfrm>
            <a:prstGeom prst="rect">
              <a:avLst/>
            </a:prstGeom>
          </p:spPr>
        </p:pic>
        <p:sp>
          <p:nvSpPr>
            <p:cNvPr id="39" name="Striped Right Arrow 38">
              <a:extLst>
                <a:ext uri="{FF2B5EF4-FFF2-40B4-BE49-F238E27FC236}">
                  <a16:creationId xmlns:a16="http://schemas.microsoft.com/office/drawing/2014/main" id="{D7DFB24D-6AB6-6C4A-B236-CC8BA342A70A}"/>
                </a:ext>
              </a:extLst>
            </p:cNvPr>
            <p:cNvSpPr/>
            <p:nvPr/>
          </p:nvSpPr>
          <p:spPr bwMode="gray">
            <a:xfrm>
              <a:off x="617634" y="4931561"/>
              <a:ext cx="230045" cy="160656"/>
            </a:xfrm>
            <a:prstGeom prst="stripedRightArrow">
              <a:avLst/>
            </a:prstGeom>
            <a:solidFill>
              <a:schemeClr val="accent4">
                <a:lumMod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grpSp>
      <p:grpSp>
        <p:nvGrpSpPr>
          <p:cNvPr id="57" name="Group 56">
            <a:extLst>
              <a:ext uri="{FF2B5EF4-FFF2-40B4-BE49-F238E27FC236}">
                <a16:creationId xmlns:a16="http://schemas.microsoft.com/office/drawing/2014/main" id="{66B6D006-7AA0-A145-A2F9-281084A74D27}"/>
              </a:ext>
            </a:extLst>
          </p:cNvPr>
          <p:cNvGrpSpPr/>
          <p:nvPr/>
        </p:nvGrpSpPr>
        <p:grpSpPr>
          <a:xfrm>
            <a:off x="176994" y="2845660"/>
            <a:ext cx="900841" cy="1340514"/>
            <a:chOff x="210776" y="3296911"/>
            <a:chExt cx="900841" cy="1340514"/>
          </a:xfrm>
        </p:grpSpPr>
        <p:grpSp>
          <p:nvGrpSpPr>
            <p:cNvPr id="20" name="Group 19">
              <a:extLst>
                <a:ext uri="{FF2B5EF4-FFF2-40B4-BE49-F238E27FC236}">
                  <a16:creationId xmlns:a16="http://schemas.microsoft.com/office/drawing/2014/main" id="{C2D86C31-FD17-6F4C-8659-64EA754010DA}"/>
                </a:ext>
              </a:extLst>
            </p:cNvPr>
            <p:cNvGrpSpPr/>
            <p:nvPr/>
          </p:nvGrpSpPr>
          <p:grpSpPr>
            <a:xfrm>
              <a:off x="570507" y="4374331"/>
              <a:ext cx="499140" cy="263094"/>
              <a:chOff x="10733999" y="1496118"/>
              <a:chExt cx="867397" cy="457200"/>
            </a:xfrm>
          </p:grpSpPr>
          <p:pic>
            <p:nvPicPr>
              <p:cNvPr id="44" name="Picture 43">
                <a:extLst>
                  <a:ext uri="{FF2B5EF4-FFF2-40B4-BE49-F238E27FC236}">
                    <a16:creationId xmlns:a16="http://schemas.microsoft.com/office/drawing/2014/main" id="{493486B6-064C-B743-9AC6-8547BB38494B}"/>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144196" y="1496118"/>
                <a:ext cx="457200" cy="457200"/>
              </a:xfrm>
              <a:prstGeom prst="rect">
                <a:avLst/>
              </a:prstGeom>
            </p:spPr>
          </p:pic>
          <p:pic>
            <p:nvPicPr>
              <p:cNvPr id="45" name="Picture 44">
                <a:extLst>
                  <a:ext uri="{FF2B5EF4-FFF2-40B4-BE49-F238E27FC236}">
                    <a16:creationId xmlns:a16="http://schemas.microsoft.com/office/drawing/2014/main" id="{8A45E087-12E8-BD4A-B992-AF93048F7BC6}"/>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733999" y="1496118"/>
                <a:ext cx="368708" cy="457200"/>
              </a:xfrm>
              <a:prstGeom prst="rect">
                <a:avLst/>
              </a:prstGeom>
            </p:spPr>
          </p:pic>
        </p:grpSp>
        <p:grpSp>
          <p:nvGrpSpPr>
            <p:cNvPr id="357" name="Group 356">
              <a:extLst>
                <a:ext uri="{FF2B5EF4-FFF2-40B4-BE49-F238E27FC236}">
                  <a16:creationId xmlns:a16="http://schemas.microsoft.com/office/drawing/2014/main" id="{D1D58BD3-D2BD-B846-AC73-D69E9CA3AD69}"/>
                </a:ext>
              </a:extLst>
            </p:cNvPr>
            <p:cNvGrpSpPr/>
            <p:nvPr/>
          </p:nvGrpSpPr>
          <p:grpSpPr>
            <a:xfrm>
              <a:off x="645895" y="3296911"/>
              <a:ext cx="341908" cy="539397"/>
              <a:chOff x="2669996" y="3991725"/>
              <a:chExt cx="594161" cy="937353"/>
            </a:xfrm>
          </p:grpSpPr>
          <p:sp>
            <p:nvSpPr>
              <p:cNvPr id="358" name="Rectangle 357">
                <a:extLst>
                  <a:ext uri="{FF2B5EF4-FFF2-40B4-BE49-F238E27FC236}">
                    <a16:creationId xmlns:a16="http://schemas.microsoft.com/office/drawing/2014/main" id="{CC6A0CF6-29D3-A348-9473-8C6ADCE8D160}"/>
                  </a:ext>
                </a:extLst>
              </p:cNvPr>
              <p:cNvSpPr/>
              <p:nvPr/>
            </p:nvSpPr>
            <p:spPr>
              <a:xfrm>
                <a:off x="2681212" y="3991725"/>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359" name="Freeform 3">
                <a:extLst>
                  <a:ext uri="{FF2B5EF4-FFF2-40B4-BE49-F238E27FC236}">
                    <a16:creationId xmlns:a16="http://schemas.microsoft.com/office/drawing/2014/main" id="{0086CE9E-F72E-864C-8DEC-BBF6979D9C4C}"/>
                  </a:ext>
                </a:extLst>
              </p:cNvPr>
              <p:cNvSpPr>
                <a:spLocks noChangeArrowheads="1"/>
              </p:cNvSpPr>
              <p:nvPr/>
            </p:nvSpPr>
            <p:spPr bwMode="auto">
              <a:xfrm>
                <a:off x="2669996" y="448034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chemeClr val="accent4">
                  <a:lumMod val="75000"/>
                </a:schemeClr>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360" name="Graphic 71">
              <a:extLst>
                <a:ext uri="{FF2B5EF4-FFF2-40B4-BE49-F238E27FC236}">
                  <a16:creationId xmlns:a16="http://schemas.microsoft.com/office/drawing/2014/main" id="{A8C310EE-11CB-C540-950E-9A625AF9B7BA}"/>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 xmlns:asvg="http://schemas.microsoft.com/office/drawing/2016/SVG/main" r:embed="rId21"/>
                </a:ext>
              </a:extLst>
            </a:blip>
            <a:stretch>
              <a:fillRect/>
            </a:stretch>
          </p:blipFill>
          <p:spPr>
            <a:xfrm>
              <a:off x="210776" y="3753221"/>
              <a:ext cx="731520" cy="731521"/>
            </a:xfrm>
            <a:prstGeom prst="rect">
              <a:avLst/>
            </a:prstGeom>
          </p:spPr>
        </p:pic>
        <p:pic>
          <p:nvPicPr>
            <p:cNvPr id="17" name="Picture 16">
              <a:extLst>
                <a:ext uri="{FF2B5EF4-FFF2-40B4-BE49-F238E27FC236}">
                  <a16:creationId xmlns:a16="http://schemas.microsoft.com/office/drawing/2014/main" id="{B960BD29-7AEF-5749-A05F-04F311D14424}"/>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837297" y="3962292"/>
              <a:ext cx="274320" cy="381662"/>
            </a:xfrm>
            <a:prstGeom prst="rect">
              <a:avLst/>
            </a:prstGeom>
          </p:spPr>
        </p:pic>
      </p:grpSp>
      <p:pic>
        <p:nvPicPr>
          <p:cNvPr id="10" name="Picture 9" descr="Graphical user interface, website&#10;&#10;Description automatically generated">
            <a:extLst>
              <a:ext uri="{FF2B5EF4-FFF2-40B4-BE49-F238E27FC236}">
                <a16:creationId xmlns:a16="http://schemas.microsoft.com/office/drawing/2014/main" id="{EDD5651E-97E2-F948-B1E2-B47BD0260F4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152640" y="3898211"/>
            <a:ext cx="1371600" cy="848708"/>
          </a:xfrm>
          <a:prstGeom prst="rect">
            <a:avLst/>
          </a:prstGeom>
        </p:spPr>
      </p:pic>
      <p:pic>
        <p:nvPicPr>
          <p:cNvPr id="12" name="Picture 11" descr="A computer screen capture&#10;&#10;Description automatically generated with low confidence">
            <a:extLst>
              <a:ext uri="{FF2B5EF4-FFF2-40B4-BE49-F238E27FC236}">
                <a16:creationId xmlns:a16="http://schemas.microsoft.com/office/drawing/2014/main" id="{D0E44337-9DBF-5E41-831F-A6CDB569CF89}"/>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6160452" y="2913757"/>
            <a:ext cx="1371600" cy="828173"/>
          </a:xfrm>
          <a:prstGeom prst="rect">
            <a:avLst/>
          </a:prstGeom>
        </p:spPr>
      </p:pic>
      <p:pic>
        <p:nvPicPr>
          <p:cNvPr id="415" name="Picture Placeholder 39">
            <a:extLst>
              <a:ext uri="{FF2B5EF4-FFF2-40B4-BE49-F238E27FC236}">
                <a16:creationId xmlns:a16="http://schemas.microsoft.com/office/drawing/2014/main" id="{82A92CFC-F639-4533-9171-687592391556}"/>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rcRect/>
          <a:stretch>
            <a:fillRect/>
          </a:stretch>
        </p:blipFill>
        <p:spPr>
          <a:xfrm>
            <a:off x="31853" y="1921735"/>
            <a:ext cx="929788" cy="929788"/>
          </a:xfrm>
          <a:prstGeom prst="rect">
            <a:avLst/>
          </a:prstGeom>
        </p:spPr>
      </p:pic>
      <p:pic>
        <p:nvPicPr>
          <p:cNvPr id="416" name="Picture Placeholder 39">
            <a:extLst>
              <a:ext uri="{FF2B5EF4-FFF2-40B4-BE49-F238E27FC236}">
                <a16:creationId xmlns:a16="http://schemas.microsoft.com/office/drawing/2014/main" id="{5D0FAA1F-9CAA-4A34-B4CD-46FD5C2C5BA9}"/>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rcRect/>
          <a:stretch>
            <a:fillRect/>
          </a:stretch>
        </p:blipFill>
        <p:spPr>
          <a:xfrm>
            <a:off x="252267" y="2163106"/>
            <a:ext cx="863861" cy="863861"/>
          </a:xfrm>
          <a:prstGeom prst="rect">
            <a:avLst/>
          </a:prstGeom>
        </p:spPr>
      </p:pic>
      <p:sp>
        <p:nvSpPr>
          <p:cNvPr id="425" name="Slide Number Placeholder 3">
            <a:extLst>
              <a:ext uri="{FF2B5EF4-FFF2-40B4-BE49-F238E27FC236}">
                <a16:creationId xmlns:a16="http://schemas.microsoft.com/office/drawing/2014/main" id="{A41F95BE-8A7C-4938-8B05-DF0AAA70BF5A}"/>
              </a:ext>
            </a:extLst>
          </p:cNvPr>
          <p:cNvSpPr txBox="1">
            <a:spLocks/>
          </p:cNvSpPr>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lang="en-US" sz="900" kern="1200" smtClean="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6</a:t>
            </a:fld>
            <a:endParaRPr lang="en-US" dirty="0"/>
          </a:p>
        </p:txBody>
      </p:sp>
      <p:sp>
        <p:nvSpPr>
          <p:cNvPr id="417" name="Footer Placeholder 3">
            <a:extLst>
              <a:ext uri="{FF2B5EF4-FFF2-40B4-BE49-F238E27FC236}">
                <a16:creationId xmlns:a16="http://schemas.microsoft.com/office/drawing/2014/main" id="{08223857-CED6-4C6C-81BC-D09918891EF7}"/>
              </a:ext>
            </a:extLst>
          </p:cNvPr>
          <p:cNvSpPr txBox="1">
            <a:spLocks/>
          </p:cNvSpPr>
          <p:nvPr>
            <p:custDataLst>
              <p:tags r:id="rId1"/>
            </p:custDataLst>
          </p:nvPr>
        </p:nvSpPr>
        <p:spPr>
          <a:xfrm>
            <a:off x="1127759" y="6423978"/>
            <a:ext cx="57453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defRPr/>
            </a:pPr>
            <a:r>
              <a:rPr lang="en-US" sz="900" dirty="0" smtClean="0">
                <a:solidFill>
                  <a:srgbClr val="8B8580"/>
                </a:solidFill>
                <a:latin typeface="Oracle Sans Tab"/>
              </a:rPr>
              <a:t>Copyright © 2023, Oracle </a:t>
            </a:r>
            <a:r>
              <a:rPr lang="en-US" sz="900" dirty="0">
                <a:solidFill>
                  <a:srgbClr val="8B8580"/>
                </a:solidFill>
                <a:latin typeface="Oracle Sans Tab"/>
              </a:rPr>
              <a:t>and/or its affiliates, All Rights Reserved. </a:t>
            </a:r>
          </a:p>
        </p:txBody>
      </p:sp>
      <p:pic>
        <p:nvPicPr>
          <p:cNvPr id="419" name="Picture 418" descr="A picture containing text, newspaper, receipt&#10;&#10;Description automatically generated">
            <a:extLst>
              <a:ext uri="{FF2B5EF4-FFF2-40B4-BE49-F238E27FC236}">
                <a16:creationId xmlns:a16="http://schemas.microsoft.com/office/drawing/2014/main" id="{7612A436-1174-42E0-A120-25BA50F08045}"/>
              </a:ext>
            </a:extLst>
          </p:cNvPr>
          <p:cNvPicPr>
            <a:picLocks noChangeAspect="1"/>
          </p:cNvPicPr>
          <p:nvPr/>
        </p:nvPicPr>
        <p:blipFill rotWithShape="1">
          <a:blip r:embed="rId29" cstate="print">
            <a:extLst>
              <a:ext uri="{28A0092B-C50C-407E-A947-70E740481C1C}">
                <a14:useLocalDpi xmlns:a14="http://schemas.microsoft.com/office/drawing/2010/main" val="0"/>
              </a:ext>
            </a:extLst>
          </a:blip>
          <a:srcRect l="28407" t="8107" r="30468" b="8605"/>
          <a:stretch/>
        </p:blipFill>
        <p:spPr>
          <a:xfrm>
            <a:off x="4933054" y="2403618"/>
            <a:ext cx="1090161" cy="3153976"/>
          </a:xfrm>
          <a:prstGeom prst="rect">
            <a:avLst/>
          </a:prstGeom>
        </p:spPr>
      </p:pic>
    </p:spTree>
    <p:extLst>
      <p:ext uri="{BB962C8B-B14F-4D97-AF65-F5344CB8AC3E}">
        <p14:creationId xmlns:p14="http://schemas.microsoft.com/office/powerpoint/2010/main" val="255311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90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02295" y="580644"/>
            <a:ext cx="2458720" cy="5995670"/>
          </a:xfrm>
          <a:custGeom>
            <a:avLst/>
            <a:gdLst/>
            <a:ahLst/>
            <a:cxnLst/>
            <a:rect l="l" t="t" r="r" b="b"/>
            <a:pathLst>
              <a:path w="2458720" h="5995670">
                <a:moveTo>
                  <a:pt x="254507" y="5995416"/>
                </a:moveTo>
                <a:lnTo>
                  <a:pt x="207061" y="5993819"/>
                </a:lnTo>
                <a:lnTo>
                  <a:pt x="168306" y="5989466"/>
                </a:lnTo>
                <a:lnTo>
                  <a:pt x="142172" y="5983007"/>
                </a:lnTo>
                <a:lnTo>
                  <a:pt x="132587" y="5975095"/>
                </a:lnTo>
                <a:lnTo>
                  <a:pt x="132587" y="5723128"/>
                </a:lnTo>
                <a:lnTo>
                  <a:pt x="123003" y="5715216"/>
                </a:lnTo>
                <a:lnTo>
                  <a:pt x="96869" y="5708757"/>
                </a:lnTo>
                <a:lnTo>
                  <a:pt x="58114" y="5704404"/>
                </a:lnTo>
                <a:lnTo>
                  <a:pt x="10668" y="5702808"/>
                </a:lnTo>
                <a:lnTo>
                  <a:pt x="58114" y="5701211"/>
                </a:lnTo>
                <a:lnTo>
                  <a:pt x="96869" y="5696858"/>
                </a:lnTo>
                <a:lnTo>
                  <a:pt x="123003" y="5690399"/>
                </a:lnTo>
                <a:lnTo>
                  <a:pt x="132587" y="5682487"/>
                </a:lnTo>
                <a:lnTo>
                  <a:pt x="132587" y="5430520"/>
                </a:lnTo>
                <a:lnTo>
                  <a:pt x="142172" y="5422608"/>
                </a:lnTo>
                <a:lnTo>
                  <a:pt x="168306" y="5416149"/>
                </a:lnTo>
                <a:lnTo>
                  <a:pt x="207061" y="5411796"/>
                </a:lnTo>
                <a:lnTo>
                  <a:pt x="254507" y="5410200"/>
                </a:lnTo>
              </a:path>
              <a:path w="2458720" h="5995670">
                <a:moveTo>
                  <a:pt x="243839" y="5396483"/>
                </a:moveTo>
                <a:lnTo>
                  <a:pt x="196393" y="5394887"/>
                </a:lnTo>
                <a:lnTo>
                  <a:pt x="157638" y="5390534"/>
                </a:lnTo>
                <a:lnTo>
                  <a:pt x="131504" y="5384075"/>
                </a:lnTo>
                <a:lnTo>
                  <a:pt x="121920" y="5376164"/>
                </a:lnTo>
                <a:lnTo>
                  <a:pt x="121920" y="5195824"/>
                </a:lnTo>
                <a:lnTo>
                  <a:pt x="112335" y="5187912"/>
                </a:lnTo>
                <a:lnTo>
                  <a:pt x="86201" y="5181453"/>
                </a:lnTo>
                <a:lnTo>
                  <a:pt x="47446" y="5177100"/>
                </a:lnTo>
                <a:lnTo>
                  <a:pt x="0" y="5175504"/>
                </a:lnTo>
                <a:lnTo>
                  <a:pt x="47446" y="5173907"/>
                </a:lnTo>
                <a:lnTo>
                  <a:pt x="86201" y="5169554"/>
                </a:lnTo>
                <a:lnTo>
                  <a:pt x="112335" y="5163095"/>
                </a:lnTo>
                <a:lnTo>
                  <a:pt x="121920" y="5155183"/>
                </a:lnTo>
                <a:lnTo>
                  <a:pt x="121920" y="4974844"/>
                </a:lnTo>
                <a:lnTo>
                  <a:pt x="131504" y="4966954"/>
                </a:lnTo>
                <a:lnTo>
                  <a:pt x="157638" y="4960493"/>
                </a:lnTo>
                <a:lnTo>
                  <a:pt x="196393" y="4956127"/>
                </a:lnTo>
                <a:lnTo>
                  <a:pt x="243839" y="4954524"/>
                </a:lnTo>
              </a:path>
              <a:path w="2458720" h="5995670">
                <a:moveTo>
                  <a:pt x="2206752" y="2188464"/>
                </a:moveTo>
                <a:lnTo>
                  <a:pt x="2254198" y="2186860"/>
                </a:lnTo>
                <a:lnTo>
                  <a:pt x="2292953" y="2182494"/>
                </a:lnTo>
                <a:lnTo>
                  <a:pt x="2319087" y="2176033"/>
                </a:lnTo>
                <a:lnTo>
                  <a:pt x="2328672" y="2168143"/>
                </a:lnTo>
                <a:lnTo>
                  <a:pt x="2328672" y="1916176"/>
                </a:lnTo>
                <a:lnTo>
                  <a:pt x="2338256" y="1908286"/>
                </a:lnTo>
                <a:lnTo>
                  <a:pt x="2364390" y="1901825"/>
                </a:lnTo>
                <a:lnTo>
                  <a:pt x="2403145" y="1897459"/>
                </a:lnTo>
                <a:lnTo>
                  <a:pt x="2450592" y="1895855"/>
                </a:lnTo>
                <a:lnTo>
                  <a:pt x="2403145" y="1894252"/>
                </a:lnTo>
                <a:lnTo>
                  <a:pt x="2364390" y="1889886"/>
                </a:lnTo>
                <a:lnTo>
                  <a:pt x="2338256" y="1883425"/>
                </a:lnTo>
                <a:lnTo>
                  <a:pt x="2328672" y="1875535"/>
                </a:lnTo>
                <a:lnTo>
                  <a:pt x="2328672" y="1623567"/>
                </a:lnTo>
                <a:lnTo>
                  <a:pt x="2319087" y="1615678"/>
                </a:lnTo>
                <a:lnTo>
                  <a:pt x="2292953" y="1609216"/>
                </a:lnTo>
                <a:lnTo>
                  <a:pt x="2254198" y="1604851"/>
                </a:lnTo>
                <a:lnTo>
                  <a:pt x="2206752" y="1603247"/>
                </a:lnTo>
              </a:path>
              <a:path w="2458720" h="5995670">
                <a:moveTo>
                  <a:pt x="2194559" y="3774948"/>
                </a:moveTo>
                <a:lnTo>
                  <a:pt x="2242006" y="3773344"/>
                </a:lnTo>
                <a:lnTo>
                  <a:pt x="2280761" y="3768979"/>
                </a:lnTo>
                <a:lnTo>
                  <a:pt x="2306895" y="3762517"/>
                </a:lnTo>
                <a:lnTo>
                  <a:pt x="2316479" y="3754628"/>
                </a:lnTo>
                <a:lnTo>
                  <a:pt x="2316479" y="3502659"/>
                </a:lnTo>
                <a:lnTo>
                  <a:pt x="2326064" y="3494770"/>
                </a:lnTo>
                <a:lnTo>
                  <a:pt x="2352198" y="3488308"/>
                </a:lnTo>
                <a:lnTo>
                  <a:pt x="2390953" y="3483943"/>
                </a:lnTo>
                <a:lnTo>
                  <a:pt x="2438400" y="3482339"/>
                </a:lnTo>
                <a:lnTo>
                  <a:pt x="2390953" y="3480736"/>
                </a:lnTo>
                <a:lnTo>
                  <a:pt x="2352198" y="3476370"/>
                </a:lnTo>
                <a:lnTo>
                  <a:pt x="2326064" y="3469909"/>
                </a:lnTo>
                <a:lnTo>
                  <a:pt x="2316479" y="3462019"/>
                </a:lnTo>
                <a:lnTo>
                  <a:pt x="2316479" y="3210051"/>
                </a:lnTo>
                <a:lnTo>
                  <a:pt x="2306895" y="3202162"/>
                </a:lnTo>
                <a:lnTo>
                  <a:pt x="2280761" y="3195700"/>
                </a:lnTo>
                <a:lnTo>
                  <a:pt x="2242006" y="3191335"/>
                </a:lnTo>
                <a:lnTo>
                  <a:pt x="2194559" y="3189731"/>
                </a:lnTo>
              </a:path>
              <a:path w="2458720" h="5995670">
                <a:moveTo>
                  <a:pt x="2194559" y="3186683"/>
                </a:moveTo>
                <a:lnTo>
                  <a:pt x="2245858" y="3184965"/>
                </a:lnTo>
                <a:lnTo>
                  <a:pt x="2287762" y="3180270"/>
                </a:lnTo>
                <a:lnTo>
                  <a:pt x="2316021" y="3173289"/>
                </a:lnTo>
                <a:lnTo>
                  <a:pt x="2326385" y="3164712"/>
                </a:lnTo>
                <a:lnTo>
                  <a:pt x="2326385" y="2930525"/>
                </a:lnTo>
                <a:lnTo>
                  <a:pt x="2336750" y="2921948"/>
                </a:lnTo>
                <a:lnTo>
                  <a:pt x="2365009" y="2914967"/>
                </a:lnTo>
                <a:lnTo>
                  <a:pt x="2406913" y="2910272"/>
                </a:lnTo>
                <a:lnTo>
                  <a:pt x="2458211" y="2908554"/>
                </a:lnTo>
                <a:lnTo>
                  <a:pt x="2406913" y="2906835"/>
                </a:lnTo>
                <a:lnTo>
                  <a:pt x="2365009" y="2902140"/>
                </a:lnTo>
                <a:lnTo>
                  <a:pt x="2336750" y="2895159"/>
                </a:lnTo>
                <a:lnTo>
                  <a:pt x="2326385" y="2886582"/>
                </a:lnTo>
                <a:lnTo>
                  <a:pt x="2326385" y="2652394"/>
                </a:lnTo>
                <a:lnTo>
                  <a:pt x="2316021" y="2643818"/>
                </a:lnTo>
                <a:lnTo>
                  <a:pt x="2287762" y="2636837"/>
                </a:lnTo>
                <a:lnTo>
                  <a:pt x="2245858" y="2632142"/>
                </a:lnTo>
                <a:lnTo>
                  <a:pt x="2194559" y="2630423"/>
                </a:lnTo>
              </a:path>
              <a:path w="2458720" h="5995670">
                <a:moveTo>
                  <a:pt x="2203704" y="2625852"/>
                </a:moveTo>
                <a:lnTo>
                  <a:pt x="2251150" y="2624248"/>
                </a:lnTo>
                <a:lnTo>
                  <a:pt x="2289905" y="2619882"/>
                </a:lnTo>
                <a:lnTo>
                  <a:pt x="2316039" y="2613421"/>
                </a:lnTo>
                <a:lnTo>
                  <a:pt x="2325624" y="2605531"/>
                </a:lnTo>
                <a:lnTo>
                  <a:pt x="2325624" y="2425191"/>
                </a:lnTo>
                <a:lnTo>
                  <a:pt x="2335208" y="2417302"/>
                </a:lnTo>
                <a:lnTo>
                  <a:pt x="2361342" y="2410841"/>
                </a:lnTo>
                <a:lnTo>
                  <a:pt x="2400097" y="2406475"/>
                </a:lnTo>
                <a:lnTo>
                  <a:pt x="2447544" y="2404871"/>
                </a:lnTo>
                <a:lnTo>
                  <a:pt x="2400097" y="2403268"/>
                </a:lnTo>
                <a:lnTo>
                  <a:pt x="2361342" y="2398903"/>
                </a:lnTo>
                <a:lnTo>
                  <a:pt x="2335208" y="2392441"/>
                </a:lnTo>
                <a:lnTo>
                  <a:pt x="2325624" y="2384552"/>
                </a:lnTo>
                <a:lnTo>
                  <a:pt x="2325624" y="2204211"/>
                </a:lnTo>
                <a:lnTo>
                  <a:pt x="2316039" y="2196322"/>
                </a:lnTo>
                <a:lnTo>
                  <a:pt x="2289905" y="2189861"/>
                </a:lnTo>
                <a:lnTo>
                  <a:pt x="2251150" y="2185495"/>
                </a:lnTo>
                <a:lnTo>
                  <a:pt x="2203704" y="2183891"/>
                </a:lnTo>
              </a:path>
              <a:path w="2458720" h="5995670">
                <a:moveTo>
                  <a:pt x="2203704" y="1600200"/>
                </a:moveTo>
                <a:lnTo>
                  <a:pt x="2252656" y="1598550"/>
                </a:lnTo>
                <a:lnTo>
                  <a:pt x="2292619" y="1594056"/>
                </a:lnTo>
                <a:lnTo>
                  <a:pt x="2319557" y="1587394"/>
                </a:lnTo>
                <a:lnTo>
                  <a:pt x="2329433" y="1579244"/>
                </a:lnTo>
                <a:lnTo>
                  <a:pt x="2329433" y="1475613"/>
                </a:lnTo>
                <a:lnTo>
                  <a:pt x="2339310" y="1467463"/>
                </a:lnTo>
                <a:lnTo>
                  <a:pt x="2366248" y="1460801"/>
                </a:lnTo>
                <a:lnTo>
                  <a:pt x="2406211" y="1456307"/>
                </a:lnTo>
                <a:lnTo>
                  <a:pt x="2455163" y="1454657"/>
                </a:lnTo>
                <a:lnTo>
                  <a:pt x="2406211" y="1453008"/>
                </a:lnTo>
                <a:lnTo>
                  <a:pt x="2366248" y="1448514"/>
                </a:lnTo>
                <a:lnTo>
                  <a:pt x="2339310" y="1441852"/>
                </a:lnTo>
                <a:lnTo>
                  <a:pt x="2329433" y="1433702"/>
                </a:lnTo>
                <a:lnTo>
                  <a:pt x="2329433" y="1330070"/>
                </a:lnTo>
                <a:lnTo>
                  <a:pt x="2319557" y="1321921"/>
                </a:lnTo>
                <a:lnTo>
                  <a:pt x="2292619" y="1315259"/>
                </a:lnTo>
                <a:lnTo>
                  <a:pt x="2252656" y="1310765"/>
                </a:lnTo>
                <a:lnTo>
                  <a:pt x="2203704" y="1309115"/>
                </a:lnTo>
              </a:path>
              <a:path w="2458720" h="5995670">
                <a:moveTo>
                  <a:pt x="2203704" y="1184147"/>
                </a:moveTo>
                <a:lnTo>
                  <a:pt x="2251150" y="1182544"/>
                </a:lnTo>
                <a:lnTo>
                  <a:pt x="2289905" y="1178178"/>
                </a:lnTo>
                <a:lnTo>
                  <a:pt x="2316039" y="1171717"/>
                </a:lnTo>
                <a:lnTo>
                  <a:pt x="2325624" y="1163827"/>
                </a:lnTo>
                <a:lnTo>
                  <a:pt x="2325624" y="911859"/>
                </a:lnTo>
                <a:lnTo>
                  <a:pt x="2335208" y="903970"/>
                </a:lnTo>
                <a:lnTo>
                  <a:pt x="2361342" y="897509"/>
                </a:lnTo>
                <a:lnTo>
                  <a:pt x="2400097" y="893143"/>
                </a:lnTo>
                <a:lnTo>
                  <a:pt x="2447544" y="891539"/>
                </a:lnTo>
                <a:lnTo>
                  <a:pt x="2400097" y="889936"/>
                </a:lnTo>
                <a:lnTo>
                  <a:pt x="2361342" y="885570"/>
                </a:lnTo>
                <a:lnTo>
                  <a:pt x="2335208" y="879109"/>
                </a:lnTo>
                <a:lnTo>
                  <a:pt x="2325624" y="871219"/>
                </a:lnTo>
                <a:lnTo>
                  <a:pt x="2325624" y="619251"/>
                </a:lnTo>
                <a:lnTo>
                  <a:pt x="2316039" y="611362"/>
                </a:lnTo>
                <a:lnTo>
                  <a:pt x="2289905" y="604901"/>
                </a:lnTo>
                <a:lnTo>
                  <a:pt x="2251150" y="600535"/>
                </a:lnTo>
                <a:lnTo>
                  <a:pt x="2203704" y="598931"/>
                </a:lnTo>
              </a:path>
              <a:path w="2458720" h="5995670">
                <a:moveTo>
                  <a:pt x="2203704" y="585215"/>
                </a:moveTo>
                <a:lnTo>
                  <a:pt x="2251150" y="583612"/>
                </a:lnTo>
                <a:lnTo>
                  <a:pt x="2289905" y="579246"/>
                </a:lnTo>
                <a:lnTo>
                  <a:pt x="2316039" y="572785"/>
                </a:lnTo>
                <a:lnTo>
                  <a:pt x="2325624" y="564895"/>
                </a:lnTo>
                <a:lnTo>
                  <a:pt x="2325624" y="312927"/>
                </a:lnTo>
                <a:lnTo>
                  <a:pt x="2335208" y="305038"/>
                </a:lnTo>
                <a:lnTo>
                  <a:pt x="2361342" y="298576"/>
                </a:lnTo>
                <a:lnTo>
                  <a:pt x="2400097" y="294211"/>
                </a:lnTo>
                <a:lnTo>
                  <a:pt x="2447544" y="292607"/>
                </a:lnTo>
                <a:lnTo>
                  <a:pt x="2400097" y="291004"/>
                </a:lnTo>
                <a:lnTo>
                  <a:pt x="2361342" y="286638"/>
                </a:lnTo>
                <a:lnTo>
                  <a:pt x="2335208" y="280177"/>
                </a:lnTo>
                <a:lnTo>
                  <a:pt x="2325624" y="272288"/>
                </a:lnTo>
                <a:lnTo>
                  <a:pt x="2325624" y="20319"/>
                </a:lnTo>
                <a:lnTo>
                  <a:pt x="2316039" y="12430"/>
                </a:lnTo>
                <a:lnTo>
                  <a:pt x="2289905" y="5969"/>
                </a:lnTo>
                <a:lnTo>
                  <a:pt x="2251150" y="1603"/>
                </a:lnTo>
                <a:lnTo>
                  <a:pt x="2203704" y="0"/>
                </a:lnTo>
              </a:path>
            </a:pathLst>
          </a:custGeom>
          <a:ln w="15875">
            <a:solidFill>
              <a:srgbClr val="A33829"/>
            </a:solidFill>
          </a:ln>
        </p:spPr>
        <p:txBody>
          <a:bodyPr wrap="square" lIns="0" tIns="0" rIns="0" bIns="0" rtlCol="0"/>
          <a:lstStyle/>
          <a:p>
            <a:endParaRPr/>
          </a:p>
        </p:txBody>
      </p:sp>
      <p:sp>
        <p:nvSpPr>
          <p:cNvPr id="3" name="object 3"/>
          <p:cNvSpPr txBox="1"/>
          <p:nvPr/>
        </p:nvSpPr>
        <p:spPr>
          <a:xfrm>
            <a:off x="746251" y="1742529"/>
            <a:ext cx="5271135" cy="3793490"/>
          </a:xfrm>
          <a:prstGeom prst="rect">
            <a:avLst/>
          </a:prstGeom>
        </p:spPr>
        <p:txBody>
          <a:bodyPr vert="horz" wrap="square" lIns="0" tIns="48260" rIns="0" bIns="0" rtlCol="0">
            <a:spAutoFit/>
          </a:bodyPr>
          <a:lstStyle/>
          <a:p>
            <a:pPr marL="12700">
              <a:lnSpc>
                <a:spcPct val="100000"/>
              </a:lnSpc>
              <a:spcBef>
                <a:spcPts val="380"/>
              </a:spcBef>
            </a:pPr>
            <a:r>
              <a:rPr sz="1800" spc="-110" dirty="0">
                <a:solidFill>
                  <a:srgbClr val="302C2A"/>
                </a:solidFill>
                <a:latin typeface="Verdana"/>
                <a:cs typeface="Verdana"/>
              </a:rPr>
              <a:t>Base</a:t>
            </a:r>
            <a:r>
              <a:rPr sz="1800" spc="-200" dirty="0">
                <a:solidFill>
                  <a:srgbClr val="302C2A"/>
                </a:solidFill>
                <a:latin typeface="Verdana"/>
                <a:cs typeface="Verdana"/>
              </a:rPr>
              <a:t> </a:t>
            </a:r>
            <a:r>
              <a:rPr sz="1800" spc="-114" dirty="0">
                <a:solidFill>
                  <a:srgbClr val="302C2A"/>
                </a:solidFill>
                <a:latin typeface="Verdana"/>
                <a:cs typeface="Verdana"/>
              </a:rPr>
              <a:t>Rack</a:t>
            </a:r>
            <a:r>
              <a:rPr sz="1800" spc="-195" dirty="0">
                <a:solidFill>
                  <a:srgbClr val="302C2A"/>
                </a:solidFill>
                <a:latin typeface="Verdana"/>
                <a:cs typeface="Verdana"/>
              </a:rPr>
              <a:t> </a:t>
            </a:r>
            <a:r>
              <a:rPr sz="1800" spc="-55" dirty="0">
                <a:solidFill>
                  <a:srgbClr val="302C2A"/>
                </a:solidFill>
                <a:latin typeface="Verdana"/>
                <a:cs typeface="Verdana"/>
              </a:rPr>
              <a:t>con</a:t>
            </a:r>
            <a:r>
              <a:rPr sz="1800" spc="-45" dirty="0">
                <a:solidFill>
                  <a:srgbClr val="302C2A"/>
                </a:solidFill>
                <a:latin typeface="Verdana"/>
                <a:cs typeface="Verdana"/>
              </a:rPr>
              <a:t>f</a:t>
            </a:r>
            <a:r>
              <a:rPr sz="1800" spc="-40" dirty="0">
                <a:solidFill>
                  <a:srgbClr val="302C2A"/>
                </a:solidFill>
                <a:latin typeface="Verdana"/>
                <a:cs typeface="Verdana"/>
              </a:rPr>
              <a:t>i</a:t>
            </a:r>
            <a:r>
              <a:rPr sz="1800" spc="-95" dirty="0">
                <a:solidFill>
                  <a:srgbClr val="302C2A"/>
                </a:solidFill>
                <a:latin typeface="Verdana"/>
                <a:cs typeface="Verdana"/>
              </a:rPr>
              <a:t>g</a:t>
            </a:r>
            <a:r>
              <a:rPr sz="1800" spc="-90" dirty="0">
                <a:solidFill>
                  <a:srgbClr val="302C2A"/>
                </a:solidFill>
                <a:latin typeface="Verdana"/>
                <a:cs typeface="Verdana"/>
              </a:rPr>
              <a:t>u</a:t>
            </a:r>
            <a:r>
              <a:rPr sz="1800" spc="-150" dirty="0">
                <a:solidFill>
                  <a:srgbClr val="302C2A"/>
                </a:solidFill>
                <a:latin typeface="Verdana"/>
                <a:cs typeface="Verdana"/>
              </a:rPr>
              <a:t>r</a:t>
            </a:r>
            <a:r>
              <a:rPr sz="1800" spc="-135" dirty="0">
                <a:solidFill>
                  <a:srgbClr val="302C2A"/>
                </a:solidFill>
                <a:latin typeface="Verdana"/>
                <a:cs typeface="Verdana"/>
              </a:rPr>
              <a:t>a</a:t>
            </a:r>
            <a:r>
              <a:rPr sz="1800" spc="-80" dirty="0">
                <a:solidFill>
                  <a:srgbClr val="302C2A"/>
                </a:solidFill>
                <a:latin typeface="Verdana"/>
                <a:cs typeface="Verdana"/>
              </a:rPr>
              <a:t>t</a:t>
            </a:r>
            <a:r>
              <a:rPr sz="1800" spc="-30" dirty="0">
                <a:solidFill>
                  <a:srgbClr val="302C2A"/>
                </a:solidFill>
                <a:latin typeface="Verdana"/>
                <a:cs typeface="Verdana"/>
              </a:rPr>
              <a:t>i</a:t>
            </a:r>
            <a:r>
              <a:rPr sz="1800" spc="-75" dirty="0">
                <a:solidFill>
                  <a:srgbClr val="302C2A"/>
                </a:solidFill>
                <a:latin typeface="Verdana"/>
                <a:cs typeface="Verdana"/>
              </a:rPr>
              <a:t>o</a:t>
            </a:r>
            <a:r>
              <a:rPr sz="1800" spc="-65" dirty="0">
                <a:solidFill>
                  <a:srgbClr val="302C2A"/>
                </a:solidFill>
                <a:latin typeface="Verdana"/>
                <a:cs typeface="Verdana"/>
              </a:rPr>
              <a:t>n</a:t>
            </a:r>
            <a:r>
              <a:rPr sz="1800" spc="-165" dirty="0">
                <a:solidFill>
                  <a:srgbClr val="302C2A"/>
                </a:solidFill>
                <a:latin typeface="Verdana"/>
                <a:cs typeface="Verdana"/>
              </a:rPr>
              <a:t> </a:t>
            </a:r>
            <a:r>
              <a:rPr sz="1800" spc="-65" dirty="0">
                <a:solidFill>
                  <a:srgbClr val="302C2A"/>
                </a:solidFill>
                <a:latin typeface="Verdana"/>
                <a:cs typeface="Verdana"/>
              </a:rPr>
              <a:t>inclu</a:t>
            </a:r>
            <a:r>
              <a:rPr sz="1800" spc="-100" dirty="0">
                <a:solidFill>
                  <a:srgbClr val="302C2A"/>
                </a:solidFill>
                <a:latin typeface="Verdana"/>
                <a:cs typeface="Verdana"/>
              </a:rPr>
              <a:t>d</a:t>
            </a:r>
            <a:r>
              <a:rPr sz="1800" spc="-110" dirty="0">
                <a:solidFill>
                  <a:srgbClr val="302C2A"/>
                </a:solidFill>
                <a:latin typeface="Verdana"/>
                <a:cs typeface="Verdana"/>
              </a:rPr>
              <a:t>e</a:t>
            </a:r>
            <a:r>
              <a:rPr sz="1800" spc="-240" dirty="0">
                <a:solidFill>
                  <a:srgbClr val="302C2A"/>
                </a:solidFill>
                <a:latin typeface="Verdana"/>
                <a:cs typeface="Verdana"/>
              </a:rPr>
              <a:t>s:</a:t>
            </a:r>
            <a:endParaRPr sz="1800">
              <a:latin typeface="Verdana"/>
              <a:cs typeface="Verdana"/>
            </a:endParaRPr>
          </a:p>
          <a:p>
            <a:pPr marL="194945">
              <a:lnSpc>
                <a:spcPct val="100000"/>
              </a:lnSpc>
              <a:spcBef>
                <a:spcPts val="280"/>
              </a:spcBef>
            </a:pPr>
            <a:r>
              <a:rPr sz="1800" dirty="0">
                <a:solidFill>
                  <a:srgbClr val="302C2A"/>
                </a:solidFill>
                <a:latin typeface="Arial"/>
                <a:cs typeface="Arial"/>
              </a:rPr>
              <a:t>• </a:t>
            </a:r>
            <a:r>
              <a:rPr sz="1800" spc="-190" dirty="0">
                <a:solidFill>
                  <a:srgbClr val="302C2A"/>
                </a:solidFill>
                <a:latin typeface="Arial"/>
                <a:cs typeface="Arial"/>
              </a:rPr>
              <a:t> </a:t>
            </a:r>
            <a:r>
              <a:rPr sz="1800" spc="-105" dirty="0">
                <a:solidFill>
                  <a:srgbClr val="302C2A"/>
                </a:solidFill>
                <a:latin typeface="Verdana"/>
                <a:cs typeface="Verdana"/>
              </a:rPr>
              <a:t>3x</a:t>
            </a:r>
            <a:r>
              <a:rPr sz="1800" spc="-204" dirty="0">
                <a:solidFill>
                  <a:srgbClr val="302C2A"/>
                </a:solidFill>
                <a:latin typeface="Verdana"/>
                <a:cs typeface="Verdana"/>
              </a:rPr>
              <a:t> </a:t>
            </a:r>
            <a:r>
              <a:rPr sz="1800" spc="-35" dirty="0">
                <a:solidFill>
                  <a:srgbClr val="302C2A"/>
                </a:solidFill>
                <a:latin typeface="Verdana"/>
                <a:cs typeface="Verdana"/>
              </a:rPr>
              <a:t>Ma</a:t>
            </a:r>
            <a:r>
              <a:rPr sz="1800" spc="-25" dirty="0">
                <a:solidFill>
                  <a:srgbClr val="302C2A"/>
                </a:solidFill>
                <a:latin typeface="Verdana"/>
                <a:cs typeface="Verdana"/>
              </a:rPr>
              <a:t>n</a:t>
            </a:r>
            <a:r>
              <a:rPr sz="1800" spc="-105" dirty="0">
                <a:solidFill>
                  <a:srgbClr val="302C2A"/>
                </a:solidFill>
                <a:latin typeface="Verdana"/>
                <a:cs typeface="Verdana"/>
              </a:rPr>
              <a:t>agement</a:t>
            </a:r>
            <a:r>
              <a:rPr sz="1800" spc="-18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378460" marR="5080" indent="-183515">
              <a:lnSpc>
                <a:spcPts val="1839"/>
              </a:lnSpc>
              <a:spcBef>
                <a:spcPts val="605"/>
              </a:spcBef>
            </a:pPr>
            <a:r>
              <a:rPr sz="1800" dirty="0">
                <a:solidFill>
                  <a:srgbClr val="302C2A"/>
                </a:solidFill>
                <a:latin typeface="Arial"/>
                <a:cs typeface="Arial"/>
              </a:rPr>
              <a:t>• </a:t>
            </a:r>
            <a:r>
              <a:rPr sz="1800" spc="-190" dirty="0">
                <a:solidFill>
                  <a:srgbClr val="302C2A"/>
                </a:solidFill>
                <a:latin typeface="Arial"/>
                <a:cs typeface="Arial"/>
              </a:rPr>
              <a:t> </a:t>
            </a:r>
            <a:r>
              <a:rPr sz="1800" spc="-105" dirty="0">
                <a:solidFill>
                  <a:srgbClr val="302C2A"/>
                </a:solidFill>
                <a:latin typeface="Verdana"/>
                <a:cs typeface="Verdana"/>
              </a:rPr>
              <a:t>3x</a:t>
            </a:r>
            <a:r>
              <a:rPr sz="1800" spc="-204" dirty="0">
                <a:solidFill>
                  <a:srgbClr val="302C2A"/>
                </a:solidFill>
                <a:latin typeface="Verdana"/>
                <a:cs typeface="Verdana"/>
              </a:rPr>
              <a:t> </a:t>
            </a:r>
            <a:r>
              <a:rPr sz="1800" spc="-135" dirty="0">
                <a:solidFill>
                  <a:srgbClr val="302C2A"/>
                </a:solidFill>
                <a:latin typeface="Verdana"/>
                <a:cs typeface="Verdana"/>
              </a:rPr>
              <a:t>C</a:t>
            </a:r>
            <a:r>
              <a:rPr sz="1800" spc="-70" dirty="0">
                <a:solidFill>
                  <a:srgbClr val="302C2A"/>
                </a:solidFill>
                <a:latin typeface="Verdana"/>
                <a:cs typeface="Verdana"/>
              </a:rPr>
              <a:t>o</a:t>
            </a:r>
            <a:r>
              <a:rPr sz="1800" spc="-120" dirty="0">
                <a:solidFill>
                  <a:srgbClr val="302C2A"/>
                </a:solidFill>
                <a:latin typeface="Verdana"/>
                <a:cs typeface="Verdana"/>
              </a:rPr>
              <a:t>m</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r>
              <a:rPr sz="1800" spc="-17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r>
              <a:rPr sz="1800" spc="-165" dirty="0">
                <a:solidFill>
                  <a:srgbClr val="302C2A"/>
                </a:solidFill>
                <a:latin typeface="Verdana"/>
                <a:cs typeface="Verdana"/>
              </a:rPr>
              <a:t> </a:t>
            </a:r>
            <a:r>
              <a:rPr sz="1800" spc="-70" dirty="0">
                <a:solidFill>
                  <a:srgbClr val="302C2A"/>
                </a:solidFill>
                <a:latin typeface="Verdana"/>
                <a:cs typeface="Verdana"/>
              </a:rPr>
              <a:t>p</a:t>
            </a:r>
            <a:r>
              <a:rPr sz="1800" spc="-55" dirty="0">
                <a:solidFill>
                  <a:srgbClr val="302C2A"/>
                </a:solidFill>
                <a:latin typeface="Verdana"/>
                <a:cs typeface="Verdana"/>
              </a:rPr>
              <a:t>o</a:t>
            </a:r>
            <a:r>
              <a:rPr sz="1800" spc="-65" dirty="0">
                <a:solidFill>
                  <a:srgbClr val="302C2A"/>
                </a:solidFill>
                <a:latin typeface="Verdana"/>
                <a:cs typeface="Verdana"/>
              </a:rPr>
              <a:t>p</a:t>
            </a:r>
            <a:r>
              <a:rPr sz="1800" spc="-90" dirty="0">
                <a:solidFill>
                  <a:srgbClr val="302C2A"/>
                </a:solidFill>
                <a:latin typeface="Verdana"/>
                <a:cs typeface="Verdana"/>
              </a:rPr>
              <a:t>u</a:t>
            </a:r>
            <a:r>
              <a:rPr sz="1800" spc="-100" dirty="0">
                <a:solidFill>
                  <a:srgbClr val="302C2A"/>
                </a:solidFill>
                <a:latin typeface="Verdana"/>
                <a:cs typeface="Verdana"/>
              </a:rPr>
              <a:t>lat</a:t>
            </a:r>
            <a:r>
              <a:rPr sz="1800" spc="-105" dirty="0">
                <a:solidFill>
                  <a:srgbClr val="302C2A"/>
                </a:solidFill>
                <a:latin typeface="Verdana"/>
                <a:cs typeface="Verdana"/>
              </a:rPr>
              <a:t>e</a:t>
            </a:r>
            <a:r>
              <a:rPr sz="1800" spc="-60" dirty="0">
                <a:solidFill>
                  <a:srgbClr val="302C2A"/>
                </a:solidFill>
                <a:latin typeface="Verdana"/>
                <a:cs typeface="Verdana"/>
              </a:rPr>
              <a:t>d</a:t>
            </a:r>
            <a:r>
              <a:rPr sz="1800" spc="-160" dirty="0">
                <a:solidFill>
                  <a:srgbClr val="302C2A"/>
                </a:solidFill>
                <a:latin typeface="Verdana"/>
                <a:cs typeface="Verdana"/>
              </a:rPr>
              <a:t> </a:t>
            </a:r>
            <a:r>
              <a:rPr sz="1800" spc="-60" dirty="0">
                <a:solidFill>
                  <a:srgbClr val="302C2A"/>
                </a:solidFill>
                <a:latin typeface="Verdana"/>
                <a:cs typeface="Verdana"/>
              </a:rPr>
              <a:t>in</a:t>
            </a:r>
            <a:r>
              <a:rPr sz="1800" spc="-200" dirty="0">
                <a:solidFill>
                  <a:srgbClr val="302C2A"/>
                </a:solidFill>
                <a:latin typeface="Verdana"/>
                <a:cs typeface="Verdana"/>
              </a:rPr>
              <a:t> </a:t>
            </a:r>
            <a:r>
              <a:rPr sz="1800" spc="-65" dirty="0">
                <a:solidFill>
                  <a:srgbClr val="302C2A"/>
                </a:solidFill>
                <a:latin typeface="Verdana"/>
                <a:cs typeface="Verdana"/>
              </a:rPr>
              <a:t>t</a:t>
            </a:r>
            <a:r>
              <a:rPr sz="1800" spc="-100" dirty="0">
                <a:solidFill>
                  <a:srgbClr val="302C2A"/>
                </a:solidFill>
                <a:latin typeface="Verdana"/>
                <a:cs typeface="Verdana"/>
              </a:rPr>
              <a:t>h</a:t>
            </a:r>
            <a:r>
              <a:rPr sz="1800" spc="-150" dirty="0">
                <a:solidFill>
                  <a:srgbClr val="302C2A"/>
                </a:solidFill>
                <a:latin typeface="Verdana"/>
                <a:cs typeface="Verdana"/>
              </a:rPr>
              <a:t>r</a:t>
            </a:r>
            <a:r>
              <a:rPr sz="1800" spc="-105" dirty="0">
                <a:solidFill>
                  <a:srgbClr val="302C2A"/>
                </a:solidFill>
                <a:latin typeface="Verdana"/>
                <a:cs typeface="Verdana"/>
              </a:rPr>
              <a:t>e</a:t>
            </a:r>
            <a:r>
              <a:rPr sz="1800" spc="-114" dirty="0">
                <a:solidFill>
                  <a:srgbClr val="302C2A"/>
                </a:solidFill>
                <a:latin typeface="Verdana"/>
                <a:cs typeface="Verdana"/>
              </a:rPr>
              <a:t>e</a:t>
            </a:r>
            <a:r>
              <a:rPr sz="1800" spc="-195" dirty="0">
                <a:solidFill>
                  <a:srgbClr val="302C2A"/>
                </a:solidFill>
                <a:latin typeface="Verdana"/>
                <a:cs typeface="Verdana"/>
              </a:rPr>
              <a:t> </a:t>
            </a:r>
            <a:r>
              <a:rPr sz="1800" spc="-145" dirty="0">
                <a:solidFill>
                  <a:srgbClr val="302C2A"/>
                </a:solidFill>
                <a:latin typeface="Verdana"/>
                <a:cs typeface="Verdana"/>
              </a:rPr>
              <a:t>r</a:t>
            </a:r>
            <a:r>
              <a:rPr sz="1800" spc="-105" dirty="0">
                <a:solidFill>
                  <a:srgbClr val="302C2A"/>
                </a:solidFill>
                <a:latin typeface="Verdana"/>
                <a:cs typeface="Verdana"/>
              </a:rPr>
              <a:t>e</a:t>
            </a:r>
            <a:r>
              <a:rPr sz="1800" spc="-114" dirty="0">
                <a:solidFill>
                  <a:srgbClr val="302C2A"/>
                </a:solidFill>
                <a:latin typeface="Verdana"/>
                <a:cs typeface="Verdana"/>
              </a:rPr>
              <a:t>se</a:t>
            </a:r>
            <a:r>
              <a:rPr sz="1800" spc="-85" dirty="0">
                <a:solidFill>
                  <a:srgbClr val="302C2A"/>
                </a:solidFill>
                <a:latin typeface="Verdana"/>
                <a:cs typeface="Verdana"/>
              </a:rPr>
              <a:t>r</a:t>
            </a:r>
            <a:r>
              <a:rPr sz="1800" spc="-155" dirty="0">
                <a:solidFill>
                  <a:srgbClr val="302C2A"/>
                </a:solidFill>
                <a:latin typeface="Verdana"/>
                <a:cs typeface="Verdana"/>
              </a:rPr>
              <a:t>v</a:t>
            </a:r>
            <a:r>
              <a:rPr sz="1800" spc="-105" dirty="0">
                <a:solidFill>
                  <a:srgbClr val="302C2A"/>
                </a:solidFill>
                <a:latin typeface="Verdana"/>
                <a:cs typeface="Verdana"/>
              </a:rPr>
              <a:t>e</a:t>
            </a:r>
            <a:r>
              <a:rPr sz="1800" spc="-45" dirty="0">
                <a:solidFill>
                  <a:srgbClr val="302C2A"/>
                </a:solidFill>
                <a:latin typeface="Verdana"/>
                <a:cs typeface="Verdana"/>
              </a:rPr>
              <a:t>d  </a:t>
            </a:r>
            <a:r>
              <a:rPr sz="1800" spc="-150" dirty="0">
                <a:solidFill>
                  <a:srgbClr val="302C2A"/>
                </a:solidFill>
                <a:latin typeface="Verdana"/>
                <a:cs typeface="Verdana"/>
              </a:rPr>
              <a:t>r</a:t>
            </a:r>
            <a:r>
              <a:rPr sz="1800" spc="-105" dirty="0">
                <a:solidFill>
                  <a:srgbClr val="302C2A"/>
                </a:solidFill>
                <a:latin typeface="Verdana"/>
                <a:cs typeface="Verdana"/>
              </a:rPr>
              <a:t>ac</a:t>
            </a:r>
            <a:r>
              <a:rPr sz="1800" spc="-125" dirty="0">
                <a:solidFill>
                  <a:srgbClr val="302C2A"/>
                </a:solidFill>
                <a:latin typeface="Verdana"/>
                <a:cs typeface="Verdana"/>
              </a:rPr>
              <a:t>k</a:t>
            </a:r>
            <a:r>
              <a:rPr sz="1800" spc="-195" dirty="0">
                <a:solidFill>
                  <a:srgbClr val="302C2A"/>
                </a:solidFill>
                <a:latin typeface="Verdana"/>
                <a:cs typeface="Verdana"/>
              </a:rPr>
              <a:t> </a:t>
            </a:r>
            <a:r>
              <a:rPr sz="1800" spc="-95" dirty="0">
                <a:solidFill>
                  <a:srgbClr val="302C2A"/>
                </a:solidFill>
                <a:latin typeface="Verdana"/>
                <a:cs typeface="Verdana"/>
              </a:rPr>
              <a:t>u</a:t>
            </a:r>
            <a:r>
              <a:rPr sz="1800" spc="-65" dirty="0">
                <a:solidFill>
                  <a:srgbClr val="302C2A"/>
                </a:solidFill>
                <a:latin typeface="Verdana"/>
                <a:cs typeface="Verdana"/>
              </a:rPr>
              <a:t>n</a:t>
            </a:r>
            <a:r>
              <a:rPr sz="1800" spc="-85" dirty="0">
                <a:solidFill>
                  <a:srgbClr val="302C2A"/>
                </a:solidFill>
                <a:latin typeface="Verdana"/>
                <a:cs typeface="Verdana"/>
              </a:rPr>
              <a:t>its</a:t>
            </a:r>
            <a:endParaRPr sz="1800">
              <a:latin typeface="Verdana"/>
              <a:cs typeface="Verdana"/>
            </a:endParaRPr>
          </a:p>
          <a:p>
            <a:pPr marL="378460">
              <a:lnSpc>
                <a:spcPct val="100000"/>
              </a:lnSpc>
              <a:spcBef>
                <a:spcPts val="100"/>
              </a:spcBef>
            </a:pPr>
            <a:r>
              <a:rPr sz="1600" spc="-5" dirty="0">
                <a:solidFill>
                  <a:srgbClr val="302C2A"/>
                </a:solidFill>
                <a:latin typeface="Arial"/>
                <a:cs typeface="Arial"/>
              </a:rPr>
              <a:t>• </a:t>
            </a:r>
            <a:r>
              <a:rPr sz="1600" spc="-10" dirty="0">
                <a:solidFill>
                  <a:srgbClr val="302C2A"/>
                </a:solidFill>
                <a:latin typeface="Arial"/>
                <a:cs typeface="Arial"/>
              </a:rPr>
              <a:t> </a:t>
            </a:r>
            <a:r>
              <a:rPr sz="1600" spc="-114" dirty="0">
                <a:solidFill>
                  <a:srgbClr val="302C2A"/>
                </a:solidFill>
                <a:latin typeface="Verdana"/>
                <a:cs typeface="Verdana"/>
              </a:rPr>
              <a:t>8x</a:t>
            </a:r>
            <a:r>
              <a:rPr sz="1600" spc="-170" dirty="0">
                <a:solidFill>
                  <a:srgbClr val="302C2A"/>
                </a:solidFill>
                <a:latin typeface="Verdana"/>
                <a:cs typeface="Verdana"/>
              </a:rPr>
              <a:t> </a:t>
            </a:r>
            <a:r>
              <a:rPr sz="1600" spc="-100" dirty="0">
                <a:solidFill>
                  <a:srgbClr val="302C2A"/>
                </a:solidFill>
                <a:latin typeface="Verdana"/>
                <a:cs typeface="Verdana"/>
              </a:rPr>
              <a:t>RU</a:t>
            </a:r>
            <a:r>
              <a:rPr sz="1600" spc="-185" dirty="0">
                <a:solidFill>
                  <a:srgbClr val="302C2A"/>
                </a:solidFill>
                <a:latin typeface="Verdana"/>
                <a:cs typeface="Verdana"/>
              </a:rPr>
              <a:t> </a:t>
            </a:r>
            <a:r>
              <a:rPr sz="1600" spc="-120" dirty="0">
                <a:solidFill>
                  <a:srgbClr val="302C2A"/>
                </a:solidFill>
                <a:latin typeface="Verdana"/>
                <a:cs typeface="Verdana"/>
              </a:rPr>
              <a:t>p</a:t>
            </a:r>
            <a:r>
              <a:rPr sz="1600" spc="-114" dirty="0">
                <a:solidFill>
                  <a:srgbClr val="302C2A"/>
                </a:solidFill>
                <a:latin typeface="Verdana"/>
                <a:cs typeface="Verdana"/>
              </a:rPr>
              <a:t>re</a:t>
            </a:r>
            <a:r>
              <a:rPr sz="1600" spc="-70" dirty="0">
                <a:solidFill>
                  <a:srgbClr val="302C2A"/>
                </a:solidFill>
                <a:latin typeface="Verdana"/>
                <a:cs typeface="Verdana"/>
              </a:rPr>
              <a:t>-</a:t>
            </a:r>
            <a:r>
              <a:rPr sz="1600" spc="-105" dirty="0">
                <a:solidFill>
                  <a:srgbClr val="302C2A"/>
                </a:solidFill>
                <a:latin typeface="Verdana"/>
                <a:cs typeface="Verdana"/>
              </a:rPr>
              <a:t>ca</a:t>
            </a:r>
            <a:r>
              <a:rPr sz="1600" spc="-120" dirty="0">
                <a:solidFill>
                  <a:srgbClr val="302C2A"/>
                </a:solidFill>
                <a:latin typeface="Verdana"/>
                <a:cs typeface="Verdana"/>
              </a:rPr>
              <a:t>b</a:t>
            </a:r>
            <a:r>
              <a:rPr sz="1600" spc="-70" dirty="0">
                <a:solidFill>
                  <a:srgbClr val="302C2A"/>
                </a:solidFill>
                <a:latin typeface="Verdana"/>
                <a:cs typeface="Verdana"/>
              </a:rPr>
              <a:t>l</a:t>
            </a:r>
            <a:r>
              <a:rPr sz="1600" spc="-135" dirty="0">
                <a:solidFill>
                  <a:srgbClr val="302C2A"/>
                </a:solidFill>
                <a:latin typeface="Verdana"/>
                <a:cs typeface="Verdana"/>
              </a:rPr>
              <a:t>e</a:t>
            </a:r>
            <a:r>
              <a:rPr sz="1600" spc="-80" dirty="0">
                <a:solidFill>
                  <a:srgbClr val="302C2A"/>
                </a:solidFill>
                <a:latin typeface="Verdana"/>
                <a:cs typeface="Verdana"/>
              </a:rPr>
              <a:t>d</a:t>
            </a:r>
            <a:r>
              <a:rPr sz="1600" spc="-175" dirty="0">
                <a:solidFill>
                  <a:srgbClr val="302C2A"/>
                </a:solidFill>
                <a:latin typeface="Verdana"/>
                <a:cs typeface="Verdana"/>
              </a:rPr>
              <a:t> </a:t>
            </a:r>
            <a:r>
              <a:rPr sz="1600" spc="-100" dirty="0">
                <a:solidFill>
                  <a:srgbClr val="302C2A"/>
                </a:solidFill>
                <a:latin typeface="Verdana"/>
                <a:cs typeface="Verdana"/>
              </a:rPr>
              <a:t>f</a:t>
            </a:r>
            <a:r>
              <a:rPr sz="1600" spc="-65" dirty="0">
                <a:solidFill>
                  <a:srgbClr val="302C2A"/>
                </a:solidFill>
                <a:latin typeface="Verdana"/>
                <a:cs typeface="Verdana"/>
              </a:rPr>
              <a:t>o</a:t>
            </a:r>
            <a:r>
              <a:rPr sz="1600" spc="-125" dirty="0">
                <a:solidFill>
                  <a:srgbClr val="302C2A"/>
                </a:solidFill>
                <a:latin typeface="Verdana"/>
                <a:cs typeface="Verdana"/>
              </a:rPr>
              <a:t>r</a:t>
            </a:r>
            <a:r>
              <a:rPr sz="1600" spc="-175" dirty="0">
                <a:solidFill>
                  <a:srgbClr val="302C2A"/>
                </a:solidFill>
                <a:latin typeface="Verdana"/>
                <a:cs typeface="Verdana"/>
              </a:rPr>
              <a:t> </a:t>
            </a:r>
            <a:r>
              <a:rPr sz="1600" spc="-75" dirty="0">
                <a:solidFill>
                  <a:srgbClr val="302C2A"/>
                </a:solidFill>
                <a:latin typeface="Verdana"/>
                <a:cs typeface="Verdana"/>
              </a:rPr>
              <a:t>co</a:t>
            </a:r>
            <a:r>
              <a:rPr sz="1600" spc="-130" dirty="0">
                <a:solidFill>
                  <a:srgbClr val="302C2A"/>
                </a:solidFill>
                <a:latin typeface="Verdana"/>
                <a:cs typeface="Verdana"/>
              </a:rPr>
              <a:t>mpu</a:t>
            </a:r>
            <a:r>
              <a:rPr sz="1600" spc="-85" dirty="0">
                <a:solidFill>
                  <a:srgbClr val="302C2A"/>
                </a:solidFill>
                <a:latin typeface="Verdana"/>
                <a:cs typeface="Verdana"/>
              </a:rPr>
              <a:t>t</a:t>
            </a:r>
            <a:r>
              <a:rPr sz="1600" spc="-114" dirty="0">
                <a:solidFill>
                  <a:srgbClr val="302C2A"/>
                </a:solidFill>
                <a:latin typeface="Verdana"/>
                <a:cs typeface="Verdana"/>
              </a:rPr>
              <a:t>e</a:t>
            </a:r>
            <a:endParaRPr sz="1600">
              <a:latin typeface="Verdana"/>
              <a:cs typeface="Verdana"/>
            </a:endParaRPr>
          </a:p>
          <a:p>
            <a:pPr marL="194945">
              <a:lnSpc>
                <a:spcPct val="100000"/>
              </a:lnSpc>
              <a:spcBef>
                <a:spcPts val="270"/>
              </a:spcBef>
            </a:pPr>
            <a:r>
              <a:rPr sz="1800" dirty="0">
                <a:solidFill>
                  <a:srgbClr val="302C2A"/>
                </a:solidFill>
                <a:latin typeface="Arial"/>
                <a:cs typeface="Arial"/>
              </a:rPr>
              <a:t>• </a:t>
            </a:r>
            <a:r>
              <a:rPr sz="1800" spc="-190" dirty="0">
                <a:solidFill>
                  <a:srgbClr val="302C2A"/>
                </a:solidFill>
                <a:latin typeface="Arial"/>
                <a:cs typeface="Arial"/>
              </a:rPr>
              <a:t> </a:t>
            </a:r>
            <a:r>
              <a:rPr sz="1800" spc="-105" dirty="0">
                <a:solidFill>
                  <a:srgbClr val="302C2A"/>
                </a:solidFill>
                <a:latin typeface="Verdana"/>
                <a:cs typeface="Verdana"/>
              </a:rPr>
              <a:t>2x</a:t>
            </a:r>
            <a:r>
              <a:rPr sz="1800" spc="-204" dirty="0">
                <a:solidFill>
                  <a:srgbClr val="302C2A"/>
                </a:solidFill>
                <a:latin typeface="Verdana"/>
                <a:cs typeface="Verdana"/>
              </a:rPr>
              <a:t> </a:t>
            </a:r>
            <a:r>
              <a:rPr sz="1800" spc="-114" dirty="0">
                <a:solidFill>
                  <a:srgbClr val="302C2A"/>
                </a:solidFill>
                <a:latin typeface="Verdana"/>
                <a:cs typeface="Verdana"/>
              </a:rPr>
              <a:t>ZF</a:t>
            </a:r>
            <a:r>
              <a:rPr sz="1800" spc="-120" dirty="0">
                <a:solidFill>
                  <a:srgbClr val="302C2A"/>
                </a:solidFill>
                <a:latin typeface="Verdana"/>
                <a:cs typeface="Verdana"/>
              </a:rPr>
              <a:t>S</a:t>
            </a:r>
            <a:r>
              <a:rPr sz="1800" spc="-215" dirty="0">
                <a:solidFill>
                  <a:srgbClr val="302C2A"/>
                </a:solidFill>
                <a:latin typeface="Verdana"/>
                <a:cs typeface="Verdana"/>
              </a:rPr>
              <a:t>S</a:t>
            </a:r>
            <a:r>
              <a:rPr sz="1800" spc="-20" dirty="0">
                <a:solidFill>
                  <a:srgbClr val="302C2A"/>
                </a:solidFill>
                <a:latin typeface="Verdana"/>
                <a:cs typeface="Verdana"/>
              </a:rPr>
              <a:t>A</a:t>
            </a:r>
            <a:r>
              <a:rPr sz="1800" spc="-195" dirty="0">
                <a:solidFill>
                  <a:srgbClr val="302C2A"/>
                </a:solidFill>
                <a:latin typeface="Verdana"/>
                <a:cs typeface="Verdana"/>
              </a:rPr>
              <a:t> </a:t>
            </a:r>
            <a:r>
              <a:rPr sz="1800" spc="-135" dirty="0">
                <a:solidFill>
                  <a:srgbClr val="302C2A"/>
                </a:solidFill>
                <a:latin typeface="Verdana"/>
                <a:cs typeface="Verdana"/>
              </a:rPr>
              <a:t>C</a:t>
            </a:r>
            <a:r>
              <a:rPr sz="1800" spc="-85" dirty="0">
                <a:solidFill>
                  <a:srgbClr val="302C2A"/>
                </a:solidFill>
                <a:latin typeface="Verdana"/>
                <a:cs typeface="Verdana"/>
              </a:rPr>
              <a:t>ont</a:t>
            </a:r>
            <a:r>
              <a:rPr sz="1800" spc="-105" dirty="0">
                <a:solidFill>
                  <a:srgbClr val="302C2A"/>
                </a:solidFill>
                <a:latin typeface="Verdana"/>
                <a:cs typeface="Verdana"/>
              </a:rPr>
              <a:t>r</a:t>
            </a:r>
            <a:r>
              <a:rPr sz="1800" spc="-65" dirty="0">
                <a:solidFill>
                  <a:srgbClr val="302C2A"/>
                </a:solidFill>
                <a:latin typeface="Verdana"/>
                <a:cs typeface="Verdana"/>
              </a:rPr>
              <a:t>o</a:t>
            </a:r>
            <a:r>
              <a:rPr sz="1800" spc="-60" dirty="0">
                <a:solidFill>
                  <a:srgbClr val="302C2A"/>
                </a:solidFill>
                <a:latin typeface="Verdana"/>
                <a:cs typeface="Verdana"/>
              </a:rPr>
              <a:t>l</a:t>
            </a:r>
            <a:r>
              <a:rPr sz="1800" spc="-95" dirty="0">
                <a:solidFill>
                  <a:srgbClr val="302C2A"/>
                </a:solidFill>
                <a:latin typeface="Verdana"/>
                <a:cs typeface="Verdana"/>
              </a:rPr>
              <a:t>le</a:t>
            </a:r>
            <a:r>
              <a:rPr sz="1800" spc="-105" dirty="0">
                <a:solidFill>
                  <a:srgbClr val="302C2A"/>
                </a:solidFill>
                <a:latin typeface="Verdana"/>
                <a:cs typeface="Verdana"/>
              </a:rPr>
              <a:t>r</a:t>
            </a:r>
            <a:r>
              <a:rPr sz="1800" spc="-100" dirty="0">
                <a:solidFill>
                  <a:srgbClr val="302C2A"/>
                </a:solidFill>
                <a:latin typeface="Verdana"/>
                <a:cs typeface="Verdana"/>
              </a:rPr>
              <a:t>s</a:t>
            </a:r>
            <a:endParaRPr sz="1800">
              <a:latin typeface="Verdana"/>
              <a:cs typeface="Verdana"/>
            </a:endParaRPr>
          </a:p>
          <a:p>
            <a:pPr marL="194945">
              <a:lnSpc>
                <a:spcPct val="100000"/>
              </a:lnSpc>
              <a:spcBef>
                <a:spcPts val="280"/>
              </a:spcBef>
            </a:pPr>
            <a:r>
              <a:rPr sz="1800" dirty="0">
                <a:solidFill>
                  <a:srgbClr val="302C2A"/>
                </a:solidFill>
                <a:latin typeface="Arial"/>
                <a:cs typeface="Arial"/>
              </a:rPr>
              <a:t>• </a:t>
            </a:r>
            <a:r>
              <a:rPr sz="1800" spc="-190" dirty="0">
                <a:solidFill>
                  <a:srgbClr val="302C2A"/>
                </a:solidFill>
                <a:latin typeface="Arial"/>
                <a:cs typeface="Arial"/>
              </a:rPr>
              <a:t> </a:t>
            </a:r>
            <a:r>
              <a:rPr sz="1800" spc="-105" dirty="0">
                <a:solidFill>
                  <a:srgbClr val="302C2A"/>
                </a:solidFill>
                <a:latin typeface="Verdana"/>
                <a:cs typeface="Verdana"/>
              </a:rPr>
              <a:t>1x</a:t>
            </a:r>
            <a:r>
              <a:rPr sz="1800" spc="-204" dirty="0">
                <a:solidFill>
                  <a:srgbClr val="302C2A"/>
                </a:solidFill>
                <a:latin typeface="Verdana"/>
                <a:cs typeface="Verdana"/>
              </a:rPr>
              <a:t> </a:t>
            </a:r>
            <a:r>
              <a:rPr sz="1800" spc="-120" dirty="0">
                <a:solidFill>
                  <a:srgbClr val="302C2A"/>
                </a:solidFill>
                <a:latin typeface="Verdana"/>
                <a:cs typeface="Verdana"/>
              </a:rPr>
              <a:t>D</a:t>
            </a:r>
            <a:r>
              <a:rPr sz="1800" spc="-110" dirty="0">
                <a:solidFill>
                  <a:srgbClr val="302C2A"/>
                </a:solidFill>
                <a:latin typeface="Verdana"/>
                <a:cs typeface="Verdana"/>
              </a:rPr>
              <a:t>E</a:t>
            </a:r>
            <a:r>
              <a:rPr sz="1800" spc="-65" dirty="0">
                <a:solidFill>
                  <a:srgbClr val="302C2A"/>
                </a:solidFill>
                <a:latin typeface="Verdana"/>
                <a:cs typeface="Verdana"/>
              </a:rPr>
              <a:t>3</a:t>
            </a:r>
            <a:r>
              <a:rPr sz="1800" spc="-75" dirty="0">
                <a:solidFill>
                  <a:srgbClr val="302C2A"/>
                </a:solidFill>
                <a:latin typeface="Verdana"/>
                <a:cs typeface="Verdana"/>
              </a:rPr>
              <a:t>-</a:t>
            </a:r>
            <a:r>
              <a:rPr sz="1800" spc="-85" dirty="0">
                <a:solidFill>
                  <a:srgbClr val="302C2A"/>
                </a:solidFill>
                <a:latin typeface="Verdana"/>
                <a:cs typeface="Verdana"/>
              </a:rPr>
              <a:t>24C</a:t>
            </a:r>
            <a:endParaRPr sz="1800">
              <a:latin typeface="Verdana"/>
              <a:cs typeface="Verdana"/>
            </a:endParaRPr>
          </a:p>
          <a:p>
            <a:pPr marL="194945">
              <a:lnSpc>
                <a:spcPct val="100000"/>
              </a:lnSpc>
              <a:spcBef>
                <a:spcPts val="275"/>
              </a:spcBef>
            </a:pPr>
            <a:r>
              <a:rPr sz="1800" dirty="0">
                <a:solidFill>
                  <a:srgbClr val="302C2A"/>
                </a:solidFill>
                <a:latin typeface="Arial"/>
                <a:cs typeface="Arial"/>
              </a:rPr>
              <a:t>•</a:t>
            </a:r>
            <a:r>
              <a:rPr sz="1800" spc="310" dirty="0">
                <a:solidFill>
                  <a:srgbClr val="302C2A"/>
                </a:solidFill>
                <a:latin typeface="Arial"/>
                <a:cs typeface="Arial"/>
              </a:rPr>
              <a:t> </a:t>
            </a:r>
            <a:r>
              <a:rPr sz="1800" spc="-105" dirty="0">
                <a:solidFill>
                  <a:srgbClr val="302C2A"/>
                </a:solidFill>
                <a:latin typeface="Verdana"/>
                <a:cs typeface="Verdana"/>
              </a:rPr>
              <a:t>4x</a:t>
            </a:r>
            <a:r>
              <a:rPr sz="1800" spc="-204" dirty="0">
                <a:solidFill>
                  <a:srgbClr val="302C2A"/>
                </a:solidFill>
                <a:latin typeface="Verdana"/>
                <a:cs typeface="Verdana"/>
              </a:rPr>
              <a:t> </a:t>
            </a:r>
            <a:r>
              <a:rPr sz="1800" spc="-85" dirty="0">
                <a:solidFill>
                  <a:srgbClr val="302C2A"/>
                </a:solidFill>
                <a:latin typeface="Verdana"/>
                <a:cs typeface="Verdana"/>
              </a:rPr>
              <a:t>Cisco</a:t>
            </a:r>
            <a:r>
              <a:rPr sz="1800" spc="-180" dirty="0">
                <a:solidFill>
                  <a:srgbClr val="302C2A"/>
                </a:solidFill>
                <a:latin typeface="Verdana"/>
                <a:cs typeface="Verdana"/>
              </a:rPr>
              <a:t> </a:t>
            </a:r>
            <a:r>
              <a:rPr sz="1800" spc="-80" dirty="0">
                <a:solidFill>
                  <a:srgbClr val="302C2A"/>
                </a:solidFill>
                <a:latin typeface="Verdana"/>
                <a:cs typeface="Verdana"/>
              </a:rPr>
              <a:t>9336C</a:t>
            </a:r>
            <a:r>
              <a:rPr sz="1800" spc="-210" dirty="0">
                <a:solidFill>
                  <a:srgbClr val="302C2A"/>
                </a:solidFill>
                <a:latin typeface="Verdana"/>
                <a:cs typeface="Verdana"/>
              </a:rPr>
              <a:t> </a:t>
            </a:r>
            <a:r>
              <a:rPr sz="1800" spc="-90" dirty="0">
                <a:solidFill>
                  <a:srgbClr val="302C2A"/>
                </a:solidFill>
                <a:latin typeface="Verdana"/>
                <a:cs typeface="Verdana"/>
              </a:rPr>
              <a:t>100GbE</a:t>
            </a:r>
            <a:r>
              <a:rPr sz="1800" spc="-210" dirty="0">
                <a:solidFill>
                  <a:srgbClr val="302C2A"/>
                </a:solidFill>
                <a:latin typeface="Verdana"/>
                <a:cs typeface="Verdana"/>
              </a:rPr>
              <a:t> </a:t>
            </a:r>
            <a:r>
              <a:rPr sz="1800" spc="-100" dirty="0">
                <a:solidFill>
                  <a:srgbClr val="302C2A"/>
                </a:solidFill>
                <a:latin typeface="Verdana"/>
                <a:cs typeface="Verdana"/>
              </a:rPr>
              <a:t>switches</a:t>
            </a:r>
            <a:endParaRPr sz="1800">
              <a:latin typeface="Verdana"/>
              <a:cs typeface="Verdana"/>
            </a:endParaRPr>
          </a:p>
          <a:p>
            <a:pPr marL="378460">
              <a:lnSpc>
                <a:spcPct val="100000"/>
              </a:lnSpc>
              <a:spcBef>
                <a:spcPts val="114"/>
              </a:spcBef>
            </a:pPr>
            <a:r>
              <a:rPr sz="1600" spc="-5" dirty="0">
                <a:solidFill>
                  <a:srgbClr val="302C2A"/>
                </a:solidFill>
                <a:latin typeface="Arial"/>
                <a:cs typeface="Arial"/>
              </a:rPr>
              <a:t>• </a:t>
            </a:r>
            <a:r>
              <a:rPr sz="1600" spc="-10" dirty="0">
                <a:solidFill>
                  <a:srgbClr val="302C2A"/>
                </a:solidFill>
                <a:latin typeface="Arial"/>
                <a:cs typeface="Arial"/>
              </a:rPr>
              <a:t> </a:t>
            </a:r>
            <a:r>
              <a:rPr sz="1600" spc="-114" dirty="0">
                <a:solidFill>
                  <a:srgbClr val="302C2A"/>
                </a:solidFill>
                <a:latin typeface="Verdana"/>
                <a:cs typeface="Verdana"/>
              </a:rPr>
              <a:t>2x</a:t>
            </a:r>
            <a:r>
              <a:rPr sz="1600" spc="-170" dirty="0">
                <a:solidFill>
                  <a:srgbClr val="302C2A"/>
                </a:solidFill>
                <a:latin typeface="Verdana"/>
                <a:cs typeface="Verdana"/>
              </a:rPr>
              <a:t> </a:t>
            </a:r>
            <a:r>
              <a:rPr sz="1600" spc="-80" dirty="0">
                <a:solidFill>
                  <a:srgbClr val="302C2A"/>
                </a:solidFill>
                <a:latin typeface="Verdana"/>
                <a:cs typeface="Verdana"/>
              </a:rPr>
              <a:t>Acc</a:t>
            </a:r>
            <a:r>
              <a:rPr sz="1600" spc="-75" dirty="0">
                <a:solidFill>
                  <a:srgbClr val="302C2A"/>
                </a:solidFill>
                <a:latin typeface="Verdana"/>
                <a:cs typeface="Verdana"/>
              </a:rPr>
              <a:t>e</a:t>
            </a:r>
            <a:r>
              <a:rPr sz="1600" spc="-150" dirty="0">
                <a:solidFill>
                  <a:srgbClr val="302C2A"/>
                </a:solidFill>
                <a:latin typeface="Verdana"/>
                <a:cs typeface="Verdana"/>
              </a:rPr>
              <a:t>ss, </a:t>
            </a:r>
            <a:r>
              <a:rPr sz="1600" spc="-114" dirty="0">
                <a:solidFill>
                  <a:srgbClr val="302C2A"/>
                </a:solidFill>
                <a:latin typeface="Verdana"/>
                <a:cs typeface="Verdana"/>
              </a:rPr>
              <a:t>2x</a:t>
            </a:r>
            <a:r>
              <a:rPr sz="1600" spc="-170" dirty="0">
                <a:solidFill>
                  <a:srgbClr val="302C2A"/>
                </a:solidFill>
                <a:latin typeface="Verdana"/>
                <a:cs typeface="Verdana"/>
              </a:rPr>
              <a:t> </a:t>
            </a:r>
            <a:r>
              <a:rPr sz="1600" spc="-75" dirty="0">
                <a:solidFill>
                  <a:srgbClr val="302C2A"/>
                </a:solidFill>
                <a:latin typeface="Verdana"/>
                <a:cs typeface="Verdana"/>
              </a:rPr>
              <a:t>A</a:t>
            </a:r>
            <a:r>
              <a:rPr sz="1600" spc="-65" dirty="0">
                <a:solidFill>
                  <a:srgbClr val="302C2A"/>
                </a:solidFill>
                <a:latin typeface="Verdana"/>
                <a:cs typeface="Verdana"/>
              </a:rPr>
              <a:t>g</a:t>
            </a:r>
            <a:r>
              <a:rPr sz="1600" spc="-140" dirty="0">
                <a:solidFill>
                  <a:srgbClr val="302C2A"/>
                </a:solidFill>
                <a:latin typeface="Verdana"/>
                <a:cs typeface="Verdana"/>
              </a:rPr>
              <a:t>g</a:t>
            </a:r>
            <a:r>
              <a:rPr sz="1600" spc="-135" dirty="0">
                <a:solidFill>
                  <a:srgbClr val="302C2A"/>
                </a:solidFill>
                <a:latin typeface="Verdana"/>
                <a:cs typeface="Verdana"/>
              </a:rPr>
              <a:t>r</a:t>
            </a:r>
            <a:r>
              <a:rPr sz="1600" spc="-110" dirty="0">
                <a:solidFill>
                  <a:srgbClr val="302C2A"/>
                </a:solidFill>
                <a:latin typeface="Verdana"/>
                <a:cs typeface="Verdana"/>
              </a:rPr>
              <a:t>egatio</a:t>
            </a:r>
            <a:r>
              <a:rPr sz="1600" spc="-80" dirty="0">
                <a:solidFill>
                  <a:srgbClr val="302C2A"/>
                </a:solidFill>
                <a:latin typeface="Verdana"/>
                <a:cs typeface="Verdana"/>
              </a:rPr>
              <a:t>n</a:t>
            </a:r>
            <a:endParaRPr sz="1600">
              <a:latin typeface="Verdana"/>
              <a:cs typeface="Verdana"/>
            </a:endParaRPr>
          </a:p>
          <a:p>
            <a:pPr marL="194945">
              <a:lnSpc>
                <a:spcPct val="100000"/>
              </a:lnSpc>
              <a:spcBef>
                <a:spcPts val="270"/>
              </a:spcBef>
            </a:pPr>
            <a:r>
              <a:rPr sz="1800" dirty="0">
                <a:solidFill>
                  <a:srgbClr val="302C2A"/>
                </a:solidFill>
                <a:latin typeface="Arial"/>
                <a:cs typeface="Arial"/>
              </a:rPr>
              <a:t>• </a:t>
            </a:r>
            <a:r>
              <a:rPr sz="1800" spc="-190" dirty="0">
                <a:solidFill>
                  <a:srgbClr val="302C2A"/>
                </a:solidFill>
                <a:latin typeface="Arial"/>
                <a:cs typeface="Arial"/>
              </a:rPr>
              <a:t> </a:t>
            </a:r>
            <a:r>
              <a:rPr sz="1800" spc="-105" dirty="0">
                <a:solidFill>
                  <a:srgbClr val="302C2A"/>
                </a:solidFill>
                <a:latin typeface="Verdana"/>
                <a:cs typeface="Verdana"/>
              </a:rPr>
              <a:t>1x</a:t>
            </a:r>
            <a:r>
              <a:rPr sz="1800" spc="-204" dirty="0">
                <a:solidFill>
                  <a:srgbClr val="302C2A"/>
                </a:solidFill>
                <a:latin typeface="Verdana"/>
                <a:cs typeface="Verdana"/>
              </a:rPr>
              <a:t> </a:t>
            </a:r>
            <a:r>
              <a:rPr sz="1800" spc="-135" dirty="0">
                <a:solidFill>
                  <a:srgbClr val="302C2A"/>
                </a:solidFill>
                <a:latin typeface="Verdana"/>
                <a:cs typeface="Verdana"/>
              </a:rPr>
              <a:t>C</a:t>
            </a:r>
            <a:r>
              <a:rPr sz="1800" spc="-70" dirty="0">
                <a:solidFill>
                  <a:srgbClr val="302C2A"/>
                </a:solidFill>
                <a:latin typeface="Verdana"/>
                <a:cs typeface="Verdana"/>
              </a:rPr>
              <a:t>isco</a:t>
            </a:r>
            <a:r>
              <a:rPr sz="1800" spc="-180" dirty="0">
                <a:solidFill>
                  <a:srgbClr val="302C2A"/>
                </a:solidFill>
                <a:latin typeface="Verdana"/>
                <a:cs typeface="Verdana"/>
              </a:rPr>
              <a:t> </a:t>
            </a:r>
            <a:r>
              <a:rPr sz="1800" spc="-90" dirty="0">
                <a:solidFill>
                  <a:srgbClr val="302C2A"/>
                </a:solidFill>
                <a:latin typeface="Verdana"/>
                <a:cs typeface="Verdana"/>
              </a:rPr>
              <a:t>9348GC</a:t>
            </a:r>
            <a:r>
              <a:rPr sz="1800" spc="-204" dirty="0">
                <a:solidFill>
                  <a:srgbClr val="302C2A"/>
                </a:solidFill>
                <a:latin typeface="Verdana"/>
                <a:cs typeface="Verdana"/>
              </a:rPr>
              <a:t> </a:t>
            </a:r>
            <a:r>
              <a:rPr sz="1800" spc="-140" dirty="0">
                <a:solidFill>
                  <a:srgbClr val="302C2A"/>
                </a:solidFill>
                <a:latin typeface="Verdana"/>
                <a:cs typeface="Verdana"/>
              </a:rPr>
              <a:t>m</a:t>
            </a:r>
            <a:r>
              <a:rPr sz="1800" spc="-95" dirty="0">
                <a:solidFill>
                  <a:srgbClr val="302C2A"/>
                </a:solidFill>
                <a:latin typeface="Verdana"/>
                <a:cs typeface="Verdana"/>
              </a:rPr>
              <a:t>an</a:t>
            </a:r>
            <a:r>
              <a:rPr sz="1800" spc="-105" dirty="0">
                <a:solidFill>
                  <a:srgbClr val="302C2A"/>
                </a:solidFill>
                <a:latin typeface="Verdana"/>
                <a:cs typeface="Verdana"/>
              </a:rPr>
              <a:t>agement</a:t>
            </a:r>
            <a:r>
              <a:rPr sz="1800" spc="-180" dirty="0">
                <a:solidFill>
                  <a:srgbClr val="302C2A"/>
                </a:solidFill>
                <a:latin typeface="Verdana"/>
                <a:cs typeface="Verdana"/>
              </a:rPr>
              <a:t> </a:t>
            </a:r>
            <a:r>
              <a:rPr sz="1800" spc="-114" dirty="0">
                <a:solidFill>
                  <a:srgbClr val="302C2A"/>
                </a:solidFill>
                <a:latin typeface="Verdana"/>
                <a:cs typeface="Verdana"/>
              </a:rPr>
              <a:t>s</a:t>
            </a:r>
            <a:r>
              <a:rPr sz="1800" spc="-150" dirty="0">
                <a:solidFill>
                  <a:srgbClr val="302C2A"/>
                </a:solidFill>
                <a:latin typeface="Verdana"/>
                <a:cs typeface="Verdana"/>
              </a:rPr>
              <a:t>w</a:t>
            </a:r>
            <a:r>
              <a:rPr sz="1800" spc="-65" dirty="0">
                <a:solidFill>
                  <a:srgbClr val="302C2A"/>
                </a:solidFill>
                <a:latin typeface="Verdana"/>
                <a:cs typeface="Verdana"/>
              </a:rPr>
              <a:t>i</a:t>
            </a:r>
            <a:r>
              <a:rPr sz="1800" spc="-105" dirty="0">
                <a:solidFill>
                  <a:srgbClr val="302C2A"/>
                </a:solidFill>
                <a:latin typeface="Verdana"/>
                <a:cs typeface="Verdana"/>
              </a:rPr>
              <a:t>t</a:t>
            </a:r>
            <a:r>
              <a:rPr sz="1800" spc="-75" dirty="0">
                <a:solidFill>
                  <a:srgbClr val="302C2A"/>
                </a:solidFill>
                <a:latin typeface="Verdana"/>
                <a:cs typeface="Verdana"/>
              </a:rPr>
              <a:t>ch</a:t>
            </a:r>
            <a:endParaRPr sz="1800">
              <a:latin typeface="Verdana"/>
              <a:cs typeface="Verdana"/>
            </a:endParaRPr>
          </a:p>
          <a:p>
            <a:pPr marL="194945">
              <a:lnSpc>
                <a:spcPct val="100000"/>
              </a:lnSpc>
              <a:spcBef>
                <a:spcPts val="275"/>
              </a:spcBef>
            </a:pPr>
            <a:r>
              <a:rPr sz="1800" dirty="0">
                <a:solidFill>
                  <a:srgbClr val="302C2A"/>
                </a:solidFill>
                <a:latin typeface="Arial"/>
                <a:cs typeface="Arial"/>
              </a:rPr>
              <a:t>• </a:t>
            </a:r>
            <a:r>
              <a:rPr sz="1800" spc="-190" dirty="0">
                <a:solidFill>
                  <a:srgbClr val="302C2A"/>
                </a:solidFill>
                <a:latin typeface="Arial"/>
                <a:cs typeface="Arial"/>
              </a:rPr>
              <a:t> </a:t>
            </a:r>
            <a:r>
              <a:rPr sz="1800" spc="-185" dirty="0">
                <a:solidFill>
                  <a:srgbClr val="302C2A"/>
                </a:solidFill>
                <a:latin typeface="Verdana"/>
                <a:cs typeface="Verdana"/>
              </a:rPr>
              <a:t>T</a:t>
            </a:r>
            <a:r>
              <a:rPr sz="1800" spc="-90" dirty="0">
                <a:solidFill>
                  <a:srgbClr val="302C2A"/>
                </a:solidFill>
                <a:latin typeface="Verdana"/>
                <a:cs typeface="Verdana"/>
              </a:rPr>
              <a:t>o</a:t>
            </a:r>
            <a:r>
              <a:rPr sz="1800" spc="-55" dirty="0">
                <a:solidFill>
                  <a:srgbClr val="302C2A"/>
                </a:solidFill>
                <a:latin typeface="Verdana"/>
                <a:cs typeface="Verdana"/>
              </a:rPr>
              <a:t>t</a:t>
            </a:r>
            <a:r>
              <a:rPr sz="1800" spc="-95" dirty="0">
                <a:solidFill>
                  <a:srgbClr val="302C2A"/>
                </a:solidFill>
                <a:latin typeface="Verdana"/>
                <a:cs typeface="Verdana"/>
              </a:rPr>
              <a:t>al</a:t>
            </a:r>
            <a:r>
              <a:rPr sz="1800" spc="-195" dirty="0">
                <a:solidFill>
                  <a:srgbClr val="302C2A"/>
                </a:solidFill>
                <a:latin typeface="Verdana"/>
                <a:cs typeface="Verdana"/>
              </a:rPr>
              <a:t> </a:t>
            </a:r>
            <a:r>
              <a:rPr sz="1800" spc="-75" dirty="0">
                <a:solidFill>
                  <a:srgbClr val="302C2A"/>
                </a:solidFill>
                <a:latin typeface="Verdana"/>
                <a:cs typeface="Verdana"/>
              </a:rPr>
              <a:t>19RU</a:t>
            </a:r>
            <a:endParaRPr sz="1800">
              <a:latin typeface="Verdana"/>
              <a:cs typeface="Verdana"/>
            </a:endParaRPr>
          </a:p>
          <a:p>
            <a:pPr marL="12700" marR="856615">
              <a:lnSpc>
                <a:spcPts val="1839"/>
              </a:lnSpc>
              <a:spcBef>
                <a:spcPts val="605"/>
              </a:spcBef>
            </a:pPr>
            <a:r>
              <a:rPr sz="1800" spc="-95" dirty="0">
                <a:solidFill>
                  <a:srgbClr val="302C2A"/>
                </a:solidFill>
                <a:latin typeface="Verdana"/>
                <a:cs typeface="Verdana"/>
              </a:rPr>
              <a:t>Remaining</a:t>
            </a:r>
            <a:r>
              <a:rPr sz="1800" spc="-190" dirty="0">
                <a:solidFill>
                  <a:srgbClr val="302C2A"/>
                </a:solidFill>
                <a:latin typeface="Verdana"/>
                <a:cs typeface="Verdana"/>
              </a:rPr>
              <a:t> </a:t>
            </a:r>
            <a:r>
              <a:rPr sz="1800" spc="-120" dirty="0">
                <a:solidFill>
                  <a:srgbClr val="302C2A"/>
                </a:solidFill>
                <a:latin typeface="Verdana"/>
                <a:cs typeface="Verdana"/>
              </a:rPr>
              <a:t>rack</a:t>
            </a:r>
            <a:r>
              <a:rPr sz="1800" spc="-190" dirty="0">
                <a:solidFill>
                  <a:srgbClr val="302C2A"/>
                </a:solidFill>
                <a:latin typeface="Verdana"/>
                <a:cs typeface="Verdana"/>
              </a:rPr>
              <a:t> </a:t>
            </a:r>
            <a:r>
              <a:rPr sz="1800" spc="-100" dirty="0">
                <a:solidFill>
                  <a:srgbClr val="302C2A"/>
                </a:solidFill>
                <a:latin typeface="Verdana"/>
                <a:cs typeface="Verdana"/>
              </a:rPr>
              <a:t>space</a:t>
            </a:r>
            <a:r>
              <a:rPr sz="1800" spc="-190" dirty="0">
                <a:solidFill>
                  <a:srgbClr val="302C2A"/>
                </a:solidFill>
                <a:latin typeface="Verdana"/>
                <a:cs typeface="Verdana"/>
              </a:rPr>
              <a:t> </a:t>
            </a:r>
            <a:r>
              <a:rPr sz="1800" spc="-90" dirty="0">
                <a:solidFill>
                  <a:srgbClr val="302C2A"/>
                </a:solidFill>
                <a:latin typeface="Verdana"/>
                <a:cs typeface="Verdana"/>
              </a:rPr>
              <a:t>can</a:t>
            </a:r>
            <a:r>
              <a:rPr sz="1800" spc="-185" dirty="0">
                <a:solidFill>
                  <a:srgbClr val="302C2A"/>
                </a:solidFill>
                <a:latin typeface="Verdana"/>
                <a:cs typeface="Verdana"/>
              </a:rPr>
              <a:t> </a:t>
            </a:r>
            <a:r>
              <a:rPr sz="1800" spc="-100" dirty="0">
                <a:solidFill>
                  <a:srgbClr val="302C2A"/>
                </a:solidFill>
                <a:latin typeface="Verdana"/>
                <a:cs typeface="Verdana"/>
              </a:rPr>
              <a:t>accommodate</a:t>
            </a:r>
            <a:r>
              <a:rPr sz="1800" spc="-175" dirty="0">
                <a:solidFill>
                  <a:srgbClr val="302C2A"/>
                </a:solidFill>
                <a:latin typeface="Verdana"/>
                <a:cs typeface="Verdana"/>
              </a:rPr>
              <a:t> </a:t>
            </a:r>
            <a:r>
              <a:rPr sz="1800" spc="-65" dirty="0">
                <a:solidFill>
                  <a:srgbClr val="302C2A"/>
                </a:solidFill>
                <a:latin typeface="Verdana"/>
                <a:cs typeface="Verdana"/>
              </a:rPr>
              <a:t>4 </a:t>
            </a:r>
            <a:r>
              <a:rPr sz="1800" spc="-615" dirty="0">
                <a:solidFill>
                  <a:srgbClr val="302C2A"/>
                </a:solidFill>
                <a:latin typeface="Verdana"/>
                <a:cs typeface="Verdana"/>
              </a:rPr>
              <a:t> </a:t>
            </a:r>
            <a:r>
              <a:rPr sz="1800" spc="-85" dirty="0">
                <a:solidFill>
                  <a:srgbClr val="302C2A"/>
                </a:solidFill>
                <a:latin typeface="Verdana"/>
                <a:cs typeface="Verdana"/>
              </a:rPr>
              <a:t>ad</a:t>
            </a:r>
            <a:r>
              <a:rPr sz="1800" spc="-95" dirty="0">
                <a:solidFill>
                  <a:srgbClr val="302C2A"/>
                </a:solidFill>
                <a:latin typeface="Verdana"/>
                <a:cs typeface="Verdana"/>
              </a:rPr>
              <a:t>d</a:t>
            </a:r>
            <a:r>
              <a:rPr sz="1800" spc="-65" dirty="0">
                <a:solidFill>
                  <a:srgbClr val="302C2A"/>
                </a:solidFill>
                <a:latin typeface="Verdana"/>
                <a:cs typeface="Verdana"/>
              </a:rPr>
              <a:t>i</a:t>
            </a:r>
            <a:r>
              <a:rPr sz="1800" spc="-80" dirty="0">
                <a:solidFill>
                  <a:srgbClr val="302C2A"/>
                </a:solidFill>
                <a:latin typeface="Verdana"/>
                <a:cs typeface="Verdana"/>
              </a:rPr>
              <a:t>t</a:t>
            </a:r>
            <a:r>
              <a:rPr sz="1800" spc="-70" dirty="0">
                <a:solidFill>
                  <a:srgbClr val="302C2A"/>
                </a:solidFill>
                <a:latin typeface="Verdana"/>
                <a:cs typeface="Verdana"/>
              </a:rPr>
              <a:t>ional</a:t>
            </a:r>
            <a:r>
              <a:rPr sz="1800" spc="-155" dirty="0">
                <a:solidFill>
                  <a:srgbClr val="302C2A"/>
                </a:solidFill>
                <a:latin typeface="Verdana"/>
                <a:cs typeface="Verdana"/>
              </a:rPr>
              <a:t> </a:t>
            </a:r>
            <a:r>
              <a:rPr sz="1800" dirty="0">
                <a:solidFill>
                  <a:srgbClr val="302C2A"/>
                </a:solidFill>
                <a:latin typeface="Verdana"/>
                <a:cs typeface="Verdana"/>
              </a:rPr>
              <a:t>f</a:t>
            </a:r>
            <a:r>
              <a:rPr sz="1800" spc="-110" dirty="0">
                <a:solidFill>
                  <a:srgbClr val="302C2A"/>
                </a:solidFill>
                <a:latin typeface="Verdana"/>
                <a:cs typeface="Verdana"/>
              </a:rPr>
              <a:t>lex</a:t>
            </a:r>
            <a:r>
              <a:rPr sz="1800" spc="-180" dirty="0">
                <a:solidFill>
                  <a:srgbClr val="302C2A"/>
                </a:solidFill>
                <a:latin typeface="Verdana"/>
                <a:cs typeface="Verdana"/>
              </a:rPr>
              <a:t> </a:t>
            </a:r>
            <a:r>
              <a:rPr sz="1800" spc="-110" dirty="0">
                <a:solidFill>
                  <a:srgbClr val="302C2A"/>
                </a:solidFill>
                <a:latin typeface="Verdana"/>
                <a:cs typeface="Verdana"/>
              </a:rPr>
              <a:t>b</a:t>
            </a:r>
            <a:r>
              <a:rPr sz="1800" spc="-145" dirty="0">
                <a:solidFill>
                  <a:srgbClr val="302C2A"/>
                </a:solidFill>
                <a:latin typeface="Verdana"/>
                <a:cs typeface="Verdana"/>
              </a:rPr>
              <a:t>a</a:t>
            </a:r>
            <a:r>
              <a:rPr sz="1800" spc="-114" dirty="0">
                <a:solidFill>
                  <a:srgbClr val="302C2A"/>
                </a:solidFill>
                <a:latin typeface="Verdana"/>
                <a:cs typeface="Verdana"/>
              </a:rPr>
              <a:t>ys</a:t>
            </a:r>
            <a:endParaRPr sz="1800">
              <a:latin typeface="Verdana"/>
              <a:cs typeface="Verdana"/>
            </a:endParaRPr>
          </a:p>
        </p:txBody>
      </p:sp>
      <p:sp>
        <p:nvSpPr>
          <p:cNvPr id="4" name="object 4"/>
          <p:cNvSpPr txBox="1"/>
          <p:nvPr/>
        </p:nvSpPr>
        <p:spPr>
          <a:xfrm>
            <a:off x="929132" y="5509971"/>
            <a:ext cx="4229735" cy="902969"/>
          </a:xfrm>
          <a:prstGeom prst="rect">
            <a:avLst/>
          </a:prstGeom>
        </p:spPr>
        <p:txBody>
          <a:bodyPr vert="horz" wrap="square" lIns="0" tIns="47625" rIns="0" bIns="0" rtlCol="0">
            <a:spAutoFit/>
          </a:bodyPr>
          <a:lstStyle/>
          <a:p>
            <a:pPr marL="12700">
              <a:lnSpc>
                <a:spcPct val="100000"/>
              </a:lnSpc>
              <a:spcBef>
                <a:spcPts val="375"/>
              </a:spcBef>
            </a:pPr>
            <a:r>
              <a:rPr sz="1800" dirty="0">
                <a:solidFill>
                  <a:srgbClr val="302C2A"/>
                </a:solidFill>
                <a:latin typeface="Arial"/>
                <a:cs typeface="Arial"/>
              </a:rPr>
              <a:t>• </a:t>
            </a:r>
            <a:r>
              <a:rPr sz="1800" spc="-190" dirty="0">
                <a:solidFill>
                  <a:srgbClr val="302C2A"/>
                </a:solidFill>
                <a:latin typeface="Arial"/>
                <a:cs typeface="Arial"/>
              </a:rPr>
              <a:t> </a:t>
            </a:r>
            <a:r>
              <a:rPr sz="1800" spc="-55" dirty="0">
                <a:solidFill>
                  <a:srgbClr val="302C2A"/>
                </a:solidFill>
                <a:latin typeface="Verdana"/>
                <a:cs typeface="Verdana"/>
              </a:rPr>
              <a:t>Up</a:t>
            </a:r>
            <a:r>
              <a:rPr sz="1800" spc="-195" dirty="0">
                <a:solidFill>
                  <a:srgbClr val="302C2A"/>
                </a:solidFill>
                <a:latin typeface="Verdana"/>
                <a:cs typeface="Verdana"/>
              </a:rPr>
              <a:t> </a:t>
            </a:r>
            <a:r>
              <a:rPr sz="1800" spc="-120" dirty="0">
                <a:solidFill>
                  <a:srgbClr val="302C2A"/>
                </a:solidFill>
                <a:latin typeface="Verdana"/>
                <a:cs typeface="Verdana"/>
              </a:rPr>
              <a:t>t</a:t>
            </a:r>
            <a:r>
              <a:rPr sz="1800" spc="-50" dirty="0">
                <a:solidFill>
                  <a:srgbClr val="302C2A"/>
                </a:solidFill>
                <a:latin typeface="Verdana"/>
                <a:cs typeface="Verdana"/>
              </a:rPr>
              <a:t>o</a:t>
            </a:r>
            <a:r>
              <a:rPr sz="1800" spc="-195" dirty="0">
                <a:solidFill>
                  <a:srgbClr val="302C2A"/>
                </a:solidFill>
                <a:latin typeface="Verdana"/>
                <a:cs typeface="Verdana"/>
              </a:rPr>
              <a:t> </a:t>
            </a:r>
            <a:r>
              <a:rPr sz="1800" spc="-65" dirty="0">
                <a:solidFill>
                  <a:srgbClr val="302C2A"/>
                </a:solidFill>
                <a:latin typeface="Verdana"/>
                <a:cs typeface="Verdana"/>
              </a:rPr>
              <a:t>18</a:t>
            </a:r>
            <a:r>
              <a:rPr sz="1800" spc="-215" dirty="0">
                <a:solidFill>
                  <a:srgbClr val="302C2A"/>
                </a:solidFill>
                <a:latin typeface="Verdana"/>
                <a:cs typeface="Verdana"/>
              </a:rPr>
              <a:t> </a:t>
            </a:r>
            <a:r>
              <a:rPr sz="1800" spc="-80" dirty="0">
                <a:solidFill>
                  <a:srgbClr val="302C2A"/>
                </a:solidFill>
                <a:latin typeface="Verdana"/>
                <a:cs typeface="Verdana"/>
              </a:rPr>
              <a:t>com</a:t>
            </a:r>
            <a:r>
              <a:rPr sz="1800" spc="-85"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r>
              <a:rPr sz="1800" spc="-180" dirty="0">
                <a:solidFill>
                  <a:srgbClr val="302C2A"/>
                </a:solidFill>
                <a:latin typeface="Verdana"/>
                <a:cs typeface="Verdana"/>
              </a:rPr>
              <a:t> </a:t>
            </a:r>
            <a:r>
              <a:rPr sz="1800" spc="-65" dirty="0">
                <a:solidFill>
                  <a:srgbClr val="302C2A"/>
                </a:solidFill>
                <a:latin typeface="Verdana"/>
                <a:cs typeface="Verdana"/>
              </a:rPr>
              <a:t>n</a:t>
            </a:r>
            <a:r>
              <a:rPr sz="1800" spc="-55" dirty="0">
                <a:solidFill>
                  <a:srgbClr val="302C2A"/>
                </a:solidFill>
                <a:latin typeface="Verdana"/>
                <a:cs typeface="Verdana"/>
              </a:rPr>
              <a:t>o</a:t>
            </a:r>
            <a:r>
              <a:rPr sz="1800" spc="-65"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r>
              <a:rPr sz="1800" spc="-180" dirty="0">
                <a:solidFill>
                  <a:srgbClr val="302C2A"/>
                </a:solidFill>
                <a:latin typeface="Verdana"/>
                <a:cs typeface="Verdana"/>
              </a:rPr>
              <a:t> </a:t>
            </a:r>
            <a:r>
              <a:rPr sz="1800" spc="-114" dirty="0">
                <a:solidFill>
                  <a:srgbClr val="302C2A"/>
                </a:solidFill>
                <a:latin typeface="Verdana"/>
                <a:cs typeface="Verdana"/>
              </a:rPr>
              <a:t>t</a:t>
            </a:r>
            <a:r>
              <a:rPr sz="1800" spc="-90" dirty="0">
                <a:solidFill>
                  <a:srgbClr val="302C2A"/>
                </a:solidFill>
                <a:latin typeface="Verdana"/>
                <a:cs typeface="Verdana"/>
              </a:rPr>
              <a:t>o</a:t>
            </a:r>
            <a:r>
              <a:rPr sz="1800" spc="-50" dirty="0">
                <a:solidFill>
                  <a:srgbClr val="302C2A"/>
                </a:solidFill>
                <a:latin typeface="Verdana"/>
                <a:cs typeface="Verdana"/>
              </a:rPr>
              <a:t>t</a:t>
            </a:r>
            <a:r>
              <a:rPr sz="1800" spc="-95" dirty="0">
                <a:solidFill>
                  <a:srgbClr val="302C2A"/>
                </a:solidFill>
                <a:latin typeface="Verdana"/>
                <a:cs typeface="Verdana"/>
              </a:rPr>
              <a:t>al</a:t>
            </a:r>
            <a:endParaRPr sz="1800">
              <a:latin typeface="Verdana"/>
              <a:cs typeface="Verdana"/>
            </a:endParaRPr>
          </a:p>
          <a:p>
            <a:pPr marL="12700">
              <a:lnSpc>
                <a:spcPct val="100000"/>
              </a:lnSpc>
              <a:spcBef>
                <a:spcPts val="275"/>
              </a:spcBef>
            </a:pPr>
            <a:r>
              <a:rPr sz="1800" dirty="0">
                <a:solidFill>
                  <a:srgbClr val="302C2A"/>
                </a:solidFill>
                <a:latin typeface="Arial"/>
                <a:cs typeface="Arial"/>
              </a:rPr>
              <a:t>• </a:t>
            </a:r>
            <a:r>
              <a:rPr sz="1800" spc="-190" dirty="0">
                <a:solidFill>
                  <a:srgbClr val="302C2A"/>
                </a:solidFill>
                <a:latin typeface="Arial"/>
                <a:cs typeface="Arial"/>
              </a:rPr>
              <a:t> </a:t>
            </a:r>
            <a:r>
              <a:rPr sz="1800" spc="-55" dirty="0">
                <a:solidFill>
                  <a:srgbClr val="302C2A"/>
                </a:solidFill>
                <a:latin typeface="Verdana"/>
                <a:cs typeface="Verdana"/>
              </a:rPr>
              <a:t>Up</a:t>
            </a:r>
            <a:r>
              <a:rPr sz="1800" spc="-195" dirty="0">
                <a:solidFill>
                  <a:srgbClr val="302C2A"/>
                </a:solidFill>
                <a:latin typeface="Verdana"/>
                <a:cs typeface="Verdana"/>
              </a:rPr>
              <a:t> </a:t>
            </a:r>
            <a:r>
              <a:rPr sz="1800" spc="-120" dirty="0">
                <a:solidFill>
                  <a:srgbClr val="302C2A"/>
                </a:solidFill>
                <a:latin typeface="Verdana"/>
                <a:cs typeface="Verdana"/>
              </a:rPr>
              <a:t>t</a:t>
            </a:r>
            <a:r>
              <a:rPr sz="1800" spc="-50" dirty="0">
                <a:solidFill>
                  <a:srgbClr val="302C2A"/>
                </a:solidFill>
                <a:latin typeface="Verdana"/>
                <a:cs typeface="Verdana"/>
              </a:rPr>
              <a:t>o</a:t>
            </a:r>
            <a:r>
              <a:rPr sz="1800" spc="-195" dirty="0">
                <a:solidFill>
                  <a:srgbClr val="302C2A"/>
                </a:solidFill>
                <a:latin typeface="Verdana"/>
                <a:cs typeface="Verdana"/>
              </a:rPr>
              <a:t> </a:t>
            </a:r>
            <a:r>
              <a:rPr sz="1800" spc="-140" dirty="0">
                <a:solidFill>
                  <a:srgbClr val="302C2A"/>
                </a:solidFill>
                <a:latin typeface="Verdana"/>
                <a:cs typeface="Verdana"/>
              </a:rPr>
              <a:t>2.</a:t>
            </a:r>
            <a:r>
              <a:rPr sz="1800" spc="-65" dirty="0">
                <a:solidFill>
                  <a:srgbClr val="302C2A"/>
                </a:solidFill>
                <a:latin typeface="Verdana"/>
                <a:cs typeface="Verdana"/>
              </a:rPr>
              <a:t>1</a:t>
            </a:r>
            <a:r>
              <a:rPr sz="1800" spc="-215" dirty="0">
                <a:solidFill>
                  <a:srgbClr val="302C2A"/>
                </a:solidFill>
                <a:latin typeface="Verdana"/>
                <a:cs typeface="Verdana"/>
              </a:rPr>
              <a:t> </a:t>
            </a:r>
            <a:r>
              <a:rPr sz="1800" spc="-50" dirty="0">
                <a:solidFill>
                  <a:srgbClr val="302C2A"/>
                </a:solidFill>
                <a:latin typeface="Verdana"/>
                <a:cs typeface="Verdana"/>
              </a:rPr>
              <a:t>PB</a:t>
            </a:r>
            <a:r>
              <a:rPr sz="1800" spc="-195" dirty="0">
                <a:solidFill>
                  <a:srgbClr val="302C2A"/>
                </a:solidFill>
                <a:latin typeface="Verdana"/>
                <a:cs typeface="Verdana"/>
              </a:rPr>
              <a:t> </a:t>
            </a:r>
            <a:r>
              <a:rPr sz="1800" spc="-145" dirty="0">
                <a:solidFill>
                  <a:srgbClr val="302C2A"/>
                </a:solidFill>
                <a:latin typeface="Verdana"/>
                <a:cs typeface="Verdana"/>
              </a:rPr>
              <a:t>r</a:t>
            </a:r>
            <a:r>
              <a:rPr sz="1800" spc="-150" dirty="0">
                <a:solidFill>
                  <a:srgbClr val="302C2A"/>
                </a:solidFill>
                <a:latin typeface="Verdana"/>
                <a:cs typeface="Verdana"/>
              </a:rPr>
              <a:t>a</a:t>
            </a:r>
            <a:r>
              <a:rPr sz="1800" spc="-160" dirty="0">
                <a:solidFill>
                  <a:srgbClr val="302C2A"/>
                </a:solidFill>
                <a:latin typeface="Verdana"/>
                <a:cs typeface="Verdana"/>
              </a:rPr>
              <a:t>w</a:t>
            </a:r>
            <a:r>
              <a:rPr sz="1800" spc="-200" dirty="0">
                <a:solidFill>
                  <a:srgbClr val="302C2A"/>
                </a:solidFill>
                <a:latin typeface="Verdana"/>
                <a:cs typeface="Verdana"/>
              </a:rPr>
              <a:t> </a:t>
            </a:r>
            <a:r>
              <a:rPr sz="1800" spc="-90" dirty="0">
                <a:solidFill>
                  <a:srgbClr val="302C2A"/>
                </a:solidFill>
                <a:latin typeface="Verdana"/>
                <a:cs typeface="Verdana"/>
              </a:rPr>
              <a:t>s</a:t>
            </a:r>
            <a:r>
              <a:rPr sz="1800" spc="-114" dirty="0">
                <a:solidFill>
                  <a:srgbClr val="302C2A"/>
                </a:solidFill>
                <a:latin typeface="Verdana"/>
                <a:cs typeface="Verdana"/>
              </a:rPr>
              <a:t>t</a:t>
            </a:r>
            <a:r>
              <a:rPr sz="1800" spc="-90" dirty="0">
                <a:solidFill>
                  <a:srgbClr val="302C2A"/>
                </a:solidFill>
                <a:latin typeface="Verdana"/>
                <a:cs typeface="Verdana"/>
              </a:rPr>
              <a:t>o</a:t>
            </a:r>
            <a:r>
              <a:rPr sz="1800" spc="-110" dirty="0">
                <a:solidFill>
                  <a:srgbClr val="302C2A"/>
                </a:solidFill>
                <a:latin typeface="Verdana"/>
                <a:cs typeface="Verdana"/>
              </a:rPr>
              <a:t>r</a:t>
            </a:r>
            <a:r>
              <a:rPr sz="1800" spc="-105" dirty="0">
                <a:solidFill>
                  <a:srgbClr val="302C2A"/>
                </a:solidFill>
                <a:latin typeface="Verdana"/>
                <a:cs typeface="Verdana"/>
              </a:rPr>
              <a:t>age</a:t>
            </a:r>
            <a:r>
              <a:rPr sz="1800" spc="-180" dirty="0">
                <a:solidFill>
                  <a:srgbClr val="302C2A"/>
                </a:solidFill>
                <a:latin typeface="Verdana"/>
                <a:cs typeface="Verdana"/>
              </a:rPr>
              <a:t> </a:t>
            </a:r>
            <a:r>
              <a:rPr sz="1800" spc="-105" dirty="0">
                <a:solidFill>
                  <a:srgbClr val="302C2A"/>
                </a:solidFill>
                <a:latin typeface="Verdana"/>
                <a:cs typeface="Verdana"/>
              </a:rPr>
              <a:t>ca</a:t>
            </a:r>
            <a:r>
              <a:rPr sz="1800" spc="-70" dirty="0">
                <a:solidFill>
                  <a:srgbClr val="302C2A"/>
                </a:solidFill>
                <a:latin typeface="Verdana"/>
                <a:cs typeface="Verdana"/>
              </a:rPr>
              <a:t>p</a:t>
            </a:r>
            <a:r>
              <a:rPr sz="1800" spc="-105" dirty="0">
                <a:solidFill>
                  <a:srgbClr val="302C2A"/>
                </a:solidFill>
                <a:latin typeface="Verdana"/>
                <a:cs typeface="Verdana"/>
              </a:rPr>
              <a:t>ac</a:t>
            </a:r>
            <a:r>
              <a:rPr sz="1800" spc="-65" dirty="0">
                <a:solidFill>
                  <a:srgbClr val="302C2A"/>
                </a:solidFill>
                <a:latin typeface="Verdana"/>
                <a:cs typeface="Verdana"/>
              </a:rPr>
              <a:t>i</a:t>
            </a:r>
            <a:r>
              <a:rPr sz="1800" spc="-80" dirty="0">
                <a:solidFill>
                  <a:srgbClr val="302C2A"/>
                </a:solidFill>
                <a:latin typeface="Verdana"/>
                <a:cs typeface="Verdana"/>
              </a:rPr>
              <a:t>t</a:t>
            </a:r>
            <a:r>
              <a:rPr sz="1800" spc="-130" dirty="0">
                <a:solidFill>
                  <a:srgbClr val="302C2A"/>
                </a:solidFill>
                <a:latin typeface="Verdana"/>
                <a:cs typeface="Verdana"/>
              </a:rPr>
              <a:t>y</a:t>
            </a:r>
            <a:endParaRPr sz="1800">
              <a:latin typeface="Verdana"/>
              <a:cs typeface="Verdana"/>
            </a:endParaRPr>
          </a:p>
          <a:p>
            <a:pPr marL="195580">
              <a:lnSpc>
                <a:spcPct val="100000"/>
              </a:lnSpc>
              <a:spcBef>
                <a:spcPts val="114"/>
              </a:spcBef>
            </a:pPr>
            <a:r>
              <a:rPr sz="1600" spc="-5" dirty="0">
                <a:solidFill>
                  <a:srgbClr val="302C2A"/>
                </a:solidFill>
                <a:latin typeface="Arial"/>
                <a:cs typeface="Arial"/>
              </a:rPr>
              <a:t>• </a:t>
            </a:r>
            <a:r>
              <a:rPr sz="1600" spc="-10" dirty="0">
                <a:solidFill>
                  <a:srgbClr val="302C2A"/>
                </a:solidFill>
                <a:latin typeface="Arial"/>
                <a:cs typeface="Arial"/>
              </a:rPr>
              <a:t> </a:t>
            </a:r>
            <a:r>
              <a:rPr sz="1600" spc="-90" dirty="0">
                <a:solidFill>
                  <a:srgbClr val="302C2A"/>
                </a:solidFill>
                <a:latin typeface="Verdana"/>
                <a:cs typeface="Verdana"/>
              </a:rPr>
              <a:t>Using</a:t>
            </a:r>
            <a:r>
              <a:rPr sz="1600" spc="-165" dirty="0">
                <a:solidFill>
                  <a:srgbClr val="302C2A"/>
                </a:solidFill>
                <a:latin typeface="Verdana"/>
                <a:cs typeface="Verdana"/>
              </a:rPr>
              <a:t> </a:t>
            </a:r>
            <a:r>
              <a:rPr sz="1600" spc="-60" dirty="0">
                <a:solidFill>
                  <a:srgbClr val="302C2A"/>
                </a:solidFill>
                <a:latin typeface="Verdana"/>
                <a:cs typeface="Verdana"/>
              </a:rPr>
              <a:t>18TB</a:t>
            </a:r>
            <a:r>
              <a:rPr sz="1600" spc="-180" dirty="0">
                <a:solidFill>
                  <a:srgbClr val="302C2A"/>
                </a:solidFill>
                <a:latin typeface="Verdana"/>
                <a:cs typeface="Verdana"/>
              </a:rPr>
              <a:t> </a:t>
            </a:r>
            <a:r>
              <a:rPr sz="1600" spc="-85" dirty="0">
                <a:solidFill>
                  <a:srgbClr val="302C2A"/>
                </a:solidFill>
                <a:latin typeface="Verdana"/>
                <a:cs typeface="Verdana"/>
              </a:rPr>
              <a:t>H</a:t>
            </a:r>
            <a:r>
              <a:rPr sz="1600" spc="-100" dirty="0">
                <a:solidFill>
                  <a:srgbClr val="302C2A"/>
                </a:solidFill>
                <a:latin typeface="Verdana"/>
                <a:cs typeface="Verdana"/>
              </a:rPr>
              <a:t>D</a:t>
            </a:r>
            <a:r>
              <a:rPr sz="1600" spc="-135" dirty="0">
                <a:solidFill>
                  <a:srgbClr val="302C2A"/>
                </a:solidFill>
                <a:latin typeface="Verdana"/>
                <a:cs typeface="Verdana"/>
              </a:rPr>
              <a:t>D</a:t>
            </a:r>
            <a:r>
              <a:rPr sz="1600" spc="-240" dirty="0">
                <a:solidFill>
                  <a:srgbClr val="302C2A"/>
                </a:solidFill>
                <a:latin typeface="Verdana"/>
                <a:cs typeface="Verdana"/>
              </a:rPr>
              <a:t>s;</a:t>
            </a:r>
            <a:r>
              <a:rPr sz="1600" spc="-150" dirty="0">
                <a:solidFill>
                  <a:srgbClr val="302C2A"/>
                </a:solidFill>
                <a:latin typeface="Verdana"/>
                <a:cs typeface="Verdana"/>
              </a:rPr>
              <a:t> </a:t>
            </a:r>
            <a:r>
              <a:rPr sz="1600" spc="-114" dirty="0">
                <a:solidFill>
                  <a:srgbClr val="302C2A"/>
                </a:solidFill>
                <a:latin typeface="Verdana"/>
                <a:cs typeface="Verdana"/>
              </a:rPr>
              <a:t>1.7</a:t>
            </a:r>
            <a:r>
              <a:rPr sz="1600" spc="-170" dirty="0">
                <a:solidFill>
                  <a:srgbClr val="302C2A"/>
                </a:solidFill>
                <a:latin typeface="Verdana"/>
                <a:cs typeface="Verdana"/>
              </a:rPr>
              <a:t> </a:t>
            </a:r>
            <a:r>
              <a:rPr sz="1600" spc="-65" dirty="0">
                <a:solidFill>
                  <a:srgbClr val="302C2A"/>
                </a:solidFill>
                <a:latin typeface="Verdana"/>
                <a:cs typeface="Verdana"/>
              </a:rPr>
              <a:t>PB</a:t>
            </a:r>
            <a:r>
              <a:rPr sz="1600" spc="-180" dirty="0">
                <a:solidFill>
                  <a:srgbClr val="302C2A"/>
                </a:solidFill>
                <a:latin typeface="Verdana"/>
                <a:cs typeface="Verdana"/>
              </a:rPr>
              <a:t> </a:t>
            </a:r>
            <a:r>
              <a:rPr sz="1600" spc="-170" dirty="0">
                <a:solidFill>
                  <a:srgbClr val="302C2A"/>
                </a:solidFill>
                <a:latin typeface="Verdana"/>
                <a:cs typeface="Verdana"/>
              </a:rPr>
              <a:t>w</a:t>
            </a:r>
            <a:r>
              <a:rPr sz="1600" spc="-105" dirty="0">
                <a:solidFill>
                  <a:srgbClr val="302C2A"/>
                </a:solidFill>
                <a:latin typeface="Verdana"/>
                <a:cs typeface="Verdana"/>
              </a:rPr>
              <a:t>ith</a:t>
            </a:r>
            <a:r>
              <a:rPr sz="1600" spc="-175" dirty="0">
                <a:solidFill>
                  <a:srgbClr val="302C2A"/>
                </a:solidFill>
                <a:latin typeface="Verdana"/>
                <a:cs typeface="Verdana"/>
              </a:rPr>
              <a:t> </a:t>
            </a:r>
            <a:r>
              <a:rPr sz="1600" spc="-60" dirty="0">
                <a:solidFill>
                  <a:srgbClr val="302C2A"/>
                </a:solidFill>
                <a:latin typeface="Verdana"/>
                <a:cs typeface="Verdana"/>
              </a:rPr>
              <a:t>14TB</a:t>
            </a:r>
            <a:r>
              <a:rPr sz="1600" spc="-185" dirty="0">
                <a:solidFill>
                  <a:srgbClr val="302C2A"/>
                </a:solidFill>
                <a:latin typeface="Verdana"/>
                <a:cs typeface="Verdana"/>
              </a:rPr>
              <a:t> </a:t>
            </a:r>
            <a:r>
              <a:rPr sz="1600" spc="-85" dirty="0">
                <a:solidFill>
                  <a:srgbClr val="302C2A"/>
                </a:solidFill>
                <a:latin typeface="Verdana"/>
                <a:cs typeface="Verdana"/>
              </a:rPr>
              <a:t>H</a:t>
            </a:r>
            <a:r>
              <a:rPr sz="1600" spc="-100" dirty="0">
                <a:solidFill>
                  <a:srgbClr val="302C2A"/>
                </a:solidFill>
                <a:latin typeface="Verdana"/>
                <a:cs typeface="Verdana"/>
              </a:rPr>
              <a:t>D</a:t>
            </a:r>
            <a:r>
              <a:rPr sz="1600" spc="-135" dirty="0">
                <a:solidFill>
                  <a:srgbClr val="302C2A"/>
                </a:solidFill>
                <a:latin typeface="Verdana"/>
                <a:cs typeface="Verdana"/>
              </a:rPr>
              <a:t>D</a:t>
            </a:r>
            <a:r>
              <a:rPr sz="1600" spc="-114" dirty="0">
                <a:solidFill>
                  <a:srgbClr val="302C2A"/>
                </a:solidFill>
                <a:latin typeface="Verdana"/>
                <a:cs typeface="Verdana"/>
              </a:rPr>
              <a:t>s</a:t>
            </a:r>
            <a:endParaRPr sz="1600">
              <a:latin typeface="Verdana"/>
              <a:cs typeface="Verdana"/>
            </a:endParaRPr>
          </a:p>
        </p:txBody>
      </p:sp>
      <p:sp>
        <p:nvSpPr>
          <p:cNvPr id="5" name="object 5"/>
          <p:cNvSpPr txBox="1">
            <a:spLocks noGrp="1"/>
          </p:cNvSpPr>
          <p:nvPr>
            <p:ph type="title"/>
          </p:nvPr>
        </p:nvSpPr>
        <p:spPr>
          <a:xfrm>
            <a:off x="749300" y="943736"/>
            <a:ext cx="2686050" cy="391160"/>
          </a:xfrm>
          <a:prstGeom prst="rect">
            <a:avLst/>
          </a:prstGeom>
        </p:spPr>
        <p:txBody>
          <a:bodyPr vert="horz" wrap="square" lIns="0" tIns="12700" rIns="0" bIns="0" rtlCol="0">
            <a:spAutoFit/>
          </a:bodyPr>
          <a:lstStyle/>
          <a:p>
            <a:pPr marL="12700">
              <a:lnSpc>
                <a:spcPct val="100000"/>
              </a:lnSpc>
              <a:spcBef>
                <a:spcPts val="100"/>
              </a:spcBef>
            </a:pPr>
            <a:r>
              <a:rPr sz="2400" b="1" spc="-70" dirty="0" smtClean="0">
                <a:latin typeface="Lucida Sans"/>
                <a:cs typeface="Lucida Sans"/>
              </a:rPr>
              <a:t>P</a:t>
            </a:r>
            <a:r>
              <a:rPr sz="2400" b="1" spc="-25" dirty="0" smtClean="0">
                <a:latin typeface="Lucida Sans"/>
                <a:cs typeface="Lucida Sans"/>
              </a:rPr>
              <a:t>C</a:t>
            </a:r>
            <a:r>
              <a:rPr sz="2400" b="1" spc="-45" dirty="0" smtClean="0">
                <a:latin typeface="Lucida Sans"/>
                <a:cs typeface="Lucida Sans"/>
              </a:rPr>
              <a:t>A</a:t>
            </a:r>
            <a:r>
              <a:rPr sz="2400" b="1" spc="-204" dirty="0" smtClean="0">
                <a:latin typeface="Lucida Sans"/>
                <a:cs typeface="Lucida Sans"/>
              </a:rPr>
              <a:t> </a:t>
            </a:r>
            <a:r>
              <a:rPr sz="2400" b="1" spc="-10" dirty="0">
                <a:latin typeface="Lucida Sans"/>
                <a:cs typeface="Lucida Sans"/>
              </a:rPr>
              <a:t>Ba</a:t>
            </a:r>
            <a:r>
              <a:rPr sz="2400" b="1" spc="-125" dirty="0">
                <a:latin typeface="Lucida Sans"/>
                <a:cs typeface="Lucida Sans"/>
              </a:rPr>
              <a:t>se</a:t>
            </a:r>
            <a:r>
              <a:rPr sz="2400" b="1" spc="-215" dirty="0">
                <a:latin typeface="Lucida Sans"/>
                <a:cs typeface="Lucida Sans"/>
              </a:rPr>
              <a:t> </a:t>
            </a:r>
            <a:r>
              <a:rPr sz="2400" b="1" spc="-75" dirty="0">
                <a:latin typeface="Lucida Sans"/>
                <a:cs typeface="Lucida Sans"/>
              </a:rPr>
              <a:t>Ra</a:t>
            </a:r>
            <a:r>
              <a:rPr sz="2400" b="1" spc="-114" dirty="0">
                <a:latin typeface="Lucida Sans"/>
                <a:cs typeface="Lucida Sans"/>
              </a:rPr>
              <a:t>ck</a:t>
            </a:r>
            <a:endParaRPr sz="2400" dirty="0">
              <a:latin typeface="Lucida Sans"/>
              <a:cs typeface="Lucida Sans"/>
            </a:endParaRPr>
          </a:p>
        </p:txBody>
      </p:sp>
      <p:sp>
        <p:nvSpPr>
          <p:cNvPr id="6" name="object 6"/>
          <p:cNvSpPr txBox="1"/>
          <p:nvPr/>
        </p:nvSpPr>
        <p:spPr>
          <a:xfrm>
            <a:off x="5391658" y="5594705"/>
            <a:ext cx="2138680" cy="83248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302C2A"/>
                </a:solidFill>
                <a:latin typeface="Verdana"/>
                <a:cs typeface="Verdana"/>
              </a:rPr>
              <a:t>Ma</a:t>
            </a:r>
            <a:r>
              <a:rPr sz="1800" spc="-25" dirty="0">
                <a:solidFill>
                  <a:srgbClr val="302C2A"/>
                </a:solidFill>
                <a:latin typeface="Verdana"/>
                <a:cs typeface="Verdana"/>
              </a:rPr>
              <a:t>n</a:t>
            </a:r>
            <a:r>
              <a:rPr sz="1800" spc="-105" dirty="0">
                <a:solidFill>
                  <a:srgbClr val="302C2A"/>
                </a:solidFill>
                <a:latin typeface="Verdana"/>
                <a:cs typeface="Verdana"/>
              </a:rPr>
              <a:t>agement</a:t>
            </a:r>
            <a:r>
              <a:rPr sz="1800" spc="-18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149225">
              <a:lnSpc>
                <a:spcPct val="100000"/>
              </a:lnSpc>
              <a:spcBef>
                <a:spcPts val="2030"/>
              </a:spcBef>
            </a:pPr>
            <a:r>
              <a:rPr sz="1800" spc="-215" dirty="0">
                <a:solidFill>
                  <a:srgbClr val="302C2A"/>
                </a:solidFill>
                <a:latin typeface="Verdana"/>
                <a:cs typeface="Verdana"/>
              </a:rPr>
              <a:t>S</a:t>
            </a:r>
            <a:r>
              <a:rPr sz="1800" spc="-114" dirty="0">
                <a:solidFill>
                  <a:srgbClr val="302C2A"/>
                </a:solidFill>
                <a:latin typeface="Verdana"/>
                <a:cs typeface="Verdana"/>
              </a:rPr>
              <a:t>t</a:t>
            </a:r>
            <a:r>
              <a:rPr sz="1800" spc="-90" dirty="0">
                <a:solidFill>
                  <a:srgbClr val="302C2A"/>
                </a:solidFill>
                <a:latin typeface="Verdana"/>
                <a:cs typeface="Verdana"/>
              </a:rPr>
              <a:t>o</a:t>
            </a:r>
            <a:r>
              <a:rPr sz="1800" spc="-110" dirty="0">
                <a:solidFill>
                  <a:srgbClr val="302C2A"/>
                </a:solidFill>
                <a:latin typeface="Verdana"/>
                <a:cs typeface="Verdana"/>
              </a:rPr>
              <a:t>r</a:t>
            </a:r>
            <a:r>
              <a:rPr sz="1800" spc="-105" dirty="0">
                <a:solidFill>
                  <a:srgbClr val="302C2A"/>
                </a:solidFill>
                <a:latin typeface="Verdana"/>
                <a:cs typeface="Verdana"/>
              </a:rPr>
              <a:t>age</a:t>
            </a:r>
            <a:r>
              <a:rPr sz="1800" spc="-180" dirty="0">
                <a:solidFill>
                  <a:srgbClr val="302C2A"/>
                </a:solidFill>
                <a:latin typeface="Verdana"/>
                <a:cs typeface="Verdana"/>
              </a:rPr>
              <a:t> </a:t>
            </a:r>
            <a:r>
              <a:rPr sz="1800" spc="-135" dirty="0">
                <a:solidFill>
                  <a:srgbClr val="302C2A"/>
                </a:solidFill>
                <a:latin typeface="Verdana"/>
                <a:cs typeface="Verdana"/>
              </a:rPr>
              <a:t>C</a:t>
            </a:r>
            <a:r>
              <a:rPr sz="1800" spc="-85" dirty="0">
                <a:solidFill>
                  <a:srgbClr val="302C2A"/>
                </a:solidFill>
                <a:latin typeface="Verdana"/>
                <a:cs typeface="Verdana"/>
              </a:rPr>
              <a:t>on</a:t>
            </a:r>
            <a:r>
              <a:rPr sz="1800" spc="-50" dirty="0">
                <a:solidFill>
                  <a:srgbClr val="302C2A"/>
                </a:solidFill>
                <a:latin typeface="Verdana"/>
                <a:cs typeface="Verdana"/>
              </a:rPr>
              <a:t>t</a:t>
            </a:r>
            <a:r>
              <a:rPr sz="1800" spc="-150" dirty="0">
                <a:solidFill>
                  <a:srgbClr val="302C2A"/>
                </a:solidFill>
                <a:latin typeface="Verdana"/>
                <a:cs typeface="Verdana"/>
              </a:rPr>
              <a:t>r</a:t>
            </a:r>
            <a:r>
              <a:rPr sz="1800" spc="-65" dirty="0">
                <a:solidFill>
                  <a:srgbClr val="302C2A"/>
                </a:solidFill>
                <a:latin typeface="Verdana"/>
                <a:cs typeface="Verdana"/>
              </a:rPr>
              <a:t>o</a:t>
            </a:r>
            <a:r>
              <a:rPr sz="1800" spc="-55" dirty="0">
                <a:solidFill>
                  <a:srgbClr val="302C2A"/>
                </a:solidFill>
                <a:latin typeface="Verdana"/>
                <a:cs typeface="Verdana"/>
              </a:rPr>
              <a:t>l</a:t>
            </a:r>
            <a:r>
              <a:rPr sz="1800" spc="-95" dirty="0">
                <a:solidFill>
                  <a:srgbClr val="302C2A"/>
                </a:solidFill>
                <a:latin typeface="Verdana"/>
                <a:cs typeface="Verdana"/>
              </a:rPr>
              <a:t>le</a:t>
            </a:r>
            <a:r>
              <a:rPr sz="1800" spc="-105" dirty="0">
                <a:solidFill>
                  <a:srgbClr val="302C2A"/>
                </a:solidFill>
                <a:latin typeface="Verdana"/>
                <a:cs typeface="Verdana"/>
              </a:rPr>
              <a:t>r</a:t>
            </a:r>
            <a:r>
              <a:rPr sz="1800" spc="-100" dirty="0">
                <a:solidFill>
                  <a:srgbClr val="302C2A"/>
                </a:solidFill>
                <a:latin typeface="Verdana"/>
                <a:cs typeface="Verdana"/>
              </a:rPr>
              <a:t>s</a:t>
            </a:r>
            <a:endParaRPr sz="1800">
              <a:latin typeface="Verdana"/>
              <a:cs typeface="Verdana"/>
            </a:endParaRPr>
          </a:p>
        </p:txBody>
      </p:sp>
      <p:sp>
        <p:nvSpPr>
          <p:cNvPr id="7" name="object 7"/>
          <p:cNvSpPr txBox="1"/>
          <p:nvPr/>
        </p:nvSpPr>
        <p:spPr>
          <a:xfrm>
            <a:off x="10240771" y="718769"/>
            <a:ext cx="1077595" cy="300355"/>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302C2A"/>
                </a:solidFill>
                <a:latin typeface="Verdana"/>
                <a:cs typeface="Verdana"/>
              </a:rPr>
              <a:t>Flex</a:t>
            </a:r>
            <a:r>
              <a:rPr sz="1800" spc="-195" dirty="0">
                <a:solidFill>
                  <a:srgbClr val="302C2A"/>
                </a:solidFill>
                <a:latin typeface="Verdana"/>
                <a:cs typeface="Verdana"/>
              </a:rPr>
              <a:t> </a:t>
            </a:r>
            <a:r>
              <a:rPr sz="1800" spc="-120" dirty="0">
                <a:solidFill>
                  <a:srgbClr val="302C2A"/>
                </a:solidFill>
                <a:latin typeface="Verdana"/>
                <a:cs typeface="Verdana"/>
              </a:rPr>
              <a:t>B</a:t>
            </a:r>
            <a:r>
              <a:rPr sz="1800" spc="-140" dirty="0">
                <a:solidFill>
                  <a:srgbClr val="302C2A"/>
                </a:solidFill>
                <a:latin typeface="Verdana"/>
                <a:cs typeface="Verdana"/>
              </a:rPr>
              <a:t>a</a:t>
            </a:r>
            <a:r>
              <a:rPr sz="1800" spc="-130" dirty="0">
                <a:solidFill>
                  <a:srgbClr val="302C2A"/>
                </a:solidFill>
                <a:latin typeface="Verdana"/>
                <a:cs typeface="Verdana"/>
              </a:rPr>
              <a:t>y</a:t>
            </a:r>
            <a:r>
              <a:rPr sz="1800" spc="-204" dirty="0">
                <a:solidFill>
                  <a:srgbClr val="302C2A"/>
                </a:solidFill>
                <a:latin typeface="Verdana"/>
                <a:cs typeface="Verdana"/>
              </a:rPr>
              <a:t> </a:t>
            </a:r>
            <a:r>
              <a:rPr sz="1800" spc="-65" dirty="0">
                <a:solidFill>
                  <a:srgbClr val="302C2A"/>
                </a:solidFill>
                <a:latin typeface="Verdana"/>
                <a:cs typeface="Verdana"/>
              </a:rPr>
              <a:t>4</a:t>
            </a:r>
            <a:endParaRPr sz="1800">
              <a:latin typeface="Verdana"/>
              <a:cs typeface="Verdana"/>
            </a:endParaRPr>
          </a:p>
        </p:txBody>
      </p:sp>
      <p:sp>
        <p:nvSpPr>
          <p:cNvPr id="8" name="object 8"/>
          <p:cNvSpPr txBox="1"/>
          <p:nvPr/>
        </p:nvSpPr>
        <p:spPr>
          <a:xfrm>
            <a:off x="10203560" y="1327480"/>
            <a:ext cx="1797096" cy="2839303"/>
          </a:xfrm>
          <a:prstGeom prst="rect">
            <a:avLst/>
          </a:prstGeom>
        </p:spPr>
        <p:txBody>
          <a:bodyPr vert="horz" wrap="square" lIns="0" tIns="12700" rIns="0" bIns="0" rtlCol="0">
            <a:spAutoFit/>
          </a:bodyPr>
          <a:lstStyle/>
          <a:p>
            <a:pPr marL="49530">
              <a:lnSpc>
                <a:spcPct val="100000"/>
              </a:lnSpc>
              <a:spcBef>
                <a:spcPts val="100"/>
              </a:spcBef>
            </a:pPr>
            <a:r>
              <a:rPr sz="1800" spc="-90" dirty="0">
                <a:solidFill>
                  <a:srgbClr val="302C2A"/>
                </a:solidFill>
                <a:latin typeface="Verdana"/>
                <a:cs typeface="Verdana"/>
              </a:rPr>
              <a:t>Flex</a:t>
            </a:r>
            <a:r>
              <a:rPr sz="1800" spc="-195" dirty="0">
                <a:solidFill>
                  <a:srgbClr val="302C2A"/>
                </a:solidFill>
                <a:latin typeface="Verdana"/>
                <a:cs typeface="Verdana"/>
              </a:rPr>
              <a:t> </a:t>
            </a:r>
            <a:r>
              <a:rPr sz="1800" spc="-120" dirty="0">
                <a:solidFill>
                  <a:srgbClr val="302C2A"/>
                </a:solidFill>
                <a:latin typeface="Verdana"/>
                <a:cs typeface="Verdana"/>
              </a:rPr>
              <a:t>B</a:t>
            </a:r>
            <a:r>
              <a:rPr sz="1800" spc="-140" dirty="0">
                <a:solidFill>
                  <a:srgbClr val="302C2A"/>
                </a:solidFill>
                <a:latin typeface="Verdana"/>
                <a:cs typeface="Verdana"/>
              </a:rPr>
              <a:t>a</a:t>
            </a:r>
            <a:r>
              <a:rPr sz="1800" spc="-130" dirty="0">
                <a:solidFill>
                  <a:srgbClr val="302C2A"/>
                </a:solidFill>
                <a:latin typeface="Verdana"/>
                <a:cs typeface="Verdana"/>
              </a:rPr>
              <a:t>y</a:t>
            </a:r>
            <a:r>
              <a:rPr sz="1800" spc="-204" dirty="0">
                <a:solidFill>
                  <a:srgbClr val="302C2A"/>
                </a:solidFill>
                <a:latin typeface="Verdana"/>
                <a:cs typeface="Verdana"/>
              </a:rPr>
              <a:t> </a:t>
            </a:r>
            <a:r>
              <a:rPr sz="1800" spc="-65" dirty="0" smtClean="0">
                <a:solidFill>
                  <a:srgbClr val="302C2A"/>
                </a:solidFill>
                <a:latin typeface="Verdana"/>
                <a:cs typeface="Verdana"/>
              </a:rPr>
              <a:t>3</a:t>
            </a:r>
            <a:endParaRPr lang="pt-BR" sz="1800" spc="-65" dirty="0" smtClean="0">
              <a:solidFill>
                <a:srgbClr val="302C2A"/>
              </a:solidFill>
              <a:latin typeface="Verdana"/>
              <a:cs typeface="Verdana"/>
            </a:endParaRPr>
          </a:p>
          <a:p>
            <a:pPr marL="12700" marR="223520" indent="18415">
              <a:lnSpc>
                <a:spcPct val="102299"/>
              </a:lnSpc>
              <a:spcBef>
                <a:spcPts val="1535"/>
              </a:spcBef>
            </a:pPr>
            <a:r>
              <a:rPr sz="1400" spc="-75" dirty="0" smtClean="0">
                <a:solidFill>
                  <a:srgbClr val="302C2A"/>
                </a:solidFill>
                <a:latin typeface="Verdana"/>
                <a:cs typeface="Verdana"/>
              </a:rPr>
              <a:t>Spine </a:t>
            </a:r>
            <a:r>
              <a:rPr sz="1400" spc="-70" dirty="0" smtClean="0">
                <a:solidFill>
                  <a:srgbClr val="302C2A"/>
                </a:solidFill>
                <a:latin typeface="Verdana"/>
                <a:cs typeface="Verdana"/>
              </a:rPr>
              <a:t> </a:t>
            </a:r>
            <a:r>
              <a:rPr sz="1400" spc="-85" dirty="0">
                <a:solidFill>
                  <a:srgbClr val="302C2A"/>
                </a:solidFill>
                <a:latin typeface="Verdana"/>
                <a:cs typeface="Verdana"/>
              </a:rPr>
              <a:t>Switches </a:t>
            </a:r>
            <a:r>
              <a:rPr sz="1400" spc="-80" dirty="0">
                <a:solidFill>
                  <a:srgbClr val="302C2A"/>
                </a:solidFill>
                <a:latin typeface="Verdana"/>
                <a:cs typeface="Verdana"/>
              </a:rPr>
              <a:t> </a:t>
            </a:r>
            <a:endParaRPr lang="pt-BR" sz="1400" spc="-80" dirty="0" smtClean="0">
              <a:solidFill>
                <a:srgbClr val="302C2A"/>
              </a:solidFill>
              <a:latin typeface="Verdana"/>
              <a:cs typeface="Verdana"/>
            </a:endParaRPr>
          </a:p>
          <a:p>
            <a:pPr marL="12700" marR="223520" indent="18415">
              <a:lnSpc>
                <a:spcPct val="102299"/>
              </a:lnSpc>
              <a:spcBef>
                <a:spcPts val="1535"/>
              </a:spcBef>
            </a:pPr>
            <a:r>
              <a:rPr sz="1400" spc="-85" dirty="0" smtClean="0">
                <a:solidFill>
                  <a:srgbClr val="302C2A"/>
                </a:solidFill>
                <a:latin typeface="Verdana"/>
                <a:cs typeface="Verdana"/>
              </a:rPr>
              <a:t>Bas</a:t>
            </a:r>
            <a:r>
              <a:rPr sz="1400" spc="-90" dirty="0" smtClean="0">
                <a:solidFill>
                  <a:srgbClr val="302C2A"/>
                </a:solidFill>
                <a:latin typeface="Verdana"/>
                <a:cs typeface="Verdana"/>
              </a:rPr>
              <a:t>e</a:t>
            </a:r>
            <a:r>
              <a:rPr sz="1400" spc="-165" dirty="0" smtClean="0">
                <a:solidFill>
                  <a:srgbClr val="302C2A"/>
                </a:solidFill>
                <a:latin typeface="Verdana"/>
                <a:cs typeface="Verdana"/>
              </a:rPr>
              <a:t> </a:t>
            </a:r>
            <a:r>
              <a:rPr sz="1400" spc="-95" dirty="0">
                <a:solidFill>
                  <a:srgbClr val="302C2A"/>
                </a:solidFill>
                <a:latin typeface="Verdana"/>
                <a:cs typeface="Verdana"/>
              </a:rPr>
              <a:t>Sto</a:t>
            </a:r>
            <a:r>
              <a:rPr sz="1400" spc="-100" dirty="0">
                <a:solidFill>
                  <a:srgbClr val="302C2A"/>
                </a:solidFill>
                <a:latin typeface="Verdana"/>
                <a:cs typeface="Verdana"/>
              </a:rPr>
              <a:t>r</a:t>
            </a:r>
            <a:r>
              <a:rPr sz="1400" spc="-70" dirty="0">
                <a:solidFill>
                  <a:srgbClr val="302C2A"/>
                </a:solidFill>
                <a:latin typeface="Verdana"/>
                <a:cs typeface="Verdana"/>
              </a:rPr>
              <a:t>age  DE3-24C</a:t>
            </a:r>
            <a:endParaRPr sz="1400" dirty="0">
              <a:latin typeface="Verdana"/>
              <a:cs typeface="Verdana"/>
            </a:endParaRPr>
          </a:p>
          <a:p>
            <a:pPr marL="49530" marR="5080">
              <a:lnSpc>
                <a:spcPct val="100000"/>
              </a:lnSpc>
              <a:spcBef>
                <a:spcPts val="640"/>
              </a:spcBef>
            </a:pPr>
            <a:r>
              <a:rPr sz="1400" spc="-5" dirty="0" smtClean="0">
                <a:solidFill>
                  <a:srgbClr val="302C2A"/>
                </a:solidFill>
                <a:latin typeface="Verdana"/>
                <a:cs typeface="Verdana"/>
              </a:rPr>
              <a:t>L</a:t>
            </a:r>
            <a:r>
              <a:rPr sz="1400" spc="-85" dirty="0" smtClean="0">
                <a:solidFill>
                  <a:srgbClr val="302C2A"/>
                </a:solidFill>
                <a:latin typeface="Verdana"/>
                <a:cs typeface="Verdana"/>
              </a:rPr>
              <a:t>e</a:t>
            </a:r>
            <a:r>
              <a:rPr sz="1400" spc="-50" dirty="0" smtClean="0">
                <a:solidFill>
                  <a:srgbClr val="302C2A"/>
                </a:solidFill>
                <a:latin typeface="Verdana"/>
                <a:cs typeface="Verdana"/>
              </a:rPr>
              <a:t>af</a:t>
            </a:r>
            <a:r>
              <a:rPr sz="1400" spc="-160" dirty="0" smtClean="0">
                <a:solidFill>
                  <a:srgbClr val="302C2A"/>
                </a:solidFill>
                <a:latin typeface="Verdana"/>
                <a:cs typeface="Verdana"/>
              </a:rPr>
              <a:t> </a:t>
            </a:r>
            <a:r>
              <a:rPr sz="1400" spc="-65" dirty="0">
                <a:solidFill>
                  <a:srgbClr val="302C2A"/>
                </a:solidFill>
                <a:latin typeface="Verdana"/>
                <a:cs typeface="Verdana"/>
              </a:rPr>
              <a:t>and</a:t>
            </a:r>
            <a:r>
              <a:rPr sz="1400" spc="-145" dirty="0">
                <a:solidFill>
                  <a:srgbClr val="302C2A"/>
                </a:solidFill>
                <a:latin typeface="Verdana"/>
                <a:cs typeface="Verdana"/>
              </a:rPr>
              <a:t> </a:t>
            </a:r>
            <a:r>
              <a:rPr sz="1400" spc="75" dirty="0">
                <a:solidFill>
                  <a:srgbClr val="302C2A"/>
                </a:solidFill>
                <a:latin typeface="Verdana"/>
                <a:cs typeface="Verdana"/>
              </a:rPr>
              <a:t>M</a:t>
            </a:r>
            <a:r>
              <a:rPr sz="1400" spc="-80" dirty="0">
                <a:solidFill>
                  <a:srgbClr val="302C2A"/>
                </a:solidFill>
                <a:latin typeface="Verdana"/>
                <a:cs typeface="Verdana"/>
              </a:rPr>
              <a:t>gm</a:t>
            </a:r>
            <a:r>
              <a:rPr sz="1400" spc="-75" dirty="0">
                <a:solidFill>
                  <a:srgbClr val="302C2A"/>
                </a:solidFill>
                <a:latin typeface="Verdana"/>
                <a:cs typeface="Verdana"/>
              </a:rPr>
              <a:t>t  </a:t>
            </a:r>
            <a:r>
              <a:rPr sz="1400" spc="-85" dirty="0">
                <a:solidFill>
                  <a:srgbClr val="302C2A"/>
                </a:solidFill>
                <a:latin typeface="Verdana"/>
                <a:cs typeface="Verdana"/>
              </a:rPr>
              <a:t>Switches</a:t>
            </a:r>
            <a:endParaRPr sz="1400" dirty="0">
              <a:latin typeface="Verdana"/>
              <a:cs typeface="Verdana"/>
            </a:endParaRPr>
          </a:p>
          <a:p>
            <a:pPr marL="49530">
              <a:lnSpc>
                <a:spcPct val="100000"/>
              </a:lnSpc>
              <a:spcBef>
                <a:spcPts val="1295"/>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smtClean="0">
                <a:solidFill>
                  <a:srgbClr val="302C2A"/>
                </a:solidFill>
                <a:latin typeface="Verdana"/>
                <a:cs typeface="Verdana"/>
              </a:rPr>
              <a:t>B</a:t>
            </a:r>
            <a:r>
              <a:rPr sz="1800" spc="-135" dirty="0" smtClean="0">
                <a:solidFill>
                  <a:srgbClr val="302C2A"/>
                </a:solidFill>
                <a:latin typeface="Verdana"/>
                <a:cs typeface="Verdana"/>
              </a:rPr>
              <a:t>a</a:t>
            </a:r>
            <a:r>
              <a:rPr sz="1800" spc="-130" dirty="0" smtClean="0">
                <a:solidFill>
                  <a:srgbClr val="302C2A"/>
                </a:solidFill>
                <a:latin typeface="Verdana"/>
                <a:cs typeface="Verdana"/>
              </a:rPr>
              <a:t>y</a:t>
            </a:r>
            <a:r>
              <a:rPr lang="pt-BR" sz="1800" spc="-130" dirty="0" smtClean="0">
                <a:solidFill>
                  <a:srgbClr val="302C2A"/>
                </a:solidFill>
                <a:latin typeface="Verdana"/>
                <a:cs typeface="Verdana"/>
              </a:rPr>
              <a:t> </a:t>
            </a:r>
            <a:r>
              <a:rPr sz="1800" spc="-65" dirty="0" smtClean="0">
                <a:solidFill>
                  <a:srgbClr val="302C2A"/>
                </a:solidFill>
                <a:latin typeface="Verdana"/>
                <a:cs typeface="Verdana"/>
              </a:rPr>
              <a:t>2</a:t>
            </a:r>
            <a:endParaRPr lang="pt-BR" sz="1800" spc="-65" dirty="0" smtClean="0">
              <a:solidFill>
                <a:srgbClr val="302C2A"/>
              </a:solidFill>
              <a:latin typeface="Verdana"/>
              <a:cs typeface="Verdana"/>
            </a:endParaRPr>
          </a:p>
          <a:p>
            <a:pPr marL="49530" marR="375920">
              <a:lnSpc>
                <a:spcPct val="100000"/>
              </a:lnSpc>
              <a:spcBef>
                <a:spcPts val="20"/>
              </a:spcBef>
            </a:pPr>
            <a:endParaRPr lang="pt-BR" sz="1800" spc="-90" dirty="0" smtClean="0">
              <a:solidFill>
                <a:srgbClr val="302C2A"/>
              </a:solidFill>
              <a:latin typeface="Verdana"/>
              <a:cs typeface="Verdana"/>
            </a:endParaRPr>
          </a:p>
          <a:p>
            <a:pPr marL="49530" marR="375920">
              <a:lnSpc>
                <a:spcPct val="100000"/>
              </a:lnSpc>
              <a:spcBef>
                <a:spcPts val="20"/>
              </a:spcBef>
            </a:pPr>
            <a:r>
              <a:rPr sz="1800" spc="-90" dirty="0" smtClean="0">
                <a:solidFill>
                  <a:srgbClr val="302C2A"/>
                </a:solidFill>
                <a:latin typeface="Verdana"/>
                <a:cs typeface="Verdana"/>
              </a:rPr>
              <a:t>Flex</a:t>
            </a:r>
            <a:r>
              <a:rPr sz="1800" spc="-190" dirty="0" smtClean="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95" dirty="0">
                <a:solidFill>
                  <a:srgbClr val="302C2A"/>
                </a:solidFill>
                <a:latin typeface="Verdana"/>
                <a:cs typeface="Verdana"/>
              </a:rPr>
              <a:t>y </a:t>
            </a:r>
            <a:r>
              <a:rPr sz="1800" spc="-65" dirty="0" smtClean="0">
                <a:solidFill>
                  <a:srgbClr val="302C2A"/>
                </a:solidFill>
                <a:latin typeface="Verdana"/>
                <a:cs typeface="Verdana"/>
              </a:rPr>
              <a:t>1</a:t>
            </a:r>
            <a:endParaRPr sz="1800" dirty="0">
              <a:latin typeface="Verdana"/>
              <a:cs typeface="Verdana"/>
            </a:endParaRPr>
          </a:p>
        </p:txBody>
      </p:sp>
      <p:grpSp>
        <p:nvGrpSpPr>
          <p:cNvPr id="9" name="object 9"/>
          <p:cNvGrpSpPr/>
          <p:nvPr/>
        </p:nvGrpSpPr>
        <p:grpSpPr>
          <a:xfrm>
            <a:off x="7694358" y="254507"/>
            <a:ext cx="2222500" cy="6604000"/>
            <a:chOff x="7694358" y="254507"/>
            <a:chExt cx="2222500" cy="6604000"/>
          </a:xfrm>
        </p:grpSpPr>
        <p:sp>
          <p:nvSpPr>
            <p:cNvPr id="10" name="object 10"/>
            <p:cNvSpPr/>
            <p:nvPr/>
          </p:nvSpPr>
          <p:spPr>
            <a:xfrm>
              <a:off x="7702295" y="4369307"/>
              <a:ext cx="243840" cy="1175385"/>
            </a:xfrm>
            <a:custGeom>
              <a:avLst/>
              <a:gdLst/>
              <a:ahLst/>
              <a:cxnLst/>
              <a:rect l="l" t="t" r="r" b="b"/>
              <a:pathLst>
                <a:path w="243840" h="1175385">
                  <a:moveTo>
                    <a:pt x="243839" y="1175004"/>
                  </a:moveTo>
                  <a:lnTo>
                    <a:pt x="196393" y="1173400"/>
                  </a:lnTo>
                  <a:lnTo>
                    <a:pt x="157638" y="1169035"/>
                  </a:lnTo>
                  <a:lnTo>
                    <a:pt x="131504" y="1162573"/>
                  </a:lnTo>
                  <a:lnTo>
                    <a:pt x="121920" y="1154684"/>
                  </a:lnTo>
                  <a:lnTo>
                    <a:pt x="121920" y="607822"/>
                  </a:lnTo>
                  <a:lnTo>
                    <a:pt x="112335" y="599932"/>
                  </a:lnTo>
                  <a:lnTo>
                    <a:pt x="86201" y="593471"/>
                  </a:lnTo>
                  <a:lnTo>
                    <a:pt x="47446" y="589105"/>
                  </a:lnTo>
                  <a:lnTo>
                    <a:pt x="0" y="587502"/>
                  </a:lnTo>
                  <a:lnTo>
                    <a:pt x="47446" y="585898"/>
                  </a:lnTo>
                  <a:lnTo>
                    <a:pt x="86201" y="581533"/>
                  </a:lnTo>
                  <a:lnTo>
                    <a:pt x="112335" y="575071"/>
                  </a:lnTo>
                  <a:lnTo>
                    <a:pt x="121920" y="567182"/>
                  </a:lnTo>
                  <a:lnTo>
                    <a:pt x="121920" y="20320"/>
                  </a:lnTo>
                  <a:lnTo>
                    <a:pt x="131504" y="12430"/>
                  </a:lnTo>
                  <a:lnTo>
                    <a:pt x="157638" y="5969"/>
                  </a:lnTo>
                  <a:lnTo>
                    <a:pt x="196393" y="1603"/>
                  </a:lnTo>
                  <a:lnTo>
                    <a:pt x="243839" y="0"/>
                  </a:lnTo>
                </a:path>
              </a:pathLst>
            </a:custGeom>
            <a:ln w="15875">
              <a:solidFill>
                <a:srgbClr val="A33829"/>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7956803" y="254507"/>
              <a:ext cx="1959863" cy="6603489"/>
            </a:xfrm>
            <a:prstGeom prst="rect">
              <a:avLst/>
            </a:prstGeom>
          </p:spPr>
        </p:pic>
        <p:pic>
          <p:nvPicPr>
            <p:cNvPr id="12" name="object 12"/>
            <p:cNvPicPr/>
            <p:nvPr/>
          </p:nvPicPr>
          <p:blipFill>
            <a:blip r:embed="rId3" cstate="print"/>
            <a:stretch>
              <a:fillRect/>
            </a:stretch>
          </p:blipFill>
          <p:spPr>
            <a:xfrm>
              <a:off x="8162543" y="5992368"/>
              <a:ext cx="1546859" cy="583691"/>
            </a:xfrm>
            <a:prstGeom prst="rect">
              <a:avLst/>
            </a:prstGeom>
          </p:spPr>
        </p:pic>
        <p:pic>
          <p:nvPicPr>
            <p:cNvPr id="13" name="object 13"/>
            <p:cNvPicPr/>
            <p:nvPr/>
          </p:nvPicPr>
          <p:blipFill>
            <a:blip r:embed="rId4" cstate="print"/>
            <a:stretch>
              <a:fillRect/>
            </a:stretch>
          </p:blipFill>
          <p:spPr>
            <a:xfrm>
              <a:off x="8162543" y="5244083"/>
              <a:ext cx="1546859" cy="746760"/>
            </a:xfrm>
            <a:prstGeom prst="rect">
              <a:avLst/>
            </a:prstGeom>
          </p:spPr>
        </p:pic>
        <p:pic>
          <p:nvPicPr>
            <p:cNvPr id="14" name="object 14"/>
            <p:cNvPicPr/>
            <p:nvPr/>
          </p:nvPicPr>
          <p:blipFill>
            <a:blip r:embed="rId5" cstate="print"/>
            <a:stretch>
              <a:fillRect/>
            </a:stretch>
          </p:blipFill>
          <p:spPr>
            <a:xfrm>
              <a:off x="8147303" y="3348227"/>
              <a:ext cx="1571244" cy="1312163"/>
            </a:xfrm>
            <a:prstGeom prst="rect">
              <a:avLst/>
            </a:prstGeom>
          </p:spPr>
        </p:pic>
        <p:pic>
          <p:nvPicPr>
            <p:cNvPr id="15" name="object 15"/>
            <p:cNvPicPr/>
            <p:nvPr/>
          </p:nvPicPr>
          <p:blipFill>
            <a:blip r:embed="rId6" cstate="print"/>
            <a:stretch>
              <a:fillRect/>
            </a:stretch>
          </p:blipFill>
          <p:spPr>
            <a:xfrm>
              <a:off x="8135111" y="2761488"/>
              <a:ext cx="1578863" cy="437388"/>
            </a:xfrm>
            <a:prstGeom prst="rect">
              <a:avLst/>
            </a:prstGeom>
          </p:spPr>
        </p:pic>
        <p:pic>
          <p:nvPicPr>
            <p:cNvPr id="16" name="object 16"/>
            <p:cNvPicPr/>
            <p:nvPr/>
          </p:nvPicPr>
          <p:blipFill>
            <a:blip r:embed="rId7" cstate="print"/>
            <a:stretch>
              <a:fillRect/>
            </a:stretch>
          </p:blipFill>
          <p:spPr>
            <a:xfrm>
              <a:off x="8147303" y="874775"/>
              <a:ext cx="1562100" cy="1767839"/>
            </a:xfrm>
            <a:prstGeom prst="rect">
              <a:avLst/>
            </a:prstGeom>
          </p:spPr>
        </p:pic>
        <p:pic>
          <p:nvPicPr>
            <p:cNvPr id="17" name="object 17"/>
            <p:cNvPicPr/>
            <p:nvPr/>
          </p:nvPicPr>
          <p:blipFill>
            <a:blip r:embed="rId8" cstate="print"/>
            <a:stretch>
              <a:fillRect/>
            </a:stretch>
          </p:blipFill>
          <p:spPr>
            <a:xfrm>
              <a:off x="8147303" y="435864"/>
              <a:ext cx="1562100" cy="441960"/>
            </a:xfrm>
            <a:prstGeom prst="rect">
              <a:avLst/>
            </a:prstGeom>
          </p:spPr>
        </p:pic>
        <p:pic>
          <p:nvPicPr>
            <p:cNvPr id="18" name="object 18"/>
            <p:cNvPicPr/>
            <p:nvPr/>
          </p:nvPicPr>
          <p:blipFill>
            <a:blip r:embed="rId9" cstate="print"/>
            <a:stretch>
              <a:fillRect/>
            </a:stretch>
          </p:blipFill>
          <p:spPr>
            <a:xfrm>
              <a:off x="8147303" y="4657344"/>
              <a:ext cx="1562100" cy="585216"/>
            </a:xfrm>
            <a:prstGeom prst="rect">
              <a:avLst/>
            </a:prstGeom>
          </p:spPr>
        </p:pic>
        <p:pic>
          <p:nvPicPr>
            <p:cNvPr id="19" name="object 19"/>
            <p:cNvPicPr/>
            <p:nvPr/>
          </p:nvPicPr>
          <p:blipFill>
            <a:blip r:embed="rId10" cstate="print"/>
            <a:stretch>
              <a:fillRect/>
            </a:stretch>
          </p:blipFill>
          <p:spPr>
            <a:xfrm>
              <a:off x="8147303" y="2621280"/>
              <a:ext cx="1562100" cy="147827"/>
            </a:xfrm>
            <a:prstGeom prst="rect">
              <a:avLst/>
            </a:prstGeom>
          </p:spPr>
        </p:pic>
        <p:pic>
          <p:nvPicPr>
            <p:cNvPr id="20" name="object 20"/>
            <p:cNvPicPr/>
            <p:nvPr/>
          </p:nvPicPr>
          <p:blipFill>
            <a:blip r:embed="rId10" cstate="print"/>
            <a:stretch>
              <a:fillRect/>
            </a:stretch>
          </p:blipFill>
          <p:spPr>
            <a:xfrm>
              <a:off x="8147303" y="3200399"/>
              <a:ext cx="1562100" cy="146303"/>
            </a:xfrm>
            <a:prstGeom prst="rect">
              <a:avLst/>
            </a:prstGeom>
          </p:spPr>
        </p:pic>
        <p:pic>
          <p:nvPicPr>
            <p:cNvPr id="21" name="object 21"/>
            <p:cNvPicPr/>
            <p:nvPr/>
          </p:nvPicPr>
          <p:blipFill>
            <a:blip r:embed="rId11" cstate="print"/>
            <a:stretch>
              <a:fillRect/>
            </a:stretch>
          </p:blipFill>
          <p:spPr>
            <a:xfrm>
              <a:off x="8147303" y="2174748"/>
              <a:ext cx="1566672" cy="591312"/>
            </a:xfrm>
            <a:prstGeom prst="rect">
              <a:avLst/>
            </a:prstGeom>
          </p:spPr>
        </p:pic>
        <p:pic>
          <p:nvPicPr>
            <p:cNvPr id="22" name="object 22"/>
            <p:cNvPicPr/>
            <p:nvPr/>
          </p:nvPicPr>
          <p:blipFill>
            <a:blip r:embed="rId12" cstate="print"/>
            <a:stretch>
              <a:fillRect/>
            </a:stretch>
          </p:blipFill>
          <p:spPr>
            <a:xfrm>
              <a:off x="8154923" y="1895855"/>
              <a:ext cx="1546859" cy="291083"/>
            </a:xfrm>
            <a:prstGeom prst="rect">
              <a:avLst/>
            </a:prstGeom>
          </p:spPr>
        </p:pic>
        <p:pic>
          <p:nvPicPr>
            <p:cNvPr id="23" name="object 23"/>
            <p:cNvPicPr/>
            <p:nvPr/>
          </p:nvPicPr>
          <p:blipFill>
            <a:blip r:embed="rId13" cstate="print"/>
            <a:stretch>
              <a:fillRect/>
            </a:stretch>
          </p:blipFill>
          <p:spPr>
            <a:xfrm>
              <a:off x="8161019" y="5102351"/>
              <a:ext cx="1546859" cy="146304"/>
            </a:xfrm>
            <a:prstGeom prst="rect">
              <a:avLst/>
            </a:prstGeom>
          </p:spPr>
        </p:pic>
        <p:sp>
          <p:nvSpPr>
            <p:cNvPr id="24" name="object 24"/>
            <p:cNvSpPr/>
            <p:nvPr/>
          </p:nvSpPr>
          <p:spPr>
            <a:xfrm>
              <a:off x="8139684" y="3200399"/>
              <a:ext cx="1594485" cy="1155700"/>
            </a:xfrm>
            <a:custGeom>
              <a:avLst/>
              <a:gdLst/>
              <a:ahLst/>
              <a:cxnLst/>
              <a:rect l="l" t="t" r="r" b="b"/>
              <a:pathLst>
                <a:path w="1594484" h="1155700">
                  <a:moveTo>
                    <a:pt x="1594091" y="585216"/>
                  </a:moveTo>
                  <a:lnTo>
                    <a:pt x="0" y="585216"/>
                  </a:lnTo>
                  <a:lnTo>
                    <a:pt x="0" y="1155192"/>
                  </a:lnTo>
                  <a:lnTo>
                    <a:pt x="1594091" y="1155192"/>
                  </a:lnTo>
                  <a:lnTo>
                    <a:pt x="1594091" y="585216"/>
                  </a:lnTo>
                  <a:close/>
                </a:path>
                <a:path w="1594484" h="1155700">
                  <a:moveTo>
                    <a:pt x="1594091" y="0"/>
                  </a:moveTo>
                  <a:lnTo>
                    <a:pt x="0" y="0"/>
                  </a:lnTo>
                  <a:lnTo>
                    <a:pt x="0" y="569976"/>
                  </a:lnTo>
                  <a:lnTo>
                    <a:pt x="1594091" y="569976"/>
                  </a:lnTo>
                  <a:lnTo>
                    <a:pt x="1594091" y="0"/>
                  </a:lnTo>
                  <a:close/>
                </a:path>
              </a:pathLst>
            </a:custGeom>
            <a:solidFill>
              <a:srgbClr val="9E948E">
                <a:alpha val="49018"/>
              </a:srgbClr>
            </a:solidFill>
          </p:spPr>
          <p:txBody>
            <a:bodyPr wrap="square" lIns="0" tIns="0" rIns="0" bIns="0" rtlCol="0"/>
            <a:lstStyle/>
            <a:p>
              <a:endParaRPr/>
            </a:p>
          </p:txBody>
        </p:sp>
      </p:grpSp>
      <p:sp>
        <p:nvSpPr>
          <p:cNvPr id="25" name="object 25"/>
          <p:cNvSpPr txBox="1"/>
          <p:nvPr/>
        </p:nvSpPr>
        <p:spPr>
          <a:xfrm>
            <a:off x="6547866" y="4805298"/>
            <a:ext cx="973455" cy="299720"/>
          </a:xfrm>
          <a:prstGeom prst="rect">
            <a:avLst/>
          </a:prstGeom>
        </p:spPr>
        <p:txBody>
          <a:bodyPr vert="horz" wrap="square" lIns="0" tIns="12700" rIns="0" bIns="0" rtlCol="0">
            <a:spAutoFit/>
          </a:bodyPr>
          <a:lstStyle/>
          <a:p>
            <a:pPr marL="12700">
              <a:lnSpc>
                <a:spcPct val="100000"/>
              </a:lnSpc>
              <a:spcBef>
                <a:spcPts val="100"/>
              </a:spcBef>
            </a:pPr>
            <a:r>
              <a:rPr sz="1800" spc="-135" dirty="0">
                <a:solidFill>
                  <a:srgbClr val="302C2A"/>
                </a:solidFill>
                <a:latin typeface="Verdana"/>
                <a:cs typeface="Verdana"/>
              </a:rPr>
              <a:t>C</a:t>
            </a:r>
            <a:r>
              <a:rPr sz="1800" spc="-70" dirty="0">
                <a:solidFill>
                  <a:srgbClr val="302C2A"/>
                </a:solidFill>
                <a:latin typeface="Verdana"/>
                <a:cs typeface="Verdana"/>
              </a:rPr>
              <a:t>o</a:t>
            </a:r>
            <a:r>
              <a:rPr sz="1800" spc="-120" dirty="0">
                <a:solidFill>
                  <a:srgbClr val="302C2A"/>
                </a:solidFill>
                <a:latin typeface="Verdana"/>
                <a:cs typeface="Verdana"/>
              </a:rPr>
              <a:t>m</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endParaRPr sz="1800">
              <a:latin typeface="Verdana"/>
              <a:cs typeface="Verdana"/>
            </a:endParaRPr>
          </a:p>
        </p:txBody>
      </p:sp>
      <p:sp>
        <p:nvSpPr>
          <p:cNvPr id="28" name="object 28"/>
          <p:cNvSpPr txBox="1"/>
          <p:nvPr/>
        </p:nvSpPr>
        <p:spPr>
          <a:xfrm>
            <a:off x="723900" y="6509664"/>
            <a:ext cx="165100" cy="190500"/>
          </a:xfrm>
          <a:prstGeom prst="rect">
            <a:avLst/>
          </a:prstGeom>
        </p:spPr>
        <p:txBody>
          <a:bodyPr vert="horz" wrap="square" lIns="0" tIns="18415" rIns="0" bIns="0" rtlCol="0">
            <a:spAutoFit/>
          </a:bodyPr>
          <a:lstStyle/>
          <a:p>
            <a:pPr marL="38100">
              <a:lnSpc>
                <a:spcPct val="100000"/>
              </a:lnSpc>
              <a:spcBef>
                <a:spcPts val="145"/>
              </a:spcBef>
            </a:pPr>
            <a:fld id="{81D60167-4931-47E6-BA6A-407CBD079E47}" type="slidenum">
              <a:rPr sz="1000" spc="-40" dirty="0">
                <a:solidFill>
                  <a:srgbClr val="8A8580"/>
                </a:solidFill>
                <a:latin typeface="Verdana"/>
                <a:cs typeface="Verdana"/>
              </a:rPr>
              <a:t>7</a:t>
            </a:fld>
            <a:endParaRPr sz="1000">
              <a:latin typeface="Verdana"/>
              <a:cs typeface="Verdana"/>
            </a:endParaRPr>
          </a:p>
        </p:txBody>
      </p:sp>
      <p:sp>
        <p:nvSpPr>
          <p:cNvPr id="29" name="object 29"/>
          <p:cNvSpPr txBox="1"/>
          <p:nvPr/>
        </p:nvSpPr>
        <p:spPr>
          <a:xfrm>
            <a:off x="1115364" y="6509664"/>
            <a:ext cx="4134485" cy="172483"/>
          </a:xfrm>
          <a:prstGeom prst="rect">
            <a:avLst/>
          </a:prstGeom>
        </p:spPr>
        <p:txBody>
          <a:bodyPr vert="horz" wrap="square" lIns="0" tIns="18415" rIns="0" bIns="0" rtlCol="0">
            <a:spAutoFit/>
          </a:bodyPr>
          <a:lstStyle/>
          <a:p>
            <a:pPr marL="12700">
              <a:lnSpc>
                <a:spcPct val="100000"/>
              </a:lnSpc>
              <a:spcBef>
                <a:spcPts val="145"/>
              </a:spcBef>
            </a:pPr>
            <a:r>
              <a:rPr lang="pt-BR" sz="1000" spc="-80" dirty="0" smtClean="0">
                <a:solidFill>
                  <a:srgbClr val="8A8580"/>
                </a:solidFill>
                <a:latin typeface="Verdana"/>
                <a:cs typeface="Verdana"/>
              </a:rPr>
              <a:t>Copyright © 2023, </a:t>
            </a:r>
            <a:r>
              <a:rPr sz="1000" spc="-55" dirty="0" smtClean="0">
                <a:solidFill>
                  <a:srgbClr val="8A8580"/>
                </a:solidFill>
                <a:latin typeface="Verdana"/>
                <a:cs typeface="Verdana"/>
              </a:rPr>
              <a:t>Oracle</a:t>
            </a:r>
            <a:r>
              <a:rPr sz="1000" spc="-80" dirty="0" smtClean="0">
                <a:solidFill>
                  <a:srgbClr val="8A8580"/>
                </a:solidFill>
                <a:latin typeface="Verdana"/>
                <a:cs typeface="Verdana"/>
              </a:rPr>
              <a:t> </a:t>
            </a:r>
            <a:r>
              <a:rPr sz="1000" spc="-55" dirty="0">
                <a:solidFill>
                  <a:srgbClr val="8A8580"/>
                </a:solidFill>
                <a:latin typeface="Verdana"/>
                <a:cs typeface="Verdana"/>
              </a:rPr>
              <a:t>an</a:t>
            </a:r>
            <a:r>
              <a:rPr sz="1000" spc="15" dirty="0">
                <a:solidFill>
                  <a:srgbClr val="8A8580"/>
                </a:solidFill>
                <a:latin typeface="Verdana"/>
                <a:cs typeface="Verdana"/>
              </a:rPr>
              <a:t>d</a:t>
            </a:r>
            <a:r>
              <a:rPr sz="1000" spc="5" dirty="0">
                <a:solidFill>
                  <a:srgbClr val="8A8580"/>
                </a:solidFill>
                <a:latin typeface="Verdana"/>
                <a:cs typeface="Verdana"/>
              </a:rPr>
              <a:t>/</a:t>
            </a:r>
            <a:r>
              <a:rPr sz="1000" spc="-45" dirty="0">
                <a:solidFill>
                  <a:srgbClr val="8A8580"/>
                </a:solidFill>
                <a:latin typeface="Verdana"/>
                <a:cs typeface="Verdana"/>
              </a:rPr>
              <a:t>or</a:t>
            </a:r>
            <a:r>
              <a:rPr sz="1000" spc="-90" dirty="0">
                <a:solidFill>
                  <a:srgbClr val="8A8580"/>
                </a:solidFill>
                <a:latin typeface="Verdana"/>
                <a:cs typeface="Verdana"/>
              </a:rPr>
              <a:t> </a:t>
            </a:r>
            <a:r>
              <a:rPr sz="1000" spc="-30" dirty="0">
                <a:solidFill>
                  <a:srgbClr val="8A8580"/>
                </a:solidFill>
                <a:latin typeface="Verdana"/>
                <a:cs typeface="Verdana"/>
              </a:rPr>
              <a:t>i</a:t>
            </a:r>
            <a:r>
              <a:rPr sz="1000" spc="-60" dirty="0">
                <a:solidFill>
                  <a:srgbClr val="8A8580"/>
                </a:solidFill>
                <a:latin typeface="Verdana"/>
                <a:cs typeface="Verdana"/>
              </a:rPr>
              <a:t>ts</a:t>
            </a:r>
            <a:r>
              <a:rPr sz="1000" spc="-100" dirty="0">
                <a:solidFill>
                  <a:srgbClr val="8A8580"/>
                </a:solidFill>
                <a:latin typeface="Verdana"/>
                <a:cs typeface="Verdana"/>
              </a:rPr>
              <a:t> </a:t>
            </a:r>
            <a:r>
              <a:rPr sz="1000" spc="-30" dirty="0">
                <a:solidFill>
                  <a:srgbClr val="8A8580"/>
                </a:solidFill>
                <a:latin typeface="Verdana"/>
                <a:cs typeface="Verdana"/>
              </a:rPr>
              <a:t>affi</a:t>
            </a:r>
            <a:r>
              <a:rPr sz="1000" spc="-35" dirty="0">
                <a:solidFill>
                  <a:srgbClr val="8A8580"/>
                </a:solidFill>
                <a:latin typeface="Verdana"/>
                <a:cs typeface="Verdana"/>
              </a:rPr>
              <a:t>l</a:t>
            </a:r>
            <a:r>
              <a:rPr sz="1000" spc="-30" dirty="0">
                <a:solidFill>
                  <a:srgbClr val="8A8580"/>
                </a:solidFill>
                <a:latin typeface="Verdana"/>
                <a:cs typeface="Verdana"/>
              </a:rPr>
              <a:t>i</a:t>
            </a:r>
            <a:r>
              <a:rPr sz="1000" spc="-65" dirty="0">
                <a:solidFill>
                  <a:srgbClr val="8A8580"/>
                </a:solidFill>
                <a:latin typeface="Verdana"/>
                <a:cs typeface="Verdana"/>
              </a:rPr>
              <a:t>at</a:t>
            </a:r>
            <a:r>
              <a:rPr sz="1000" spc="-80" dirty="0">
                <a:solidFill>
                  <a:srgbClr val="8A8580"/>
                </a:solidFill>
                <a:latin typeface="Verdana"/>
                <a:cs typeface="Verdana"/>
              </a:rPr>
              <a:t>e</a:t>
            </a:r>
            <a:r>
              <a:rPr sz="1000" spc="-60" dirty="0">
                <a:solidFill>
                  <a:srgbClr val="8A8580"/>
                </a:solidFill>
                <a:latin typeface="Verdana"/>
                <a:cs typeface="Verdana"/>
              </a:rPr>
              <a:t>s</a:t>
            </a:r>
            <a:r>
              <a:rPr sz="1000" spc="165" dirty="0">
                <a:solidFill>
                  <a:srgbClr val="8A8580"/>
                </a:solidFill>
                <a:latin typeface="Verdana"/>
                <a:cs typeface="Verdana"/>
              </a:rPr>
              <a:t> </a:t>
            </a:r>
            <a:r>
              <a:rPr sz="1000" spc="-95" dirty="0">
                <a:solidFill>
                  <a:srgbClr val="8A8580"/>
                </a:solidFill>
                <a:latin typeface="Verdana"/>
                <a:cs typeface="Verdana"/>
              </a:rPr>
              <a:t>|</a:t>
            </a:r>
            <a:r>
              <a:rPr sz="1000" spc="145" dirty="0">
                <a:solidFill>
                  <a:srgbClr val="8A8580"/>
                </a:solidFill>
                <a:latin typeface="Verdana"/>
                <a:cs typeface="Verdana"/>
              </a:rPr>
              <a:t> </a:t>
            </a:r>
            <a:r>
              <a:rPr sz="1000" spc="-80" dirty="0">
                <a:solidFill>
                  <a:srgbClr val="8A8580"/>
                </a:solidFill>
                <a:latin typeface="Verdana"/>
                <a:cs typeface="Verdana"/>
              </a:rPr>
              <a:t>C</a:t>
            </a:r>
            <a:r>
              <a:rPr sz="1000" spc="-25" dirty="0">
                <a:solidFill>
                  <a:srgbClr val="8A8580"/>
                </a:solidFill>
                <a:latin typeface="Verdana"/>
                <a:cs typeface="Verdana"/>
              </a:rPr>
              <a:t>onf</a:t>
            </a:r>
            <a:r>
              <a:rPr sz="1000" spc="-30" dirty="0">
                <a:solidFill>
                  <a:srgbClr val="8A8580"/>
                </a:solidFill>
                <a:latin typeface="Verdana"/>
                <a:cs typeface="Verdana"/>
              </a:rPr>
              <a:t>i</a:t>
            </a:r>
            <a:r>
              <a:rPr sz="1000" spc="-50" dirty="0">
                <a:solidFill>
                  <a:srgbClr val="8A8580"/>
                </a:solidFill>
                <a:latin typeface="Verdana"/>
                <a:cs typeface="Verdana"/>
              </a:rPr>
              <a:t>dent</a:t>
            </a:r>
            <a:r>
              <a:rPr sz="1000" spc="-20" dirty="0">
                <a:solidFill>
                  <a:srgbClr val="8A8580"/>
                </a:solidFill>
                <a:latin typeface="Verdana"/>
                <a:cs typeface="Verdana"/>
              </a:rPr>
              <a:t>i</a:t>
            </a:r>
            <a:r>
              <a:rPr sz="1000" spc="-110" dirty="0">
                <a:solidFill>
                  <a:srgbClr val="8A8580"/>
                </a:solidFill>
                <a:latin typeface="Verdana"/>
                <a:cs typeface="Verdana"/>
              </a:rPr>
              <a:t>al:</a:t>
            </a:r>
            <a:r>
              <a:rPr sz="1000" spc="-85" dirty="0">
                <a:solidFill>
                  <a:srgbClr val="8A8580"/>
                </a:solidFill>
                <a:latin typeface="Verdana"/>
                <a:cs typeface="Verdana"/>
              </a:rPr>
              <a:t> </a:t>
            </a:r>
            <a:r>
              <a:rPr sz="1000" spc="-75" dirty="0">
                <a:solidFill>
                  <a:srgbClr val="8A8580"/>
                </a:solidFill>
                <a:latin typeface="Verdana"/>
                <a:cs typeface="Verdana"/>
              </a:rPr>
              <a:t>R</a:t>
            </a:r>
            <a:r>
              <a:rPr sz="1000" spc="-70" dirty="0">
                <a:solidFill>
                  <a:srgbClr val="8A8580"/>
                </a:solidFill>
                <a:latin typeface="Verdana"/>
                <a:cs typeface="Verdana"/>
              </a:rPr>
              <a:t>e</a:t>
            </a:r>
            <a:r>
              <a:rPr sz="1000" spc="-60" dirty="0">
                <a:solidFill>
                  <a:srgbClr val="8A8580"/>
                </a:solidFill>
                <a:latin typeface="Verdana"/>
                <a:cs typeface="Verdana"/>
              </a:rPr>
              <a:t>s</a:t>
            </a:r>
            <a:r>
              <a:rPr sz="1000" spc="-55" dirty="0">
                <a:solidFill>
                  <a:srgbClr val="8A8580"/>
                </a:solidFill>
                <a:latin typeface="Verdana"/>
                <a:cs typeface="Verdana"/>
              </a:rPr>
              <a:t>tr</a:t>
            </a:r>
            <a:r>
              <a:rPr sz="1000" spc="-35" dirty="0">
                <a:solidFill>
                  <a:srgbClr val="8A8580"/>
                </a:solidFill>
                <a:latin typeface="Verdana"/>
                <a:cs typeface="Verdana"/>
              </a:rPr>
              <a:t>i</a:t>
            </a:r>
            <a:r>
              <a:rPr sz="1000" spc="-45" dirty="0">
                <a:solidFill>
                  <a:srgbClr val="8A8580"/>
                </a:solidFill>
                <a:latin typeface="Verdana"/>
                <a:cs typeface="Verdana"/>
              </a:rPr>
              <a:t>c</a:t>
            </a:r>
            <a:r>
              <a:rPr sz="1000" spc="-50" dirty="0">
                <a:solidFill>
                  <a:srgbClr val="8A8580"/>
                </a:solidFill>
                <a:latin typeface="Verdana"/>
                <a:cs typeface="Verdana"/>
              </a:rPr>
              <a:t>t</a:t>
            </a:r>
            <a:r>
              <a:rPr sz="1000" spc="-80" dirty="0">
                <a:solidFill>
                  <a:srgbClr val="8A8580"/>
                </a:solidFill>
                <a:latin typeface="Verdana"/>
                <a:cs typeface="Verdana"/>
              </a:rPr>
              <a:t>e</a:t>
            </a:r>
            <a:r>
              <a:rPr sz="1000" spc="-40" dirty="0">
                <a:solidFill>
                  <a:srgbClr val="8A8580"/>
                </a:solidFill>
                <a:latin typeface="Verdana"/>
                <a:cs typeface="Verdana"/>
              </a:rPr>
              <a:t>d</a:t>
            </a:r>
            <a:endParaRPr sz="1000" dirty="0">
              <a:latin typeface="Verdana"/>
              <a:cs typeface="Verdana"/>
            </a:endParaRPr>
          </a:p>
        </p:txBody>
      </p:sp>
      <p:sp>
        <p:nvSpPr>
          <p:cNvPr id="26" name="object 26"/>
          <p:cNvSpPr txBox="1"/>
          <p:nvPr/>
        </p:nvSpPr>
        <p:spPr>
          <a:xfrm>
            <a:off x="8139683" y="3200400"/>
            <a:ext cx="1594485" cy="1155700"/>
          </a:xfrm>
          <a:prstGeom prst="rect">
            <a:avLst/>
          </a:prstGeom>
        </p:spPr>
        <p:txBody>
          <a:bodyPr vert="horz" wrap="square" lIns="0" tIns="142875" rIns="0" bIns="0" rtlCol="0">
            <a:spAutoFit/>
          </a:bodyPr>
          <a:lstStyle/>
          <a:p>
            <a:pPr marL="1270" algn="ctr">
              <a:lnSpc>
                <a:spcPct val="100000"/>
              </a:lnSpc>
              <a:spcBef>
                <a:spcPts val="1125"/>
              </a:spcBef>
            </a:pPr>
            <a:r>
              <a:rPr sz="1800" spc="-90" dirty="0">
                <a:solidFill>
                  <a:srgbClr val="FBFAF9"/>
                </a:solidFill>
                <a:latin typeface="Verdana"/>
                <a:cs typeface="Verdana"/>
              </a:rPr>
              <a:t>Flex</a:t>
            </a:r>
            <a:endParaRPr sz="1800">
              <a:latin typeface="Verdana"/>
              <a:cs typeface="Verdana"/>
            </a:endParaRPr>
          </a:p>
          <a:p>
            <a:pPr>
              <a:lnSpc>
                <a:spcPct val="100000"/>
              </a:lnSpc>
              <a:spcBef>
                <a:spcPts val="15"/>
              </a:spcBef>
            </a:pPr>
            <a:endParaRPr sz="2000">
              <a:latin typeface="Verdana"/>
              <a:cs typeface="Verdana"/>
            </a:endParaRPr>
          </a:p>
          <a:p>
            <a:pPr marL="1270" algn="ctr">
              <a:lnSpc>
                <a:spcPct val="100000"/>
              </a:lnSpc>
            </a:pPr>
            <a:r>
              <a:rPr sz="1800" spc="-90" dirty="0">
                <a:solidFill>
                  <a:srgbClr val="FBFAF9"/>
                </a:solidFill>
                <a:latin typeface="Verdana"/>
                <a:cs typeface="Verdana"/>
              </a:rPr>
              <a:t>Flex</a:t>
            </a:r>
            <a:endParaRPr sz="1800">
              <a:latin typeface="Verdana"/>
              <a:cs typeface="Verdana"/>
            </a:endParaRPr>
          </a:p>
        </p:txBody>
      </p:sp>
      <p:sp>
        <p:nvSpPr>
          <p:cNvPr id="27" name="object 27"/>
          <p:cNvSpPr txBox="1"/>
          <p:nvPr/>
        </p:nvSpPr>
        <p:spPr>
          <a:xfrm>
            <a:off x="8139683" y="600455"/>
            <a:ext cx="1594485" cy="1163320"/>
          </a:xfrm>
          <a:prstGeom prst="rect">
            <a:avLst/>
          </a:prstGeom>
          <a:solidFill>
            <a:srgbClr val="9E948E">
              <a:alpha val="49018"/>
            </a:srgbClr>
          </a:solidFill>
        </p:spPr>
        <p:txBody>
          <a:bodyPr vert="horz" wrap="square" lIns="0" tIns="141605" rIns="0" bIns="0" rtlCol="0">
            <a:spAutoFit/>
          </a:bodyPr>
          <a:lstStyle/>
          <a:p>
            <a:pPr marL="1270" algn="ctr">
              <a:lnSpc>
                <a:spcPct val="100000"/>
              </a:lnSpc>
              <a:spcBef>
                <a:spcPts val="1115"/>
              </a:spcBef>
            </a:pPr>
            <a:r>
              <a:rPr sz="1800" spc="-90" dirty="0">
                <a:solidFill>
                  <a:srgbClr val="FBFAF9"/>
                </a:solidFill>
                <a:latin typeface="Verdana"/>
                <a:cs typeface="Verdana"/>
              </a:rPr>
              <a:t>Flex</a:t>
            </a:r>
            <a:endParaRPr sz="1800">
              <a:latin typeface="Verdana"/>
              <a:cs typeface="Verdana"/>
            </a:endParaRPr>
          </a:p>
          <a:p>
            <a:pPr>
              <a:lnSpc>
                <a:spcPct val="100000"/>
              </a:lnSpc>
              <a:spcBef>
                <a:spcPts val="50"/>
              </a:spcBef>
            </a:pPr>
            <a:endParaRPr sz="1950">
              <a:latin typeface="Verdana"/>
              <a:cs typeface="Verdana"/>
            </a:endParaRPr>
          </a:p>
          <a:p>
            <a:pPr marL="1270" algn="ctr">
              <a:lnSpc>
                <a:spcPct val="100000"/>
              </a:lnSpc>
            </a:pPr>
            <a:r>
              <a:rPr sz="1800" spc="-90" dirty="0">
                <a:solidFill>
                  <a:srgbClr val="FBFAF9"/>
                </a:solidFill>
                <a:latin typeface="Verdana"/>
                <a:cs typeface="Verdana"/>
              </a:rPr>
              <a:t>Flex</a:t>
            </a:r>
            <a:endParaRPr sz="1800">
              <a:latin typeface="Verdana"/>
              <a:cs typeface="Verdana"/>
            </a:endParaRPr>
          </a:p>
        </p:txBody>
      </p:sp>
    </p:spTree>
    <p:extLst>
      <p:ext uri="{BB962C8B-B14F-4D97-AF65-F5344CB8AC3E}">
        <p14:creationId xmlns:p14="http://schemas.microsoft.com/office/powerpoint/2010/main" val="2852526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88452" y="580644"/>
            <a:ext cx="2459990" cy="5995670"/>
          </a:xfrm>
          <a:custGeom>
            <a:avLst/>
            <a:gdLst/>
            <a:ahLst/>
            <a:cxnLst/>
            <a:rect l="l" t="t" r="r" b="b"/>
            <a:pathLst>
              <a:path w="2459990" h="5995670">
                <a:moveTo>
                  <a:pt x="254507" y="5995416"/>
                </a:moveTo>
                <a:lnTo>
                  <a:pt x="207061" y="5993819"/>
                </a:lnTo>
                <a:lnTo>
                  <a:pt x="168306" y="5989466"/>
                </a:lnTo>
                <a:lnTo>
                  <a:pt x="142172" y="5983007"/>
                </a:lnTo>
                <a:lnTo>
                  <a:pt x="132588" y="5975095"/>
                </a:lnTo>
                <a:lnTo>
                  <a:pt x="132588" y="5723128"/>
                </a:lnTo>
                <a:lnTo>
                  <a:pt x="123003" y="5715216"/>
                </a:lnTo>
                <a:lnTo>
                  <a:pt x="96869" y="5708757"/>
                </a:lnTo>
                <a:lnTo>
                  <a:pt x="58114" y="5704404"/>
                </a:lnTo>
                <a:lnTo>
                  <a:pt x="10668" y="5702808"/>
                </a:lnTo>
                <a:lnTo>
                  <a:pt x="58114" y="5701211"/>
                </a:lnTo>
                <a:lnTo>
                  <a:pt x="96869" y="5696858"/>
                </a:lnTo>
                <a:lnTo>
                  <a:pt x="123003" y="5690399"/>
                </a:lnTo>
                <a:lnTo>
                  <a:pt x="132588" y="5682487"/>
                </a:lnTo>
                <a:lnTo>
                  <a:pt x="132588" y="5430520"/>
                </a:lnTo>
                <a:lnTo>
                  <a:pt x="142172" y="5422608"/>
                </a:lnTo>
                <a:lnTo>
                  <a:pt x="168306" y="5416149"/>
                </a:lnTo>
                <a:lnTo>
                  <a:pt x="207061" y="5411796"/>
                </a:lnTo>
                <a:lnTo>
                  <a:pt x="254507" y="5410200"/>
                </a:lnTo>
              </a:path>
              <a:path w="2459990" h="5995670">
                <a:moveTo>
                  <a:pt x="243840" y="5396483"/>
                </a:moveTo>
                <a:lnTo>
                  <a:pt x="196393" y="5394887"/>
                </a:lnTo>
                <a:lnTo>
                  <a:pt x="157638" y="5390534"/>
                </a:lnTo>
                <a:lnTo>
                  <a:pt x="131504" y="5384075"/>
                </a:lnTo>
                <a:lnTo>
                  <a:pt x="121920" y="5376164"/>
                </a:lnTo>
                <a:lnTo>
                  <a:pt x="121920" y="5195824"/>
                </a:lnTo>
                <a:lnTo>
                  <a:pt x="112335" y="5187912"/>
                </a:lnTo>
                <a:lnTo>
                  <a:pt x="86201" y="5181453"/>
                </a:lnTo>
                <a:lnTo>
                  <a:pt x="47446" y="5177100"/>
                </a:lnTo>
                <a:lnTo>
                  <a:pt x="0" y="5175504"/>
                </a:lnTo>
                <a:lnTo>
                  <a:pt x="47446" y="5173907"/>
                </a:lnTo>
                <a:lnTo>
                  <a:pt x="86201" y="5169554"/>
                </a:lnTo>
                <a:lnTo>
                  <a:pt x="112335" y="5163095"/>
                </a:lnTo>
                <a:lnTo>
                  <a:pt x="121920" y="5155183"/>
                </a:lnTo>
                <a:lnTo>
                  <a:pt x="121920" y="4974844"/>
                </a:lnTo>
                <a:lnTo>
                  <a:pt x="131504" y="4966954"/>
                </a:lnTo>
                <a:lnTo>
                  <a:pt x="157638" y="4960493"/>
                </a:lnTo>
                <a:lnTo>
                  <a:pt x="196393" y="4956127"/>
                </a:lnTo>
                <a:lnTo>
                  <a:pt x="243840" y="4954524"/>
                </a:lnTo>
              </a:path>
              <a:path w="2459990" h="5995670">
                <a:moveTo>
                  <a:pt x="2206752" y="2188464"/>
                </a:moveTo>
                <a:lnTo>
                  <a:pt x="2254198" y="2186860"/>
                </a:lnTo>
                <a:lnTo>
                  <a:pt x="2292953" y="2182494"/>
                </a:lnTo>
                <a:lnTo>
                  <a:pt x="2319087" y="2176033"/>
                </a:lnTo>
                <a:lnTo>
                  <a:pt x="2328672" y="2168143"/>
                </a:lnTo>
                <a:lnTo>
                  <a:pt x="2328672" y="1916176"/>
                </a:lnTo>
                <a:lnTo>
                  <a:pt x="2338256" y="1908286"/>
                </a:lnTo>
                <a:lnTo>
                  <a:pt x="2364390" y="1901825"/>
                </a:lnTo>
                <a:lnTo>
                  <a:pt x="2403145" y="1897459"/>
                </a:lnTo>
                <a:lnTo>
                  <a:pt x="2450592" y="1895855"/>
                </a:lnTo>
                <a:lnTo>
                  <a:pt x="2403145" y="1894252"/>
                </a:lnTo>
                <a:lnTo>
                  <a:pt x="2364390" y="1889886"/>
                </a:lnTo>
                <a:lnTo>
                  <a:pt x="2338256" y="1883425"/>
                </a:lnTo>
                <a:lnTo>
                  <a:pt x="2328672" y="1875535"/>
                </a:lnTo>
                <a:lnTo>
                  <a:pt x="2328672" y="1623567"/>
                </a:lnTo>
                <a:lnTo>
                  <a:pt x="2319087" y="1615678"/>
                </a:lnTo>
                <a:lnTo>
                  <a:pt x="2292953" y="1609216"/>
                </a:lnTo>
                <a:lnTo>
                  <a:pt x="2254198" y="1604851"/>
                </a:lnTo>
                <a:lnTo>
                  <a:pt x="2206752" y="1603247"/>
                </a:lnTo>
              </a:path>
              <a:path w="2459990" h="5995670">
                <a:moveTo>
                  <a:pt x="2194559" y="3774948"/>
                </a:moveTo>
                <a:lnTo>
                  <a:pt x="2242006" y="3773344"/>
                </a:lnTo>
                <a:lnTo>
                  <a:pt x="2280761" y="3768979"/>
                </a:lnTo>
                <a:lnTo>
                  <a:pt x="2306895" y="3762517"/>
                </a:lnTo>
                <a:lnTo>
                  <a:pt x="2316479" y="3754628"/>
                </a:lnTo>
                <a:lnTo>
                  <a:pt x="2316479" y="3502659"/>
                </a:lnTo>
                <a:lnTo>
                  <a:pt x="2326064" y="3494770"/>
                </a:lnTo>
                <a:lnTo>
                  <a:pt x="2352198" y="3488308"/>
                </a:lnTo>
                <a:lnTo>
                  <a:pt x="2390953" y="3483943"/>
                </a:lnTo>
                <a:lnTo>
                  <a:pt x="2438400" y="3482339"/>
                </a:lnTo>
                <a:lnTo>
                  <a:pt x="2390953" y="3480736"/>
                </a:lnTo>
                <a:lnTo>
                  <a:pt x="2352198" y="3476370"/>
                </a:lnTo>
                <a:lnTo>
                  <a:pt x="2326064" y="3469909"/>
                </a:lnTo>
                <a:lnTo>
                  <a:pt x="2316479" y="3462019"/>
                </a:lnTo>
                <a:lnTo>
                  <a:pt x="2316479" y="3210051"/>
                </a:lnTo>
                <a:lnTo>
                  <a:pt x="2306895" y="3202162"/>
                </a:lnTo>
                <a:lnTo>
                  <a:pt x="2280761" y="3195700"/>
                </a:lnTo>
                <a:lnTo>
                  <a:pt x="2242006" y="3191335"/>
                </a:lnTo>
                <a:lnTo>
                  <a:pt x="2194559" y="3189731"/>
                </a:lnTo>
              </a:path>
              <a:path w="2459990" h="5995670">
                <a:moveTo>
                  <a:pt x="2194559" y="3186683"/>
                </a:moveTo>
                <a:lnTo>
                  <a:pt x="2246191" y="3184945"/>
                </a:lnTo>
                <a:lnTo>
                  <a:pt x="2288333" y="3180206"/>
                </a:lnTo>
                <a:lnTo>
                  <a:pt x="2316735" y="3173182"/>
                </a:lnTo>
                <a:lnTo>
                  <a:pt x="2327148" y="3164585"/>
                </a:lnTo>
                <a:lnTo>
                  <a:pt x="2327148" y="2930652"/>
                </a:lnTo>
                <a:lnTo>
                  <a:pt x="2337560" y="2922055"/>
                </a:lnTo>
                <a:lnTo>
                  <a:pt x="2365962" y="2915030"/>
                </a:lnTo>
                <a:lnTo>
                  <a:pt x="2408104" y="2910292"/>
                </a:lnTo>
                <a:lnTo>
                  <a:pt x="2459736" y="2908554"/>
                </a:lnTo>
                <a:lnTo>
                  <a:pt x="2408104" y="2906815"/>
                </a:lnTo>
                <a:lnTo>
                  <a:pt x="2365962" y="2902076"/>
                </a:lnTo>
                <a:lnTo>
                  <a:pt x="2337560" y="2895052"/>
                </a:lnTo>
                <a:lnTo>
                  <a:pt x="2327148" y="2886455"/>
                </a:lnTo>
                <a:lnTo>
                  <a:pt x="2327148" y="2652521"/>
                </a:lnTo>
                <a:lnTo>
                  <a:pt x="2316735" y="2643925"/>
                </a:lnTo>
                <a:lnTo>
                  <a:pt x="2288333" y="2636900"/>
                </a:lnTo>
                <a:lnTo>
                  <a:pt x="2246191" y="2632162"/>
                </a:lnTo>
                <a:lnTo>
                  <a:pt x="2194559" y="2630423"/>
                </a:lnTo>
              </a:path>
              <a:path w="2459990" h="5995670">
                <a:moveTo>
                  <a:pt x="2205228" y="2625852"/>
                </a:moveTo>
                <a:lnTo>
                  <a:pt x="2252674" y="2624248"/>
                </a:lnTo>
                <a:lnTo>
                  <a:pt x="2291429" y="2619882"/>
                </a:lnTo>
                <a:lnTo>
                  <a:pt x="2317563" y="2613421"/>
                </a:lnTo>
                <a:lnTo>
                  <a:pt x="2327148" y="2605531"/>
                </a:lnTo>
                <a:lnTo>
                  <a:pt x="2327148" y="2425191"/>
                </a:lnTo>
                <a:lnTo>
                  <a:pt x="2336732" y="2417302"/>
                </a:lnTo>
                <a:lnTo>
                  <a:pt x="2362866" y="2410841"/>
                </a:lnTo>
                <a:lnTo>
                  <a:pt x="2401621" y="2406475"/>
                </a:lnTo>
                <a:lnTo>
                  <a:pt x="2449068" y="2404871"/>
                </a:lnTo>
                <a:lnTo>
                  <a:pt x="2401621" y="2403268"/>
                </a:lnTo>
                <a:lnTo>
                  <a:pt x="2362866" y="2398903"/>
                </a:lnTo>
                <a:lnTo>
                  <a:pt x="2336732" y="2392441"/>
                </a:lnTo>
                <a:lnTo>
                  <a:pt x="2327148" y="2384552"/>
                </a:lnTo>
                <a:lnTo>
                  <a:pt x="2327148" y="2204211"/>
                </a:lnTo>
                <a:lnTo>
                  <a:pt x="2317563" y="2196322"/>
                </a:lnTo>
                <a:lnTo>
                  <a:pt x="2291429" y="2189861"/>
                </a:lnTo>
                <a:lnTo>
                  <a:pt x="2252674" y="2185495"/>
                </a:lnTo>
                <a:lnTo>
                  <a:pt x="2205228" y="2183891"/>
                </a:lnTo>
              </a:path>
              <a:path w="2459990" h="5995670">
                <a:moveTo>
                  <a:pt x="2203704" y="1600200"/>
                </a:moveTo>
                <a:lnTo>
                  <a:pt x="2252656" y="1598550"/>
                </a:lnTo>
                <a:lnTo>
                  <a:pt x="2292619" y="1594056"/>
                </a:lnTo>
                <a:lnTo>
                  <a:pt x="2319557" y="1587394"/>
                </a:lnTo>
                <a:lnTo>
                  <a:pt x="2329433" y="1579244"/>
                </a:lnTo>
                <a:lnTo>
                  <a:pt x="2329433" y="1475613"/>
                </a:lnTo>
                <a:lnTo>
                  <a:pt x="2339310" y="1467463"/>
                </a:lnTo>
                <a:lnTo>
                  <a:pt x="2366248" y="1460801"/>
                </a:lnTo>
                <a:lnTo>
                  <a:pt x="2406211" y="1456307"/>
                </a:lnTo>
                <a:lnTo>
                  <a:pt x="2455164" y="1454657"/>
                </a:lnTo>
                <a:lnTo>
                  <a:pt x="2406211" y="1453008"/>
                </a:lnTo>
                <a:lnTo>
                  <a:pt x="2366248" y="1448514"/>
                </a:lnTo>
                <a:lnTo>
                  <a:pt x="2339310" y="1441852"/>
                </a:lnTo>
                <a:lnTo>
                  <a:pt x="2329433" y="1433702"/>
                </a:lnTo>
                <a:lnTo>
                  <a:pt x="2329433" y="1330070"/>
                </a:lnTo>
                <a:lnTo>
                  <a:pt x="2319557" y="1321921"/>
                </a:lnTo>
                <a:lnTo>
                  <a:pt x="2292619" y="1315259"/>
                </a:lnTo>
                <a:lnTo>
                  <a:pt x="2252656" y="1310765"/>
                </a:lnTo>
                <a:lnTo>
                  <a:pt x="2203704" y="1309115"/>
                </a:lnTo>
              </a:path>
              <a:path w="2459990" h="5995670">
                <a:moveTo>
                  <a:pt x="2203704" y="1184147"/>
                </a:moveTo>
                <a:lnTo>
                  <a:pt x="2251150" y="1182544"/>
                </a:lnTo>
                <a:lnTo>
                  <a:pt x="2289905" y="1178178"/>
                </a:lnTo>
                <a:lnTo>
                  <a:pt x="2316039" y="1171717"/>
                </a:lnTo>
                <a:lnTo>
                  <a:pt x="2325624" y="1163827"/>
                </a:lnTo>
                <a:lnTo>
                  <a:pt x="2325624" y="911859"/>
                </a:lnTo>
                <a:lnTo>
                  <a:pt x="2335208" y="903970"/>
                </a:lnTo>
                <a:lnTo>
                  <a:pt x="2361342" y="897509"/>
                </a:lnTo>
                <a:lnTo>
                  <a:pt x="2400097" y="893143"/>
                </a:lnTo>
                <a:lnTo>
                  <a:pt x="2447544" y="891539"/>
                </a:lnTo>
                <a:lnTo>
                  <a:pt x="2400097" y="889936"/>
                </a:lnTo>
                <a:lnTo>
                  <a:pt x="2361342" y="885570"/>
                </a:lnTo>
                <a:lnTo>
                  <a:pt x="2335208" y="879109"/>
                </a:lnTo>
                <a:lnTo>
                  <a:pt x="2325624" y="871219"/>
                </a:lnTo>
                <a:lnTo>
                  <a:pt x="2325624" y="619251"/>
                </a:lnTo>
                <a:lnTo>
                  <a:pt x="2316039" y="611362"/>
                </a:lnTo>
                <a:lnTo>
                  <a:pt x="2289905" y="604901"/>
                </a:lnTo>
                <a:lnTo>
                  <a:pt x="2251150" y="600535"/>
                </a:lnTo>
                <a:lnTo>
                  <a:pt x="2203704" y="598931"/>
                </a:lnTo>
              </a:path>
              <a:path w="2459990" h="5995670">
                <a:moveTo>
                  <a:pt x="2205228" y="585215"/>
                </a:moveTo>
                <a:lnTo>
                  <a:pt x="2252674" y="583612"/>
                </a:lnTo>
                <a:lnTo>
                  <a:pt x="2291429" y="579246"/>
                </a:lnTo>
                <a:lnTo>
                  <a:pt x="2317563" y="572785"/>
                </a:lnTo>
                <a:lnTo>
                  <a:pt x="2327148" y="564895"/>
                </a:lnTo>
                <a:lnTo>
                  <a:pt x="2327148" y="312927"/>
                </a:lnTo>
                <a:lnTo>
                  <a:pt x="2336732" y="305038"/>
                </a:lnTo>
                <a:lnTo>
                  <a:pt x="2362866" y="298576"/>
                </a:lnTo>
                <a:lnTo>
                  <a:pt x="2401621" y="294211"/>
                </a:lnTo>
                <a:lnTo>
                  <a:pt x="2449068" y="292607"/>
                </a:lnTo>
                <a:lnTo>
                  <a:pt x="2401621" y="291004"/>
                </a:lnTo>
                <a:lnTo>
                  <a:pt x="2362866" y="286638"/>
                </a:lnTo>
                <a:lnTo>
                  <a:pt x="2336732" y="280177"/>
                </a:lnTo>
                <a:lnTo>
                  <a:pt x="2327148" y="272288"/>
                </a:lnTo>
                <a:lnTo>
                  <a:pt x="2327148" y="20319"/>
                </a:lnTo>
                <a:lnTo>
                  <a:pt x="2317563" y="12430"/>
                </a:lnTo>
                <a:lnTo>
                  <a:pt x="2291429" y="5969"/>
                </a:lnTo>
                <a:lnTo>
                  <a:pt x="2252674" y="1603"/>
                </a:lnTo>
                <a:lnTo>
                  <a:pt x="2205228" y="0"/>
                </a:lnTo>
              </a:path>
            </a:pathLst>
          </a:custGeom>
          <a:ln w="15875">
            <a:solidFill>
              <a:srgbClr val="A33829"/>
            </a:solidFill>
          </a:ln>
        </p:spPr>
        <p:txBody>
          <a:bodyPr wrap="square" lIns="0" tIns="0" rIns="0" bIns="0" rtlCol="0"/>
          <a:lstStyle/>
          <a:p>
            <a:endParaRPr/>
          </a:p>
        </p:txBody>
      </p:sp>
      <p:sp>
        <p:nvSpPr>
          <p:cNvPr id="3" name="object 3"/>
          <p:cNvSpPr txBox="1"/>
          <p:nvPr/>
        </p:nvSpPr>
        <p:spPr>
          <a:xfrm>
            <a:off x="720851" y="1778889"/>
            <a:ext cx="5030470" cy="4227195"/>
          </a:xfrm>
          <a:prstGeom prst="rect">
            <a:avLst/>
          </a:prstGeom>
        </p:spPr>
        <p:txBody>
          <a:bodyPr vert="horz" wrap="square" lIns="0" tIns="53975" rIns="0" bIns="0" rtlCol="0">
            <a:spAutoFit/>
          </a:bodyPr>
          <a:lstStyle/>
          <a:p>
            <a:pPr marL="38100" marR="55244" algn="just">
              <a:lnSpc>
                <a:spcPts val="1839"/>
              </a:lnSpc>
              <a:spcBef>
                <a:spcPts val="425"/>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114" dirty="0">
                <a:solidFill>
                  <a:srgbClr val="302C2A"/>
                </a:solidFill>
                <a:latin typeface="Verdana"/>
                <a:cs typeface="Verdana"/>
              </a:rPr>
              <a:t>ys</a:t>
            </a:r>
            <a:r>
              <a:rPr sz="1800" spc="-200" dirty="0">
                <a:solidFill>
                  <a:srgbClr val="302C2A"/>
                </a:solidFill>
                <a:latin typeface="Verdana"/>
                <a:cs typeface="Verdana"/>
              </a:rPr>
              <a:t> </a:t>
            </a:r>
            <a:r>
              <a:rPr sz="1800" spc="-150" dirty="0">
                <a:solidFill>
                  <a:srgbClr val="302C2A"/>
                </a:solidFill>
                <a:latin typeface="Verdana"/>
                <a:cs typeface="Verdana"/>
              </a:rPr>
              <a:t>r</a:t>
            </a:r>
            <a:r>
              <a:rPr sz="1800" spc="-105" dirty="0">
                <a:solidFill>
                  <a:srgbClr val="302C2A"/>
                </a:solidFill>
                <a:latin typeface="Verdana"/>
                <a:cs typeface="Verdana"/>
              </a:rPr>
              <a:t>e</a:t>
            </a:r>
            <a:r>
              <a:rPr sz="1800" spc="-114" dirty="0">
                <a:solidFill>
                  <a:srgbClr val="302C2A"/>
                </a:solidFill>
                <a:latin typeface="Verdana"/>
                <a:cs typeface="Verdana"/>
              </a:rPr>
              <a:t>se</a:t>
            </a:r>
            <a:r>
              <a:rPr sz="1800" spc="-85" dirty="0">
                <a:solidFill>
                  <a:srgbClr val="302C2A"/>
                </a:solidFill>
                <a:latin typeface="Verdana"/>
                <a:cs typeface="Verdana"/>
              </a:rPr>
              <a:t>r</a:t>
            </a:r>
            <a:r>
              <a:rPr sz="1800" spc="-155" dirty="0">
                <a:solidFill>
                  <a:srgbClr val="302C2A"/>
                </a:solidFill>
                <a:latin typeface="Verdana"/>
                <a:cs typeface="Verdana"/>
              </a:rPr>
              <a:t>v</a:t>
            </a:r>
            <a:r>
              <a:rPr sz="1800" spc="-105" dirty="0">
                <a:solidFill>
                  <a:srgbClr val="302C2A"/>
                </a:solidFill>
                <a:latin typeface="Verdana"/>
                <a:cs typeface="Verdana"/>
              </a:rPr>
              <a:t>e</a:t>
            </a:r>
            <a:r>
              <a:rPr sz="1800" spc="-60" dirty="0">
                <a:solidFill>
                  <a:srgbClr val="302C2A"/>
                </a:solidFill>
                <a:latin typeface="Verdana"/>
                <a:cs typeface="Verdana"/>
              </a:rPr>
              <a:t>d</a:t>
            </a:r>
            <a:r>
              <a:rPr sz="1800" spc="-175" dirty="0">
                <a:solidFill>
                  <a:srgbClr val="302C2A"/>
                </a:solidFill>
                <a:latin typeface="Verdana"/>
                <a:cs typeface="Verdana"/>
              </a:rPr>
              <a:t> </a:t>
            </a:r>
            <a:r>
              <a:rPr sz="1800" spc="-114" dirty="0">
                <a:solidFill>
                  <a:srgbClr val="302C2A"/>
                </a:solidFill>
                <a:latin typeface="Verdana"/>
                <a:cs typeface="Verdana"/>
              </a:rPr>
              <a:t>as</a:t>
            </a:r>
            <a:r>
              <a:rPr sz="1800" spc="-200" dirty="0">
                <a:solidFill>
                  <a:srgbClr val="302C2A"/>
                </a:solidFill>
                <a:latin typeface="Verdana"/>
                <a:cs typeface="Verdana"/>
              </a:rPr>
              <a:t> </a:t>
            </a:r>
            <a:r>
              <a:rPr sz="1800" spc="-80" dirty="0">
                <a:solidFill>
                  <a:srgbClr val="302C2A"/>
                </a:solidFill>
                <a:latin typeface="Verdana"/>
                <a:cs typeface="Verdana"/>
              </a:rPr>
              <a:t>4RU</a:t>
            </a:r>
            <a:r>
              <a:rPr sz="1800" spc="-204" dirty="0">
                <a:solidFill>
                  <a:srgbClr val="302C2A"/>
                </a:solidFill>
                <a:latin typeface="Verdana"/>
                <a:cs typeface="Verdana"/>
              </a:rPr>
              <a:t> </a:t>
            </a:r>
            <a:r>
              <a:rPr sz="1800" spc="-135" dirty="0">
                <a:solidFill>
                  <a:srgbClr val="302C2A"/>
                </a:solidFill>
                <a:latin typeface="Verdana"/>
                <a:cs typeface="Verdana"/>
              </a:rPr>
              <a:t>ar</a:t>
            </a:r>
            <a:r>
              <a:rPr sz="1800" spc="-105" dirty="0">
                <a:solidFill>
                  <a:srgbClr val="302C2A"/>
                </a:solidFill>
                <a:latin typeface="Verdana"/>
                <a:cs typeface="Verdana"/>
              </a:rPr>
              <a:t>e</a:t>
            </a:r>
            <a:r>
              <a:rPr sz="1800" spc="-114" dirty="0">
                <a:solidFill>
                  <a:srgbClr val="302C2A"/>
                </a:solidFill>
                <a:latin typeface="Verdana"/>
                <a:cs typeface="Verdana"/>
              </a:rPr>
              <a:t>as</a:t>
            </a:r>
            <a:r>
              <a:rPr sz="1800" spc="-180" dirty="0">
                <a:solidFill>
                  <a:srgbClr val="302C2A"/>
                </a:solidFill>
                <a:latin typeface="Verdana"/>
                <a:cs typeface="Verdana"/>
              </a:rPr>
              <a:t> </a:t>
            </a:r>
            <a:r>
              <a:rPr sz="1800" spc="-60" dirty="0">
                <a:solidFill>
                  <a:srgbClr val="302C2A"/>
                </a:solidFill>
                <a:latin typeface="Verdana"/>
                <a:cs typeface="Verdana"/>
              </a:rPr>
              <a:t>in</a:t>
            </a:r>
            <a:r>
              <a:rPr sz="1800" spc="-200" dirty="0">
                <a:solidFill>
                  <a:srgbClr val="302C2A"/>
                </a:solidFill>
                <a:latin typeface="Verdana"/>
                <a:cs typeface="Verdana"/>
              </a:rPr>
              <a:t> </a:t>
            </a:r>
            <a:r>
              <a:rPr sz="1800" spc="-65" dirty="0">
                <a:solidFill>
                  <a:srgbClr val="302C2A"/>
                </a:solidFill>
                <a:latin typeface="Verdana"/>
                <a:cs typeface="Verdana"/>
              </a:rPr>
              <a:t>t</a:t>
            </a:r>
            <a:r>
              <a:rPr sz="1800" spc="-100" dirty="0">
                <a:solidFill>
                  <a:srgbClr val="302C2A"/>
                </a:solidFill>
                <a:latin typeface="Verdana"/>
                <a:cs typeface="Verdana"/>
              </a:rPr>
              <a:t>h</a:t>
            </a:r>
            <a:r>
              <a:rPr sz="1800" spc="-114" dirty="0">
                <a:solidFill>
                  <a:srgbClr val="302C2A"/>
                </a:solidFill>
                <a:latin typeface="Verdana"/>
                <a:cs typeface="Verdana"/>
              </a:rPr>
              <a:t>e</a:t>
            </a:r>
            <a:r>
              <a:rPr sz="1800" spc="-195" dirty="0">
                <a:solidFill>
                  <a:srgbClr val="302C2A"/>
                </a:solidFill>
                <a:latin typeface="Verdana"/>
                <a:cs typeface="Verdana"/>
              </a:rPr>
              <a:t> </a:t>
            </a:r>
            <a:r>
              <a:rPr sz="1800" spc="-145" dirty="0">
                <a:solidFill>
                  <a:srgbClr val="302C2A"/>
                </a:solidFill>
                <a:latin typeface="Verdana"/>
                <a:cs typeface="Verdana"/>
              </a:rPr>
              <a:t>r</a:t>
            </a:r>
            <a:r>
              <a:rPr sz="1800" spc="-105" dirty="0">
                <a:solidFill>
                  <a:srgbClr val="302C2A"/>
                </a:solidFill>
                <a:latin typeface="Verdana"/>
                <a:cs typeface="Verdana"/>
              </a:rPr>
              <a:t>ac</a:t>
            </a:r>
            <a:r>
              <a:rPr sz="1800" spc="-125" dirty="0">
                <a:solidFill>
                  <a:srgbClr val="302C2A"/>
                </a:solidFill>
                <a:latin typeface="Verdana"/>
                <a:cs typeface="Verdana"/>
              </a:rPr>
              <a:t>k</a:t>
            </a:r>
            <a:r>
              <a:rPr sz="1800" spc="-195" dirty="0">
                <a:solidFill>
                  <a:srgbClr val="302C2A"/>
                </a:solidFill>
                <a:latin typeface="Verdana"/>
                <a:cs typeface="Verdana"/>
              </a:rPr>
              <a:t> </a:t>
            </a:r>
            <a:r>
              <a:rPr sz="1800" spc="-95" dirty="0">
                <a:solidFill>
                  <a:srgbClr val="302C2A"/>
                </a:solidFill>
                <a:latin typeface="Verdana"/>
                <a:cs typeface="Verdana"/>
              </a:rPr>
              <a:t>th</a:t>
            </a:r>
            <a:r>
              <a:rPr sz="1800" spc="-105" dirty="0">
                <a:solidFill>
                  <a:srgbClr val="302C2A"/>
                </a:solidFill>
                <a:latin typeface="Verdana"/>
                <a:cs typeface="Verdana"/>
              </a:rPr>
              <a:t>a</a:t>
            </a:r>
            <a:r>
              <a:rPr sz="1800" spc="-95" dirty="0">
                <a:solidFill>
                  <a:srgbClr val="302C2A"/>
                </a:solidFill>
                <a:latin typeface="Verdana"/>
                <a:cs typeface="Verdana"/>
              </a:rPr>
              <a:t>t  </a:t>
            </a:r>
            <a:r>
              <a:rPr sz="1800" spc="-90" dirty="0">
                <a:solidFill>
                  <a:srgbClr val="302C2A"/>
                </a:solidFill>
                <a:latin typeface="Verdana"/>
                <a:cs typeface="Verdana"/>
              </a:rPr>
              <a:t>can</a:t>
            </a:r>
            <a:r>
              <a:rPr sz="1800" spc="-200" dirty="0">
                <a:solidFill>
                  <a:srgbClr val="302C2A"/>
                </a:solidFill>
                <a:latin typeface="Verdana"/>
                <a:cs typeface="Verdana"/>
              </a:rPr>
              <a:t> </a:t>
            </a:r>
            <a:r>
              <a:rPr sz="1800" spc="-100" dirty="0">
                <a:solidFill>
                  <a:srgbClr val="302C2A"/>
                </a:solidFill>
                <a:latin typeface="Verdana"/>
                <a:cs typeface="Verdana"/>
              </a:rPr>
              <a:t>accommodate</a:t>
            </a:r>
            <a:r>
              <a:rPr sz="1800" spc="-165" dirty="0">
                <a:solidFill>
                  <a:srgbClr val="302C2A"/>
                </a:solidFill>
                <a:latin typeface="Verdana"/>
                <a:cs typeface="Verdana"/>
              </a:rPr>
              <a:t> </a:t>
            </a:r>
            <a:r>
              <a:rPr sz="1800" spc="-95" dirty="0">
                <a:solidFill>
                  <a:srgbClr val="302C2A"/>
                </a:solidFill>
                <a:latin typeface="Verdana"/>
                <a:cs typeface="Verdana"/>
              </a:rPr>
              <a:t>various</a:t>
            </a:r>
            <a:r>
              <a:rPr sz="1800" spc="-180" dirty="0">
                <a:solidFill>
                  <a:srgbClr val="302C2A"/>
                </a:solidFill>
                <a:latin typeface="Verdana"/>
                <a:cs typeface="Verdana"/>
              </a:rPr>
              <a:t> </a:t>
            </a:r>
            <a:r>
              <a:rPr sz="1800" spc="-80" dirty="0">
                <a:solidFill>
                  <a:srgbClr val="302C2A"/>
                </a:solidFill>
                <a:latin typeface="Verdana"/>
                <a:cs typeface="Verdana"/>
              </a:rPr>
              <a:t>combinations</a:t>
            </a:r>
            <a:r>
              <a:rPr sz="1800" spc="-160" dirty="0">
                <a:solidFill>
                  <a:srgbClr val="302C2A"/>
                </a:solidFill>
                <a:latin typeface="Verdana"/>
                <a:cs typeface="Verdana"/>
              </a:rPr>
              <a:t> </a:t>
            </a:r>
            <a:r>
              <a:rPr sz="1800" spc="-30" dirty="0">
                <a:solidFill>
                  <a:srgbClr val="302C2A"/>
                </a:solidFill>
                <a:latin typeface="Verdana"/>
                <a:cs typeface="Verdana"/>
              </a:rPr>
              <a:t>of</a:t>
            </a:r>
            <a:r>
              <a:rPr sz="1800" spc="-200" dirty="0">
                <a:solidFill>
                  <a:srgbClr val="302C2A"/>
                </a:solidFill>
                <a:latin typeface="Verdana"/>
                <a:cs typeface="Verdana"/>
              </a:rPr>
              <a:t> </a:t>
            </a:r>
            <a:r>
              <a:rPr sz="1800" spc="-120" dirty="0">
                <a:solidFill>
                  <a:srgbClr val="302C2A"/>
                </a:solidFill>
                <a:latin typeface="Verdana"/>
                <a:cs typeface="Verdana"/>
              </a:rPr>
              <a:t>rack </a:t>
            </a:r>
            <a:r>
              <a:rPr sz="1800" spc="-620" dirty="0">
                <a:solidFill>
                  <a:srgbClr val="302C2A"/>
                </a:solidFill>
                <a:latin typeface="Verdana"/>
                <a:cs typeface="Verdana"/>
              </a:rPr>
              <a:t> </a:t>
            </a:r>
            <a:r>
              <a:rPr sz="1800" spc="-85" dirty="0">
                <a:solidFill>
                  <a:srgbClr val="302C2A"/>
                </a:solidFill>
                <a:latin typeface="Verdana"/>
                <a:cs typeface="Verdana"/>
              </a:rPr>
              <a:t>components</a:t>
            </a:r>
            <a:endParaRPr sz="1800">
              <a:latin typeface="Verdana"/>
              <a:cs typeface="Verdana"/>
            </a:endParaRPr>
          </a:p>
          <a:p>
            <a:pPr marL="220979">
              <a:lnSpc>
                <a:spcPct val="100000"/>
              </a:lnSpc>
              <a:spcBef>
                <a:spcPts val="260"/>
              </a:spcBef>
            </a:pPr>
            <a:r>
              <a:rPr sz="1800" dirty="0">
                <a:solidFill>
                  <a:srgbClr val="302C2A"/>
                </a:solidFill>
                <a:latin typeface="Arial"/>
                <a:cs typeface="Arial"/>
              </a:rPr>
              <a:t>• </a:t>
            </a:r>
            <a:r>
              <a:rPr sz="1800" spc="-195" dirty="0">
                <a:solidFill>
                  <a:srgbClr val="302C2A"/>
                </a:solidFill>
                <a:latin typeface="Arial"/>
                <a:cs typeface="Arial"/>
              </a:rPr>
              <a:t> </a:t>
            </a:r>
            <a:r>
              <a:rPr sz="1800" spc="-65" dirty="0">
                <a:solidFill>
                  <a:srgbClr val="302C2A"/>
                </a:solidFill>
                <a:latin typeface="Verdana"/>
                <a:cs typeface="Verdana"/>
              </a:rPr>
              <a:t>1</a:t>
            </a:r>
            <a:r>
              <a:rPr sz="1800" spc="-204" dirty="0">
                <a:solidFill>
                  <a:srgbClr val="302C2A"/>
                </a:solidFill>
                <a:latin typeface="Verdana"/>
                <a:cs typeface="Verdana"/>
              </a:rPr>
              <a:t> </a:t>
            </a:r>
            <a:r>
              <a:rPr sz="1800" spc="-114" dirty="0">
                <a:solidFill>
                  <a:srgbClr val="302C2A"/>
                </a:solidFill>
                <a:latin typeface="Verdana"/>
                <a:cs typeface="Verdana"/>
              </a:rPr>
              <a:t>t</a:t>
            </a:r>
            <a:r>
              <a:rPr sz="1800" spc="-50" dirty="0">
                <a:solidFill>
                  <a:srgbClr val="302C2A"/>
                </a:solidFill>
                <a:latin typeface="Verdana"/>
                <a:cs typeface="Verdana"/>
              </a:rPr>
              <a:t>o</a:t>
            </a:r>
            <a:r>
              <a:rPr sz="1800" spc="-195" dirty="0">
                <a:solidFill>
                  <a:srgbClr val="302C2A"/>
                </a:solidFill>
                <a:latin typeface="Verdana"/>
                <a:cs typeface="Verdana"/>
              </a:rPr>
              <a:t> </a:t>
            </a:r>
            <a:r>
              <a:rPr sz="1800" spc="-105" dirty="0">
                <a:solidFill>
                  <a:srgbClr val="302C2A"/>
                </a:solidFill>
                <a:latin typeface="Verdana"/>
                <a:cs typeface="Verdana"/>
              </a:rPr>
              <a:t>4x</a:t>
            </a:r>
            <a:r>
              <a:rPr sz="1800" spc="-200" dirty="0">
                <a:solidFill>
                  <a:srgbClr val="302C2A"/>
                </a:solidFill>
                <a:latin typeface="Verdana"/>
                <a:cs typeface="Verdana"/>
              </a:rPr>
              <a:t> </a:t>
            </a:r>
            <a:r>
              <a:rPr sz="1800" spc="-135" dirty="0">
                <a:solidFill>
                  <a:srgbClr val="302C2A"/>
                </a:solidFill>
                <a:latin typeface="Verdana"/>
                <a:cs typeface="Verdana"/>
              </a:rPr>
              <a:t>C</a:t>
            </a:r>
            <a:r>
              <a:rPr sz="1800" spc="-70" dirty="0">
                <a:solidFill>
                  <a:srgbClr val="302C2A"/>
                </a:solidFill>
                <a:latin typeface="Verdana"/>
                <a:cs typeface="Verdana"/>
              </a:rPr>
              <a:t>o</a:t>
            </a:r>
            <a:r>
              <a:rPr sz="1800" spc="-120" dirty="0">
                <a:solidFill>
                  <a:srgbClr val="302C2A"/>
                </a:solidFill>
                <a:latin typeface="Verdana"/>
                <a:cs typeface="Verdana"/>
              </a:rPr>
              <a:t>m</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r>
              <a:rPr sz="1800" spc="-17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220979">
              <a:lnSpc>
                <a:spcPct val="100000"/>
              </a:lnSpc>
              <a:spcBef>
                <a:spcPts val="280"/>
              </a:spcBef>
            </a:pPr>
            <a:r>
              <a:rPr sz="1800" dirty="0">
                <a:solidFill>
                  <a:srgbClr val="302C2A"/>
                </a:solidFill>
                <a:latin typeface="Arial"/>
                <a:cs typeface="Arial"/>
              </a:rPr>
              <a:t>• </a:t>
            </a:r>
            <a:r>
              <a:rPr sz="1800" spc="-195" dirty="0">
                <a:solidFill>
                  <a:srgbClr val="302C2A"/>
                </a:solidFill>
                <a:latin typeface="Arial"/>
                <a:cs typeface="Arial"/>
              </a:rPr>
              <a:t> </a:t>
            </a:r>
            <a:r>
              <a:rPr sz="1800" spc="-65" dirty="0">
                <a:solidFill>
                  <a:srgbClr val="302C2A"/>
                </a:solidFill>
                <a:latin typeface="Verdana"/>
                <a:cs typeface="Verdana"/>
              </a:rPr>
              <a:t>1</a:t>
            </a:r>
            <a:r>
              <a:rPr sz="1800" spc="-204" dirty="0">
                <a:solidFill>
                  <a:srgbClr val="302C2A"/>
                </a:solidFill>
                <a:latin typeface="Verdana"/>
                <a:cs typeface="Verdana"/>
              </a:rPr>
              <a:t> </a:t>
            </a:r>
            <a:r>
              <a:rPr sz="1800" spc="-114" dirty="0">
                <a:solidFill>
                  <a:srgbClr val="302C2A"/>
                </a:solidFill>
                <a:latin typeface="Verdana"/>
                <a:cs typeface="Verdana"/>
              </a:rPr>
              <a:t>t</a:t>
            </a:r>
            <a:r>
              <a:rPr sz="1800" spc="-50" dirty="0">
                <a:solidFill>
                  <a:srgbClr val="302C2A"/>
                </a:solidFill>
                <a:latin typeface="Verdana"/>
                <a:cs typeface="Verdana"/>
              </a:rPr>
              <a:t>o</a:t>
            </a:r>
            <a:r>
              <a:rPr sz="1800" spc="-195" dirty="0">
                <a:solidFill>
                  <a:srgbClr val="302C2A"/>
                </a:solidFill>
                <a:latin typeface="Verdana"/>
                <a:cs typeface="Verdana"/>
              </a:rPr>
              <a:t> </a:t>
            </a:r>
            <a:r>
              <a:rPr sz="1800" spc="-105" dirty="0">
                <a:solidFill>
                  <a:srgbClr val="302C2A"/>
                </a:solidFill>
                <a:latin typeface="Verdana"/>
                <a:cs typeface="Verdana"/>
              </a:rPr>
              <a:t>2x</a:t>
            </a:r>
            <a:r>
              <a:rPr sz="1800" spc="-204" dirty="0">
                <a:solidFill>
                  <a:srgbClr val="302C2A"/>
                </a:solidFill>
                <a:latin typeface="Verdana"/>
                <a:cs typeface="Verdana"/>
              </a:rPr>
              <a:t> </a:t>
            </a:r>
            <a:r>
              <a:rPr sz="1800" spc="-120" dirty="0">
                <a:solidFill>
                  <a:srgbClr val="302C2A"/>
                </a:solidFill>
                <a:latin typeface="Verdana"/>
                <a:cs typeface="Verdana"/>
              </a:rPr>
              <a:t>D</a:t>
            </a:r>
            <a:r>
              <a:rPr sz="1800" spc="-110" dirty="0">
                <a:solidFill>
                  <a:srgbClr val="302C2A"/>
                </a:solidFill>
                <a:latin typeface="Verdana"/>
                <a:cs typeface="Verdana"/>
              </a:rPr>
              <a:t>E</a:t>
            </a:r>
            <a:r>
              <a:rPr sz="1800" spc="-65" dirty="0">
                <a:solidFill>
                  <a:srgbClr val="302C2A"/>
                </a:solidFill>
                <a:latin typeface="Verdana"/>
                <a:cs typeface="Verdana"/>
              </a:rPr>
              <a:t>3</a:t>
            </a:r>
            <a:r>
              <a:rPr sz="1800" spc="-80" dirty="0">
                <a:solidFill>
                  <a:srgbClr val="302C2A"/>
                </a:solidFill>
                <a:latin typeface="Verdana"/>
                <a:cs typeface="Verdana"/>
              </a:rPr>
              <a:t>-</a:t>
            </a:r>
            <a:r>
              <a:rPr sz="1800" spc="-45" dirty="0">
                <a:solidFill>
                  <a:srgbClr val="302C2A"/>
                </a:solidFill>
                <a:latin typeface="Verdana"/>
                <a:cs typeface="Verdana"/>
              </a:rPr>
              <a:t>24P</a:t>
            </a:r>
            <a:r>
              <a:rPr sz="1800" spc="-204" dirty="0">
                <a:solidFill>
                  <a:srgbClr val="302C2A"/>
                </a:solidFill>
                <a:latin typeface="Verdana"/>
                <a:cs typeface="Verdana"/>
              </a:rPr>
              <a:t> </a:t>
            </a:r>
            <a:r>
              <a:rPr sz="1800" spc="-80" dirty="0">
                <a:solidFill>
                  <a:srgbClr val="302C2A"/>
                </a:solidFill>
                <a:latin typeface="Verdana"/>
                <a:cs typeface="Verdana"/>
              </a:rPr>
              <a:t>dri</a:t>
            </a:r>
            <a:r>
              <a:rPr sz="1800" spc="-130" dirty="0">
                <a:solidFill>
                  <a:srgbClr val="302C2A"/>
                </a:solidFill>
                <a:latin typeface="Verdana"/>
                <a:cs typeface="Verdana"/>
              </a:rPr>
              <a:t>v</a:t>
            </a:r>
            <a:r>
              <a:rPr sz="1800" spc="-114" dirty="0">
                <a:solidFill>
                  <a:srgbClr val="302C2A"/>
                </a:solidFill>
                <a:latin typeface="Verdana"/>
                <a:cs typeface="Verdana"/>
              </a:rPr>
              <a:t>e</a:t>
            </a:r>
            <a:r>
              <a:rPr sz="1800" spc="-180" dirty="0">
                <a:solidFill>
                  <a:srgbClr val="302C2A"/>
                </a:solidFill>
                <a:latin typeface="Verdana"/>
                <a:cs typeface="Verdana"/>
              </a:rPr>
              <a:t> </a:t>
            </a:r>
            <a:r>
              <a:rPr sz="1800" spc="-85" dirty="0">
                <a:solidFill>
                  <a:srgbClr val="302C2A"/>
                </a:solidFill>
                <a:latin typeface="Verdana"/>
                <a:cs typeface="Verdana"/>
              </a:rPr>
              <a:t>enc</a:t>
            </a:r>
            <a:r>
              <a:rPr sz="1800" spc="-65" dirty="0">
                <a:solidFill>
                  <a:srgbClr val="302C2A"/>
                </a:solidFill>
                <a:latin typeface="Verdana"/>
                <a:cs typeface="Verdana"/>
              </a:rPr>
              <a:t>los</a:t>
            </a:r>
            <a:r>
              <a:rPr sz="1800" spc="-105" dirty="0">
                <a:solidFill>
                  <a:srgbClr val="302C2A"/>
                </a:solidFill>
                <a:latin typeface="Verdana"/>
                <a:cs typeface="Verdana"/>
              </a:rPr>
              <a:t>u</a:t>
            </a:r>
            <a:r>
              <a:rPr sz="1800" spc="-150" dirty="0">
                <a:solidFill>
                  <a:srgbClr val="302C2A"/>
                </a:solidFill>
                <a:latin typeface="Verdana"/>
                <a:cs typeface="Verdana"/>
              </a:rPr>
              <a:t>r</a:t>
            </a:r>
            <a:r>
              <a:rPr sz="1800" spc="-110"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220979">
              <a:lnSpc>
                <a:spcPct val="100000"/>
              </a:lnSpc>
              <a:spcBef>
                <a:spcPts val="275"/>
              </a:spcBef>
            </a:pPr>
            <a:r>
              <a:rPr sz="1800" dirty="0">
                <a:solidFill>
                  <a:srgbClr val="302C2A"/>
                </a:solidFill>
                <a:latin typeface="Arial"/>
                <a:cs typeface="Arial"/>
              </a:rPr>
              <a:t>• </a:t>
            </a:r>
            <a:r>
              <a:rPr sz="1800" spc="-195" dirty="0">
                <a:solidFill>
                  <a:srgbClr val="302C2A"/>
                </a:solidFill>
                <a:latin typeface="Arial"/>
                <a:cs typeface="Arial"/>
              </a:rPr>
              <a:t> </a:t>
            </a:r>
            <a:r>
              <a:rPr sz="1800" spc="-105" dirty="0">
                <a:solidFill>
                  <a:srgbClr val="302C2A"/>
                </a:solidFill>
                <a:latin typeface="Verdana"/>
                <a:cs typeface="Verdana"/>
              </a:rPr>
              <a:t>1x</a:t>
            </a:r>
            <a:r>
              <a:rPr sz="1800" spc="-204" dirty="0">
                <a:solidFill>
                  <a:srgbClr val="302C2A"/>
                </a:solidFill>
                <a:latin typeface="Verdana"/>
                <a:cs typeface="Verdana"/>
              </a:rPr>
              <a:t> </a:t>
            </a:r>
            <a:r>
              <a:rPr sz="1800" spc="-120" dirty="0">
                <a:solidFill>
                  <a:srgbClr val="302C2A"/>
                </a:solidFill>
                <a:latin typeface="Verdana"/>
                <a:cs typeface="Verdana"/>
              </a:rPr>
              <a:t>D</a:t>
            </a:r>
            <a:r>
              <a:rPr sz="1800" spc="-110" dirty="0">
                <a:solidFill>
                  <a:srgbClr val="302C2A"/>
                </a:solidFill>
                <a:latin typeface="Verdana"/>
                <a:cs typeface="Verdana"/>
              </a:rPr>
              <a:t>E</a:t>
            </a:r>
            <a:r>
              <a:rPr sz="1800" spc="-65" dirty="0">
                <a:solidFill>
                  <a:srgbClr val="302C2A"/>
                </a:solidFill>
                <a:latin typeface="Verdana"/>
                <a:cs typeface="Verdana"/>
              </a:rPr>
              <a:t>3</a:t>
            </a:r>
            <a:r>
              <a:rPr sz="1800" spc="-75" dirty="0">
                <a:solidFill>
                  <a:srgbClr val="302C2A"/>
                </a:solidFill>
                <a:latin typeface="Verdana"/>
                <a:cs typeface="Verdana"/>
              </a:rPr>
              <a:t>-</a:t>
            </a:r>
            <a:r>
              <a:rPr sz="1800" spc="-85" dirty="0">
                <a:solidFill>
                  <a:srgbClr val="302C2A"/>
                </a:solidFill>
                <a:latin typeface="Verdana"/>
                <a:cs typeface="Verdana"/>
              </a:rPr>
              <a:t>24C</a:t>
            </a:r>
            <a:r>
              <a:rPr sz="1800" spc="-200" dirty="0">
                <a:solidFill>
                  <a:srgbClr val="302C2A"/>
                </a:solidFill>
                <a:latin typeface="Verdana"/>
                <a:cs typeface="Verdana"/>
              </a:rPr>
              <a:t> </a:t>
            </a:r>
            <a:r>
              <a:rPr sz="1800" spc="-80" dirty="0">
                <a:solidFill>
                  <a:srgbClr val="302C2A"/>
                </a:solidFill>
                <a:latin typeface="Verdana"/>
                <a:cs typeface="Verdana"/>
              </a:rPr>
              <a:t>dri</a:t>
            </a:r>
            <a:r>
              <a:rPr sz="1800" spc="-125" dirty="0">
                <a:solidFill>
                  <a:srgbClr val="302C2A"/>
                </a:solidFill>
                <a:latin typeface="Verdana"/>
                <a:cs typeface="Verdana"/>
              </a:rPr>
              <a:t>v</a:t>
            </a:r>
            <a:r>
              <a:rPr sz="1800" spc="-114" dirty="0">
                <a:solidFill>
                  <a:srgbClr val="302C2A"/>
                </a:solidFill>
                <a:latin typeface="Verdana"/>
                <a:cs typeface="Verdana"/>
              </a:rPr>
              <a:t>e</a:t>
            </a:r>
            <a:r>
              <a:rPr sz="1800" spc="-180" dirty="0">
                <a:solidFill>
                  <a:srgbClr val="302C2A"/>
                </a:solidFill>
                <a:latin typeface="Verdana"/>
                <a:cs typeface="Verdana"/>
              </a:rPr>
              <a:t> </a:t>
            </a:r>
            <a:r>
              <a:rPr sz="1800" spc="-90" dirty="0">
                <a:solidFill>
                  <a:srgbClr val="302C2A"/>
                </a:solidFill>
                <a:latin typeface="Verdana"/>
                <a:cs typeface="Verdana"/>
              </a:rPr>
              <a:t>en</a:t>
            </a:r>
            <a:r>
              <a:rPr sz="1800" spc="-80" dirty="0">
                <a:solidFill>
                  <a:srgbClr val="302C2A"/>
                </a:solidFill>
                <a:latin typeface="Verdana"/>
                <a:cs typeface="Verdana"/>
              </a:rPr>
              <a:t>closu</a:t>
            </a:r>
            <a:r>
              <a:rPr sz="1800" spc="-114" dirty="0">
                <a:solidFill>
                  <a:srgbClr val="302C2A"/>
                </a:solidFill>
                <a:latin typeface="Verdana"/>
                <a:cs typeface="Verdana"/>
              </a:rPr>
              <a:t>re</a:t>
            </a:r>
            <a:endParaRPr sz="1800">
              <a:latin typeface="Verdana"/>
              <a:cs typeface="Verdana"/>
            </a:endParaRPr>
          </a:p>
          <a:p>
            <a:pPr marL="38100" marR="170180">
              <a:lnSpc>
                <a:spcPts val="1839"/>
              </a:lnSpc>
              <a:spcBef>
                <a:spcPts val="605"/>
              </a:spcBef>
            </a:pPr>
            <a:r>
              <a:rPr sz="1800" spc="-85" dirty="0">
                <a:solidFill>
                  <a:srgbClr val="302C2A"/>
                </a:solidFill>
                <a:latin typeface="Verdana"/>
                <a:cs typeface="Verdana"/>
              </a:rPr>
              <a:t>Once</a:t>
            </a:r>
            <a:r>
              <a:rPr sz="1800" spc="-190" dirty="0">
                <a:solidFill>
                  <a:srgbClr val="302C2A"/>
                </a:solidFill>
                <a:latin typeface="Verdana"/>
                <a:cs typeface="Verdana"/>
              </a:rPr>
              <a:t> </a:t>
            </a:r>
            <a:r>
              <a:rPr sz="1800" spc="-125" dirty="0">
                <a:solidFill>
                  <a:srgbClr val="302C2A"/>
                </a:solidFill>
                <a:latin typeface="Verdana"/>
                <a:cs typeface="Verdana"/>
              </a:rPr>
              <a:t>a</a:t>
            </a:r>
            <a:r>
              <a:rPr sz="1800" spc="-200" dirty="0">
                <a:solidFill>
                  <a:srgbClr val="302C2A"/>
                </a:solidFill>
                <a:latin typeface="Verdana"/>
                <a:cs typeface="Verdana"/>
              </a:rPr>
              <a:t> </a:t>
            </a:r>
            <a:r>
              <a:rPr sz="1800" spc="-130" dirty="0">
                <a:solidFill>
                  <a:srgbClr val="302C2A"/>
                </a:solidFill>
                <a:latin typeface="Verdana"/>
                <a:cs typeface="Verdana"/>
              </a:rPr>
              <a:t>bay</a:t>
            </a:r>
            <a:r>
              <a:rPr sz="1800" spc="-175" dirty="0">
                <a:solidFill>
                  <a:srgbClr val="302C2A"/>
                </a:solidFill>
                <a:latin typeface="Verdana"/>
                <a:cs typeface="Verdana"/>
              </a:rPr>
              <a:t> </a:t>
            </a:r>
            <a:r>
              <a:rPr sz="1800" spc="-105" dirty="0">
                <a:solidFill>
                  <a:srgbClr val="302C2A"/>
                </a:solidFill>
                <a:latin typeface="Verdana"/>
                <a:cs typeface="Verdana"/>
              </a:rPr>
              <a:t>type</a:t>
            </a:r>
            <a:r>
              <a:rPr sz="1800" spc="-195" dirty="0">
                <a:solidFill>
                  <a:srgbClr val="302C2A"/>
                </a:solidFill>
                <a:latin typeface="Verdana"/>
                <a:cs typeface="Verdana"/>
              </a:rPr>
              <a:t> </a:t>
            </a:r>
            <a:r>
              <a:rPr sz="1800" spc="-75" dirty="0">
                <a:solidFill>
                  <a:srgbClr val="302C2A"/>
                </a:solidFill>
                <a:latin typeface="Verdana"/>
                <a:cs typeface="Verdana"/>
              </a:rPr>
              <a:t>is</a:t>
            </a:r>
            <a:r>
              <a:rPr sz="1800" spc="-190" dirty="0">
                <a:solidFill>
                  <a:srgbClr val="302C2A"/>
                </a:solidFill>
                <a:latin typeface="Verdana"/>
                <a:cs typeface="Verdana"/>
              </a:rPr>
              <a:t> </a:t>
            </a:r>
            <a:r>
              <a:rPr sz="1800" spc="-105" dirty="0">
                <a:solidFill>
                  <a:srgbClr val="302C2A"/>
                </a:solidFill>
                <a:latin typeface="Verdana"/>
                <a:cs typeface="Verdana"/>
              </a:rPr>
              <a:t>selected,</a:t>
            </a:r>
            <a:r>
              <a:rPr sz="1800" spc="-170" dirty="0">
                <a:solidFill>
                  <a:srgbClr val="302C2A"/>
                </a:solidFill>
                <a:latin typeface="Verdana"/>
                <a:cs typeface="Verdana"/>
              </a:rPr>
              <a:t> </a:t>
            </a:r>
            <a:r>
              <a:rPr sz="1800" spc="-95" dirty="0">
                <a:solidFill>
                  <a:srgbClr val="302C2A"/>
                </a:solidFill>
                <a:latin typeface="Verdana"/>
                <a:cs typeface="Verdana"/>
              </a:rPr>
              <a:t>the</a:t>
            </a:r>
            <a:r>
              <a:rPr sz="1800" spc="-204" dirty="0">
                <a:solidFill>
                  <a:srgbClr val="302C2A"/>
                </a:solidFill>
                <a:latin typeface="Verdana"/>
                <a:cs typeface="Verdana"/>
              </a:rPr>
              <a:t> </a:t>
            </a:r>
            <a:r>
              <a:rPr sz="1800" spc="-80" dirty="0">
                <a:solidFill>
                  <a:srgbClr val="302C2A"/>
                </a:solidFill>
                <a:latin typeface="Verdana"/>
                <a:cs typeface="Verdana"/>
              </a:rPr>
              <a:t>4RU</a:t>
            </a:r>
            <a:r>
              <a:rPr sz="1800" spc="-204" dirty="0">
                <a:solidFill>
                  <a:srgbClr val="302C2A"/>
                </a:solidFill>
                <a:latin typeface="Verdana"/>
                <a:cs typeface="Verdana"/>
              </a:rPr>
              <a:t> </a:t>
            </a:r>
            <a:r>
              <a:rPr sz="1800" spc="-125" dirty="0">
                <a:solidFill>
                  <a:srgbClr val="302C2A"/>
                </a:solidFill>
                <a:latin typeface="Verdana"/>
                <a:cs typeface="Verdana"/>
              </a:rPr>
              <a:t>area</a:t>
            </a:r>
            <a:r>
              <a:rPr sz="1800" spc="-175" dirty="0">
                <a:solidFill>
                  <a:srgbClr val="302C2A"/>
                </a:solidFill>
                <a:latin typeface="Verdana"/>
                <a:cs typeface="Verdana"/>
              </a:rPr>
              <a:t> </a:t>
            </a:r>
            <a:r>
              <a:rPr sz="1800" spc="-75" dirty="0">
                <a:solidFill>
                  <a:srgbClr val="302C2A"/>
                </a:solidFill>
                <a:latin typeface="Verdana"/>
                <a:cs typeface="Verdana"/>
              </a:rPr>
              <a:t>is</a:t>
            </a:r>
            <a:r>
              <a:rPr sz="1800" spc="-195" dirty="0">
                <a:solidFill>
                  <a:srgbClr val="302C2A"/>
                </a:solidFill>
                <a:latin typeface="Verdana"/>
                <a:cs typeface="Verdana"/>
              </a:rPr>
              <a:t> </a:t>
            </a:r>
            <a:r>
              <a:rPr sz="1800" spc="-105" dirty="0">
                <a:solidFill>
                  <a:srgbClr val="302C2A"/>
                </a:solidFill>
                <a:latin typeface="Verdana"/>
                <a:cs typeface="Verdana"/>
              </a:rPr>
              <a:t>set </a:t>
            </a:r>
            <a:r>
              <a:rPr sz="1800" spc="-615" dirty="0">
                <a:solidFill>
                  <a:srgbClr val="302C2A"/>
                </a:solidFill>
                <a:latin typeface="Verdana"/>
                <a:cs typeface="Verdana"/>
              </a:rPr>
              <a:t> </a:t>
            </a:r>
            <a:r>
              <a:rPr sz="1800" spc="-60" dirty="0">
                <a:solidFill>
                  <a:srgbClr val="302C2A"/>
                </a:solidFill>
                <a:latin typeface="Verdana"/>
                <a:cs typeface="Verdana"/>
              </a:rPr>
              <a:t>f</a:t>
            </a:r>
            <a:r>
              <a:rPr sz="1800" spc="-75" dirty="0">
                <a:solidFill>
                  <a:srgbClr val="302C2A"/>
                </a:solidFill>
                <a:latin typeface="Verdana"/>
                <a:cs typeface="Verdana"/>
              </a:rPr>
              <a:t>or</a:t>
            </a:r>
            <a:r>
              <a:rPr sz="1800" spc="-200" dirty="0">
                <a:solidFill>
                  <a:srgbClr val="302C2A"/>
                </a:solidFill>
                <a:latin typeface="Verdana"/>
                <a:cs typeface="Verdana"/>
              </a:rPr>
              <a:t> </a:t>
            </a:r>
            <a:r>
              <a:rPr sz="1800" spc="-100" dirty="0">
                <a:solidFill>
                  <a:srgbClr val="302C2A"/>
                </a:solidFill>
                <a:latin typeface="Verdana"/>
                <a:cs typeface="Verdana"/>
              </a:rPr>
              <a:t>t</a:t>
            </a:r>
            <a:r>
              <a:rPr sz="1800" spc="-65" dirty="0">
                <a:solidFill>
                  <a:srgbClr val="302C2A"/>
                </a:solidFill>
                <a:latin typeface="Verdana"/>
                <a:cs typeface="Verdana"/>
              </a:rPr>
              <a:t>h</a:t>
            </a:r>
            <a:r>
              <a:rPr sz="1800" spc="-114" dirty="0">
                <a:solidFill>
                  <a:srgbClr val="302C2A"/>
                </a:solidFill>
                <a:latin typeface="Verdana"/>
                <a:cs typeface="Verdana"/>
              </a:rPr>
              <a:t>at</a:t>
            </a:r>
            <a:r>
              <a:rPr sz="1800" spc="-200" dirty="0">
                <a:solidFill>
                  <a:srgbClr val="302C2A"/>
                </a:solidFill>
                <a:latin typeface="Verdana"/>
                <a:cs typeface="Verdana"/>
              </a:rPr>
              <a:t> </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r</a:t>
            </a:r>
            <a:r>
              <a:rPr sz="1800" spc="-70" dirty="0">
                <a:solidFill>
                  <a:srgbClr val="302C2A"/>
                </a:solidFill>
                <a:latin typeface="Verdana"/>
                <a:cs typeface="Verdana"/>
              </a:rPr>
              <a:t>p</a:t>
            </a:r>
            <a:r>
              <a:rPr sz="1800" spc="-90" dirty="0">
                <a:solidFill>
                  <a:srgbClr val="302C2A"/>
                </a:solidFill>
                <a:latin typeface="Verdana"/>
                <a:cs typeface="Verdana"/>
              </a:rPr>
              <a:t>ose</a:t>
            </a:r>
            <a:endParaRPr sz="1800">
              <a:latin typeface="Verdana"/>
              <a:cs typeface="Verdana"/>
            </a:endParaRPr>
          </a:p>
          <a:p>
            <a:pPr marL="403860" marR="206375" indent="-182880">
              <a:lnSpc>
                <a:spcPts val="1839"/>
              </a:lnSpc>
              <a:spcBef>
                <a:spcPts val="590"/>
              </a:spcBef>
            </a:pPr>
            <a:r>
              <a:rPr sz="1800" dirty="0">
                <a:solidFill>
                  <a:srgbClr val="302C2A"/>
                </a:solidFill>
                <a:latin typeface="Arial"/>
                <a:cs typeface="Arial"/>
              </a:rPr>
              <a:t>•</a:t>
            </a:r>
            <a:r>
              <a:rPr sz="1800" spc="305" dirty="0">
                <a:solidFill>
                  <a:srgbClr val="302C2A"/>
                </a:solidFill>
                <a:latin typeface="Arial"/>
                <a:cs typeface="Arial"/>
              </a:rPr>
              <a:t> </a:t>
            </a:r>
            <a:r>
              <a:rPr sz="1800" spc="-100" dirty="0">
                <a:solidFill>
                  <a:srgbClr val="302C2A"/>
                </a:solidFill>
                <a:latin typeface="Verdana"/>
                <a:cs typeface="Verdana"/>
              </a:rPr>
              <a:t>Compute</a:t>
            </a:r>
            <a:r>
              <a:rPr sz="1800" spc="-170" dirty="0">
                <a:solidFill>
                  <a:srgbClr val="302C2A"/>
                </a:solidFill>
                <a:latin typeface="Verdana"/>
                <a:cs typeface="Verdana"/>
              </a:rPr>
              <a:t> </a:t>
            </a:r>
            <a:r>
              <a:rPr sz="1800" spc="-70" dirty="0">
                <a:solidFill>
                  <a:srgbClr val="302C2A"/>
                </a:solidFill>
                <a:latin typeface="Verdana"/>
                <a:cs typeface="Verdana"/>
              </a:rPr>
              <a:t>Node</a:t>
            </a:r>
            <a:r>
              <a:rPr sz="1800" spc="-180" dirty="0">
                <a:solidFill>
                  <a:srgbClr val="302C2A"/>
                </a:solidFill>
                <a:latin typeface="Verdana"/>
                <a:cs typeface="Verdana"/>
              </a:rPr>
              <a:t> </a:t>
            </a:r>
            <a:r>
              <a:rPr sz="1800" spc="-130" dirty="0">
                <a:solidFill>
                  <a:srgbClr val="302C2A"/>
                </a:solidFill>
                <a:latin typeface="Verdana"/>
                <a:cs typeface="Verdana"/>
              </a:rPr>
              <a:t>bay</a:t>
            </a:r>
            <a:r>
              <a:rPr sz="1800" spc="-195" dirty="0">
                <a:solidFill>
                  <a:srgbClr val="302C2A"/>
                </a:solidFill>
                <a:latin typeface="Verdana"/>
                <a:cs typeface="Verdana"/>
              </a:rPr>
              <a:t> </a:t>
            </a:r>
            <a:r>
              <a:rPr sz="1800" spc="-80" dirty="0">
                <a:solidFill>
                  <a:srgbClr val="302C2A"/>
                </a:solidFill>
                <a:latin typeface="Verdana"/>
                <a:cs typeface="Verdana"/>
              </a:rPr>
              <a:t>will</a:t>
            </a:r>
            <a:r>
              <a:rPr sz="1800" spc="-170" dirty="0">
                <a:solidFill>
                  <a:srgbClr val="302C2A"/>
                </a:solidFill>
                <a:latin typeface="Verdana"/>
                <a:cs typeface="Verdana"/>
              </a:rPr>
              <a:t> </a:t>
            </a:r>
            <a:r>
              <a:rPr sz="1800" spc="-100" dirty="0">
                <a:solidFill>
                  <a:srgbClr val="302C2A"/>
                </a:solidFill>
                <a:latin typeface="Verdana"/>
                <a:cs typeface="Verdana"/>
              </a:rPr>
              <a:t>accommodate</a:t>
            </a:r>
            <a:r>
              <a:rPr sz="1800" spc="-180" dirty="0">
                <a:solidFill>
                  <a:srgbClr val="302C2A"/>
                </a:solidFill>
                <a:latin typeface="Verdana"/>
                <a:cs typeface="Verdana"/>
              </a:rPr>
              <a:t> </a:t>
            </a:r>
            <a:r>
              <a:rPr sz="1800" spc="-80" dirty="0">
                <a:solidFill>
                  <a:srgbClr val="302C2A"/>
                </a:solidFill>
                <a:latin typeface="Verdana"/>
                <a:cs typeface="Verdana"/>
              </a:rPr>
              <a:t>only </a:t>
            </a:r>
            <a:r>
              <a:rPr sz="1800" spc="-615" dirty="0">
                <a:solidFill>
                  <a:srgbClr val="302C2A"/>
                </a:solidFill>
                <a:latin typeface="Verdana"/>
                <a:cs typeface="Verdana"/>
              </a:rPr>
              <a:t> </a:t>
            </a:r>
            <a:r>
              <a:rPr sz="1800" spc="-80" dirty="0">
                <a:solidFill>
                  <a:srgbClr val="302C2A"/>
                </a:solidFill>
                <a:latin typeface="Verdana"/>
                <a:cs typeface="Verdana"/>
              </a:rPr>
              <a:t>com</a:t>
            </a:r>
            <a:r>
              <a:rPr sz="1800" spc="-85"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r>
              <a:rPr sz="1800" spc="-180" dirty="0">
                <a:solidFill>
                  <a:srgbClr val="302C2A"/>
                </a:solidFill>
                <a:latin typeface="Verdana"/>
                <a:cs typeface="Verdana"/>
              </a:rPr>
              <a:t> </a:t>
            </a:r>
            <a:r>
              <a:rPr sz="1800" spc="-65" dirty="0">
                <a:solidFill>
                  <a:srgbClr val="302C2A"/>
                </a:solidFill>
                <a:latin typeface="Verdana"/>
                <a:cs typeface="Verdana"/>
              </a:rPr>
              <a:t>n</a:t>
            </a:r>
            <a:r>
              <a:rPr sz="1800" spc="-55" dirty="0">
                <a:solidFill>
                  <a:srgbClr val="302C2A"/>
                </a:solidFill>
                <a:latin typeface="Verdana"/>
                <a:cs typeface="Verdana"/>
              </a:rPr>
              <a:t>o</a:t>
            </a:r>
            <a:r>
              <a:rPr sz="1800" spc="-65"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586105" marR="41910" indent="-182880">
              <a:lnSpc>
                <a:spcPts val="1630"/>
              </a:lnSpc>
              <a:spcBef>
                <a:spcPts val="405"/>
              </a:spcBef>
            </a:pPr>
            <a:r>
              <a:rPr sz="1600" spc="-5" dirty="0">
                <a:solidFill>
                  <a:srgbClr val="302C2A"/>
                </a:solidFill>
                <a:latin typeface="Arial"/>
                <a:cs typeface="Arial"/>
              </a:rPr>
              <a:t>•</a:t>
            </a:r>
            <a:r>
              <a:rPr sz="1600" dirty="0">
                <a:solidFill>
                  <a:srgbClr val="302C2A"/>
                </a:solidFill>
                <a:latin typeface="Arial"/>
                <a:cs typeface="Arial"/>
              </a:rPr>
              <a:t> </a:t>
            </a:r>
            <a:r>
              <a:rPr sz="1600" spc="-90" dirty="0">
                <a:solidFill>
                  <a:srgbClr val="302C2A"/>
                </a:solidFill>
                <a:latin typeface="Verdana"/>
                <a:cs typeface="Verdana"/>
              </a:rPr>
              <a:t>Additional</a:t>
            </a:r>
            <a:r>
              <a:rPr sz="1600" spc="-155" dirty="0">
                <a:solidFill>
                  <a:srgbClr val="302C2A"/>
                </a:solidFill>
                <a:latin typeface="Verdana"/>
                <a:cs typeface="Verdana"/>
              </a:rPr>
              <a:t> </a:t>
            </a:r>
            <a:r>
              <a:rPr sz="1600" spc="-105" dirty="0">
                <a:solidFill>
                  <a:srgbClr val="302C2A"/>
                </a:solidFill>
                <a:latin typeface="Verdana"/>
                <a:cs typeface="Verdana"/>
              </a:rPr>
              <a:t>compute</a:t>
            </a:r>
            <a:r>
              <a:rPr sz="1600" spc="-160" dirty="0">
                <a:solidFill>
                  <a:srgbClr val="302C2A"/>
                </a:solidFill>
                <a:latin typeface="Verdana"/>
                <a:cs typeface="Verdana"/>
              </a:rPr>
              <a:t> </a:t>
            </a:r>
            <a:r>
              <a:rPr sz="1600" spc="-90" dirty="0">
                <a:solidFill>
                  <a:srgbClr val="302C2A"/>
                </a:solidFill>
                <a:latin typeface="Verdana"/>
                <a:cs typeface="Verdana"/>
              </a:rPr>
              <a:t>nodes</a:t>
            </a:r>
            <a:r>
              <a:rPr sz="1600" spc="-175" dirty="0">
                <a:solidFill>
                  <a:srgbClr val="302C2A"/>
                </a:solidFill>
                <a:latin typeface="Verdana"/>
                <a:cs typeface="Verdana"/>
              </a:rPr>
              <a:t> </a:t>
            </a:r>
            <a:r>
              <a:rPr sz="1600" spc="-95" dirty="0">
                <a:solidFill>
                  <a:srgbClr val="302C2A"/>
                </a:solidFill>
                <a:latin typeface="Verdana"/>
                <a:cs typeface="Verdana"/>
              </a:rPr>
              <a:t>added</a:t>
            </a:r>
            <a:r>
              <a:rPr sz="1600" spc="-170" dirty="0">
                <a:solidFill>
                  <a:srgbClr val="302C2A"/>
                </a:solidFill>
                <a:latin typeface="Verdana"/>
                <a:cs typeface="Verdana"/>
              </a:rPr>
              <a:t> </a:t>
            </a:r>
            <a:r>
              <a:rPr sz="1600" spc="-100" dirty="0">
                <a:solidFill>
                  <a:srgbClr val="302C2A"/>
                </a:solidFill>
                <a:latin typeface="Verdana"/>
                <a:cs typeface="Verdana"/>
              </a:rPr>
              <a:t>until</a:t>
            </a:r>
            <a:r>
              <a:rPr sz="1600" spc="-165" dirty="0">
                <a:solidFill>
                  <a:srgbClr val="302C2A"/>
                </a:solidFill>
                <a:latin typeface="Verdana"/>
                <a:cs typeface="Verdana"/>
              </a:rPr>
              <a:t> </a:t>
            </a:r>
            <a:r>
              <a:rPr sz="1600" spc="-85" dirty="0">
                <a:solidFill>
                  <a:srgbClr val="302C2A"/>
                </a:solidFill>
                <a:latin typeface="Verdana"/>
                <a:cs typeface="Verdana"/>
              </a:rPr>
              <a:t>4RU</a:t>
            </a:r>
            <a:r>
              <a:rPr sz="1600" spc="-180" dirty="0">
                <a:solidFill>
                  <a:srgbClr val="302C2A"/>
                </a:solidFill>
                <a:latin typeface="Verdana"/>
                <a:cs typeface="Verdana"/>
              </a:rPr>
              <a:t> </a:t>
            </a:r>
            <a:r>
              <a:rPr sz="1600" spc="-145" dirty="0">
                <a:solidFill>
                  <a:srgbClr val="302C2A"/>
                </a:solidFill>
                <a:latin typeface="Verdana"/>
                <a:cs typeface="Verdana"/>
              </a:rPr>
              <a:t>bay</a:t>
            </a:r>
            <a:r>
              <a:rPr sz="1600" spc="-160" dirty="0">
                <a:solidFill>
                  <a:srgbClr val="302C2A"/>
                </a:solidFill>
                <a:latin typeface="Verdana"/>
                <a:cs typeface="Verdana"/>
              </a:rPr>
              <a:t> </a:t>
            </a:r>
            <a:r>
              <a:rPr sz="1600" spc="-100" dirty="0">
                <a:solidFill>
                  <a:srgbClr val="302C2A"/>
                </a:solidFill>
                <a:latin typeface="Verdana"/>
                <a:cs typeface="Verdana"/>
              </a:rPr>
              <a:t>is </a:t>
            </a:r>
            <a:r>
              <a:rPr sz="1600" spc="-550" dirty="0">
                <a:solidFill>
                  <a:srgbClr val="302C2A"/>
                </a:solidFill>
                <a:latin typeface="Verdana"/>
                <a:cs typeface="Verdana"/>
              </a:rPr>
              <a:t> </a:t>
            </a:r>
            <a:r>
              <a:rPr sz="1600" spc="-75" dirty="0">
                <a:solidFill>
                  <a:srgbClr val="302C2A"/>
                </a:solidFill>
                <a:latin typeface="Verdana"/>
                <a:cs typeface="Verdana"/>
              </a:rPr>
              <a:t>co</a:t>
            </a:r>
            <a:r>
              <a:rPr sz="1600" spc="-135" dirty="0">
                <a:solidFill>
                  <a:srgbClr val="302C2A"/>
                </a:solidFill>
                <a:latin typeface="Verdana"/>
                <a:cs typeface="Verdana"/>
              </a:rPr>
              <a:t>m</a:t>
            </a:r>
            <a:r>
              <a:rPr sz="1600" spc="-100" dirty="0">
                <a:solidFill>
                  <a:srgbClr val="302C2A"/>
                </a:solidFill>
                <a:latin typeface="Verdana"/>
                <a:cs typeface="Verdana"/>
              </a:rPr>
              <a:t>p</a:t>
            </a:r>
            <a:r>
              <a:rPr sz="1600" spc="-70" dirty="0">
                <a:solidFill>
                  <a:srgbClr val="302C2A"/>
                </a:solidFill>
                <a:latin typeface="Verdana"/>
                <a:cs typeface="Verdana"/>
              </a:rPr>
              <a:t>l</a:t>
            </a:r>
            <a:r>
              <a:rPr sz="1600" spc="-135" dirty="0">
                <a:solidFill>
                  <a:srgbClr val="302C2A"/>
                </a:solidFill>
                <a:latin typeface="Verdana"/>
                <a:cs typeface="Verdana"/>
              </a:rPr>
              <a:t>e</a:t>
            </a:r>
            <a:r>
              <a:rPr sz="1600" spc="-165" dirty="0">
                <a:solidFill>
                  <a:srgbClr val="302C2A"/>
                </a:solidFill>
                <a:latin typeface="Verdana"/>
                <a:cs typeface="Verdana"/>
              </a:rPr>
              <a:t>t</a:t>
            </a:r>
            <a:r>
              <a:rPr sz="1600" spc="-125" dirty="0">
                <a:solidFill>
                  <a:srgbClr val="302C2A"/>
                </a:solidFill>
                <a:latin typeface="Verdana"/>
                <a:cs typeface="Verdana"/>
              </a:rPr>
              <a:t>ely</a:t>
            </a:r>
            <a:r>
              <a:rPr sz="1600" spc="-145" dirty="0">
                <a:solidFill>
                  <a:srgbClr val="302C2A"/>
                </a:solidFill>
                <a:latin typeface="Verdana"/>
                <a:cs typeface="Verdana"/>
              </a:rPr>
              <a:t> </a:t>
            </a:r>
            <a:r>
              <a:rPr sz="1600" spc="-75" dirty="0">
                <a:solidFill>
                  <a:srgbClr val="302C2A"/>
                </a:solidFill>
                <a:latin typeface="Verdana"/>
                <a:cs typeface="Verdana"/>
              </a:rPr>
              <a:t>p</a:t>
            </a:r>
            <a:r>
              <a:rPr sz="1600" spc="-65" dirty="0">
                <a:solidFill>
                  <a:srgbClr val="302C2A"/>
                </a:solidFill>
                <a:latin typeface="Verdana"/>
                <a:cs typeface="Verdana"/>
              </a:rPr>
              <a:t>o</a:t>
            </a:r>
            <a:r>
              <a:rPr sz="1600" spc="-85" dirty="0">
                <a:solidFill>
                  <a:srgbClr val="302C2A"/>
                </a:solidFill>
                <a:latin typeface="Verdana"/>
                <a:cs typeface="Verdana"/>
              </a:rPr>
              <a:t>pu</a:t>
            </a:r>
            <a:r>
              <a:rPr sz="1600" spc="-75" dirty="0">
                <a:solidFill>
                  <a:srgbClr val="302C2A"/>
                </a:solidFill>
                <a:latin typeface="Verdana"/>
                <a:cs typeface="Verdana"/>
              </a:rPr>
              <a:t>l</a:t>
            </a:r>
            <a:r>
              <a:rPr sz="1600" spc="-155" dirty="0">
                <a:solidFill>
                  <a:srgbClr val="302C2A"/>
                </a:solidFill>
                <a:latin typeface="Verdana"/>
                <a:cs typeface="Verdana"/>
              </a:rPr>
              <a:t>a</a:t>
            </a:r>
            <a:r>
              <a:rPr sz="1600" spc="-165" dirty="0">
                <a:solidFill>
                  <a:srgbClr val="302C2A"/>
                </a:solidFill>
                <a:latin typeface="Verdana"/>
                <a:cs typeface="Verdana"/>
              </a:rPr>
              <a:t>t</a:t>
            </a:r>
            <a:r>
              <a:rPr sz="1600" spc="-105" dirty="0">
                <a:solidFill>
                  <a:srgbClr val="302C2A"/>
                </a:solidFill>
                <a:latin typeface="Verdana"/>
                <a:cs typeface="Verdana"/>
              </a:rPr>
              <a:t>e</a:t>
            </a:r>
            <a:r>
              <a:rPr sz="1600" spc="-80" dirty="0">
                <a:solidFill>
                  <a:srgbClr val="302C2A"/>
                </a:solidFill>
                <a:latin typeface="Verdana"/>
                <a:cs typeface="Verdana"/>
              </a:rPr>
              <a:t>d</a:t>
            </a:r>
            <a:endParaRPr sz="1600">
              <a:latin typeface="Verdana"/>
              <a:cs typeface="Verdana"/>
            </a:endParaRPr>
          </a:p>
          <a:p>
            <a:pPr marL="220979">
              <a:lnSpc>
                <a:spcPct val="100000"/>
              </a:lnSpc>
              <a:spcBef>
                <a:spcPts val="265"/>
              </a:spcBef>
            </a:pPr>
            <a:r>
              <a:rPr sz="1800" dirty="0">
                <a:solidFill>
                  <a:srgbClr val="302C2A"/>
                </a:solidFill>
                <a:latin typeface="Arial"/>
                <a:cs typeface="Arial"/>
              </a:rPr>
              <a:t>•</a:t>
            </a:r>
            <a:r>
              <a:rPr sz="1800" spc="310" dirty="0">
                <a:solidFill>
                  <a:srgbClr val="302C2A"/>
                </a:solidFill>
                <a:latin typeface="Arial"/>
                <a:cs typeface="Arial"/>
              </a:rPr>
              <a:t> </a:t>
            </a:r>
            <a:r>
              <a:rPr sz="1800" spc="-75" dirty="0">
                <a:solidFill>
                  <a:srgbClr val="302C2A"/>
                </a:solidFill>
                <a:latin typeface="Verdana"/>
                <a:cs typeface="Verdana"/>
              </a:rPr>
              <a:t>DE3-24P</a:t>
            </a:r>
            <a:r>
              <a:rPr sz="1800" spc="-195" dirty="0">
                <a:solidFill>
                  <a:srgbClr val="302C2A"/>
                </a:solidFill>
                <a:latin typeface="Verdana"/>
                <a:cs typeface="Verdana"/>
              </a:rPr>
              <a:t> </a:t>
            </a:r>
            <a:r>
              <a:rPr sz="1800" spc="-130" dirty="0">
                <a:solidFill>
                  <a:srgbClr val="302C2A"/>
                </a:solidFill>
                <a:latin typeface="Verdana"/>
                <a:cs typeface="Verdana"/>
              </a:rPr>
              <a:t>bay</a:t>
            </a:r>
            <a:r>
              <a:rPr sz="1800" spc="-190" dirty="0">
                <a:solidFill>
                  <a:srgbClr val="302C2A"/>
                </a:solidFill>
                <a:latin typeface="Verdana"/>
                <a:cs typeface="Verdana"/>
              </a:rPr>
              <a:t> </a:t>
            </a:r>
            <a:r>
              <a:rPr sz="1800" spc="-100" dirty="0">
                <a:solidFill>
                  <a:srgbClr val="302C2A"/>
                </a:solidFill>
                <a:latin typeface="Verdana"/>
                <a:cs typeface="Verdana"/>
              </a:rPr>
              <a:t>accommodates</a:t>
            </a:r>
            <a:r>
              <a:rPr sz="1800" spc="-160" dirty="0">
                <a:solidFill>
                  <a:srgbClr val="302C2A"/>
                </a:solidFill>
                <a:latin typeface="Verdana"/>
                <a:cs typeface="Verdana"/>
              </a:rPr>
              <a:t> </a:t>
            </a:r>
            <a:r>
              <a:rPr sz="1800" spc="-80" dirty="0">
                <a:solidFill>
                  <a:srgbClr val="302C2A"/>
                </a:solidFill>
                <a:latin typeface="Verdana"/>
                <a:cs typeface="Verdana"/>
              </a:rPr>
              <a:t>only</a:t>
            </a:r>
            <a:r>
              <a:rPr sz="1800" spc="-190" dirty="0">
                <a:solidFill>
                  <a:srgbClr val="302C2A"/>
                </a:solidFill>
                <a:latin typeface="Verdana"/>
                <a:cs typeface="Verdana"/>
              </a:rPr>
              <a:t> </a:t>
            </a:r>
            <a:r>
              <a:rPr sz="1800" spc="-70" dirty="0">
                <a:solidFill>
                  <a:srgbClr val="302C2A"/>
                </a:solidFill>
                <a:latin typeface="Verdana"/>
                <a:cs typeface="Verdana"/>
              </a:rPr>
              <a:t>DE3-24P</a:t>
            </a:r>
            <a:endParaRPr sz="1800">
              <a:latin typeface="Verdana"/>
              <a:cs typeface="Verdana"/>
            </a:endParaRPr>
          </a:p>
          <a:p>
            <a:pPr marL="586105" marR="30480" indent="-182880">
              <a:lnSpc>
                <a:spcPts val="1630"/>
              </a:lnSpc>
              <a:spcBef>
                <a:spcPts val="409"/>
              </a:spcBef>
            </a:pPr>
            <a:r>
              <a:rPr sz="1600" spc="-5" dirty="0">
                <a:solidFill>
                  <a:srgbClr val="302C2A"/>
                </a:solidFill>
                <a:latin typeface="Arial"/>
                <a:cs typeface="Arial"/>
              </a:rPr>
              <a:t>• </a:t>
            </a:r>
            <a:r>
              <a:rPr sz="1600" spc="-10" dirty="0">
                <a:solidFill>
                  <a:srgbClr val="302C2A"/>
                </a:solidFill>
                <a:latin typeface="Arial"/>
                <a:cs typeface="Arial"/>
              </a:rPr>
              <a:t> </a:t>
            </a:r>
            <a:r>
              <a:rPr sz="1600" spc="-60" dirty="0">
                <a:solidFill>
                  <a:srgbClr val="302C2A"/>
                </a:solidFill>
                <a:latin typeface="Verdana"/>
                <a:cs typeface="Verdana"/>
              </a:rPr>
              <a:t>2</a:t>
            </a:r>
            <a:r>
              <a:rPr sz="1575" spc="-67" baseline="26455" dirty="0">
                <a:solidFill>
                  <a:srgbClr val="302C2A"/>
                </a:solidFill>
                <a:latin typeface="Verdana"/>
                <a:cs typeface="Verdana"/>
              </a:rPr>
              <a:t>n</a:t>
            </a:r>
            <a:r>
              <a:rPr sz="1575" spc="-60" baseline="26455" dirty="0">
                <a:solidFill>
                  <a:srgbClr val="302C2A"/>
                </a:solidFill>
                <a:latin typeface="Verdana"/>
                <a:cs typeface="Verdana"/>
              </a:rPr>
              <a:t>d</a:t>
            </a:r>
            <a:r>
              <a:rPr sz="1575" spc="30" baseline="26455" dirty="0">
                <a:solidFill>
                  <a:srgbClr val="302C2A"/>
                </a:solidFill>
                <a:latin typeface="Verdana"/>
                <a:cs typeface="Verdana"/>
              </a:rPr>
              <a:t> </a:t>
            </a:r>
            <a:r>
              <a:rPr sz="1600" spc="-85" dirty="0">
                <a:solidFill>
                  <a:srgbClr val="302C2A"/>
                </a:solidFill>
                <a:latin typeface="Verdana"/>
                <a:cs typeface="Verdana"/>
              </a:rPr>
              <a:t>encl</a:t>
            </a:r>
            <a:r>
              <a:rPr sz="1600" spc="-95" dirty="0">
                <a:solidFill>
                  <a:srgbClr val="302C2A"/>
                </a:solidFill>
                <a:latin typeface="Verdana"/>
                <a:cs typeface="Verdana"/>
              </a:rPr>
              <a:t>o</a:t>
            </a:r>
            <a:r>
              <a:rPr sz="1600" spc="-120" dirty="0">
                <a:solidFill>
                  <a:srgbClr val="302C2A"/>
                </a:solidFill>
                <a:latin typeface="Verdana"/>
                <a:cs typeface="Verdana"/>
              </a:rPr>
              <a:t>sur</a:t>
            </a:r>
            <a:r>
              <a:rPr sz="1600" spc="-114" dirty="0">
                <a:solidFill>
                  <a:srgbClr val="302C2A"/>
                </a:solidFill>
                <a:latin typeface="Verdana"/>
                <a:cs typeface="Verdana"/>
              </a:rPr>
              <a:t>e</a:t>
            </a:r>
            <a:r>
              <a:rPr sz="1600" spc="-170" dirty="0">
                <a:solidFill>
                  <a:srgbClr val="302C2A"/>
                </a:solidFill>
                <a:latin typeface="Verdana"/>
                <a:cs typeface="Verdana"/>
              </a:rPr>
              <a:t> </a:t>
            </a:r>
            <a:r>
              <a:rPr sz="1600" spc="-105" dirty="0">
                <a:solidFill>
                  <a:srgbClr val="302C2A"/>
                </a:solidFill>
                <a:latin typeface="Verdana"/>
                <a:cs typeface="Verdana"/>
              </a:rPr>
              <a:t>ad</a:t>
            </a:r>
            <a:r>
              <a:rPr sz="1600" spc="-100" dirty="0">
                <a:solidFill>
                  <a:srgbClr val="302C2A"/>
                </a:solidFill>
                <a:latin typeface="Verdana"/>
                <a:cs typeface="Verdana"/>
              </a:rPr>
              <a:t>d</a:t>
            </a:r>
            <a:r>
              <a:rPr sz="1600" spc="-85" dirty="0">
                <a:solidFill>
                  <a:srgbClr val="302C2A"/>
                </a:solidFill>
                <a:latin typeface="Verdana"/>
                <a:cs typeface="Verdana"/>
              </a:rPr>
              <a:t>e</a:t>
            </a:r>
            <a:r>
              <a:rPr sz="1600" spc="-80" dirty="0">
                <a:solidFill>
                  <a:srgbClr val="302C2A"/>
                </a:solidFill>
                <a:latin typeface="Verdana"/>
                <a:cs typeface="Verdana"/>
              </a:rPr>
              <a:t>d</a:t>
            </a:r>
            <a:r>
              <a:rPr sz="1600" spc="-170" dirty="0">
                <a:solidFill>
                  <a:srgbClr val="302C2A"/>
                </a:solidFill>
                <a:latin typeface="Verdana"/>
                <a:cs typeface="Verdana"/>
              </a:rPr>
              <a:t> </a:t>
            </a:r>
            <a:r>
              <a:rPr sz="1600" spc="-165" dirty="0">
                <a:solidFill>
                  <a:srgbClr val="302C2A"/>
                </a:solidFill>
                <a:latin typeface="Verdana"/>
                <a:cs typeface="Verdana"/>
              </a:rPr>
              <a:t>t</a:t>
            </a:r>
            <a:r>
              <a:rPr sz="1600" spc="-65" dirty="0">
                <a:solidFill>
                  <a:srgbClr val="302C2A"/>
                </a:solidFill>
                <a:latin typeface="Verdana"/>
                <a:cs typeface="Verdana"/>
              </a:rPr>
              <a:t>o</a:t>
            </a:r>
            <a:r>
              <a:rPr sz="1600" spc="-175" dirty="0">
                <a:solidFill>
                  <a:srgbClr val="302C2A"/>
                </a:solidFill>
                <a:latin typeface="Verdana"/>
                <a:cs typeface="Verdana"/>
              </a:rPr>
              <a:t> </a:t>
            </a:r>
            <a:r>
              <a:rPr sz="1600" spc="-75" dirty="0">
                <a:solidFill>
                  <a:srgbClr val="302C2A"/>
                </a:solidFill>
                <a:latin typeface="Verdana"/>
                <a:cs typeface="Verdana"/>
              </a:rPr>
              <a:t>fu</a:t>
            </a:r>
            <a:r>
              <a:rPr sz="1600" spc="-85" dirty="0">
                <a:solidFill>
                  <a:srgbClr val="302C2A"/>
                </a:solidFill>
                <a:latin typeface="Verdana"/>
                <a:cs typeface="Verdana"/>
              </a:rPr>
              <a:t>l</a:t>
            </a:r>
            <a:r>
              <a:rPr sz="1600" spc="-125" dirty="0">
                <a:solidFill>
                  <a:srgbClr val="302C2A"/>
                </a:solidFill>
                <a:latin typeface="Verdana"/>
                <a:cs typeface="Verdana"/>
              </a:rPr>
              <a:t>ly</a:t>
            </a:r>
            <a:r>
              <a:rPr sz="1600" spc="-155" dirty="0">
                <a:solidFill>
                  <a:srgbClr val="302C2A"/>
                </a:solidFill>
                <a:latin typeface="Verdana"/>
                <a:cs typeface="Verdana"/>
              </a:rPr>
              <a:t> </a:t>
            </a:r>
            <a:r>
              <a:rPr sz="1600" spc="-75" dirty="0">
                <a:solidFill>
                  <a:srgbClr val="302C2A"/>
                </a:solidFill>
                <a:latin typeface="Verdana"/>
                <a:cs typeface="Verdana"/>
              </a:rPr>
              <a:t>p</a:t>
            </a:r>
            <a:r>
              <a:rPr sz="1600" spc="-65" dirty="0">
                <a:solidFill>
                  <a:srgbClr val="302C2A"/>
                </a:solidFill>
                <a:latin typeface="Verdana"/>
                <a:cs typeface="Verdana"/>
              </a:rPr>
              <a:t>o</a:t>
            </a:r>
            <a:r>
              <a:rPr sz="1600" spc="-85" dirty="0">
                <a:solidFill>
                  <a:srgbClr val="302C2A"/>
                </a:solidFill>
                <a:latin typeface="Verdana"/>
                <a:cs typeface="Verdana"/>
              </a:rPr>
              <a:t>pu</a:t>
            </a:r>
            <a:r>
              <a:rPr sz="1600" spc="-75" dirty="0">
                <a:solidFill>
                  <a:srgbClr val="302C2A"/>
                </a:solidFill>
                <a:latin typeface="Verdana"/>
                <a:cs typeface="Verdana"/>
              </a:rPr>
              <a:t>l</a:t>
            </a:r>
            <a:r>
              <a:rPr sz="1600" spc="-155" dirty="0">
                <a:solidFill>
                  <a:srgbClr val="302C2A"/>
                </a:solidFill>
                <a:latin typeface="Verdana"/>
                <a:cs typeface="Verdana"/>
              </a:rPr>
              <a:t>a</a:t>
            </a:r>
            <a:r>
              <a:rPr sz="1600" spc="-165" dirty="0">
                <a:solidFill>
                  <a:srgbClr val="302C2A"/>
                </a:solidFill>
                <a:latin typeface="Verdana"/>
                <a:cs typeface="Verdana"/>
              </a:rPr>
              <a:t>t</a:t>
            </a:r>
            <a:r>
              <a:rPr sz="1600" spc="-114" dirty="0">
                <a:solidFill>
                  <a:srgbClr val="302C2A"/>
                </a:solidFill>
                <a:latin typeface="Verdana"/>
                <a:cs typeface="Verdana"/>
              </a:rPr>
              <a:t>e</a:t>
            </a:r>
            <a:r>
              <a:rPr sz="1600" spc="-180" dirty="0">
                <a:solidFill>
                  <a:srgbClr val="302C2A"/>
                </a:solidFill>
                <a:latin typeface="Verdana"/>
                <a:cs typeface="Verdana"/>
              </a:rPr>
              <a:t> </a:t>
            </a:r>
            <a:r>
              <a:rPr sz="1600" spc="-125" dirty="0">
                <a:solidFill>
                  <a:srgbClr val="302C2A"/>
                </a:solidFill>
                <a:latin typeface="Verdana"/>
                <a:cs typeface="Verdana"/>
              </a:rPr>
              <a:t>b</a:t>
            </a:r>
            <a:r>
              <a:rPr sz="1600" spc="-150" dirty="0">
                <a:solidFill>
                  <a:srgbClr val="302C2A"/>
                </a:solidFill>
                <a:latin typeface="Verdana"/>
                <a:cs typeface="Verdana"/>
              </a:rPr>
              <a:t>a</a:t>
            </a:r>
            <a:r>
              <a:rPr sz="1600" spc="-155" dirty="0">
                <a:solidFill>
                  <a:srgbClr val="302C2A"/>
                </a:solidFill>
                <a:latin typeface="Verdana"/>
                <a:cs typeface="Verdana"/>
              </a:rPr>
              <a:t>y</a:t>
            </a:r>
            <a:r>
              <a:rPr sz="1600" spc="-175" dirty="0">
                <a:solidFill>
                  <a:srgbClr val="302C2A"/>
                </a:solidFill>
                <a:latin typeface="Verdana"/>
                <a:cs typeface="Verdana"/>
              </a:rPr>
              <a:t> </a:t>
            </a:r>
            <a:r>
              <a:rPr sz="1600" spc="-100" dirty="0">
                <a:solidFill>
                  <a:srgbClr val="302C2A"/>
                </a:solidFill>
                <a:latin typeface="Verdana"/>
                <a:cs typeface="Verdana"/>
              </a:rPr>
              <a:t>b</a:t>
            </a:r>
            <a:r>
              <a:rPr sz="1600" spc="-105" dirty="0">
                <a:solidFill>
                  <a:srgbClr val="302C2A"/>
                </a:solidFill>
                <a:latin typeface="Verdana"/>
                <a:cs typeface="Verdana"/>
              </a:rPr>
              <a:t>e</a:t>
            </a:r>
            <a:r>
              <a:rPr sz="1600" spc="-110" dirty="0">
                <a:solidFill>
                  <a:srgbClr val="302C2A"/>
                </a:solidFill>
                <a:latin typeface="Verdana"/>
                <a:cs typeface="Verdana"/>
              </a:rPr>
              <a:t>f</a:t>
            </a:r>
            <a:r>
              <a:rPr sz="1600" spc="-65" dirty="0">
                <a:solidFill>
                  <a:srgbClr val="302C2A"/>
                </a:solidFill>
                <a:latin typeface="Verdana"/>
                <a:cs typeface="Verdana"/>
              </a:rPr>
              <a:t>o</a:t>
            </a:r>
            <a:r>
              <a:rPr sz="1600" spc="-160" dirty="0">
                <a:solidFill>
                  <a:srgbClr val="302C2A"/>
                </a:solidFill>
                <a:latin typeface="Verdana"/>
                <a:cs typeface="Verdana"/>
              </a:rPr>
              <a:t>r</a:t>
            </a:r>
            <a:r>
              <a:rPr sz="1600" spc="-85" dirty="0">
                <a:solidFill>
                  <a:srgbClr val="302C2A"/>
                </a:solidFill>
                <a:latin typeface="Verdana"/>
                <a:cs typeface="Verdana"/>
              </a:rPr>
              <a:t>e  </a:t>
            </a:r>
            <a:r>
              <a:rPr sz="1600" spc="-95" dirty="0">
                <a:solidFill>
                  <a:srgbClr val="302C2A"/>
                </a:solidFill>
                <a:latin typeface="Verdana"/>
                <a:cs typeface="Verdana"/>
              </a:rPr>
              <a:t>adding</a:t>
            </a:r>
            <a:r>
              <a:rPr sz="1600" spc="-165" dirty="0">
                <a:solidFill>
                  <a:srgbClr val="302C2A"/>
                </a:solidFill>
                <a:latin typeface="Verdana"/>
                <a:cs typeface="Verdana"/>
              </a:rPr>
              <a:t> </a:t>
            </a:r>
            <a:r>
              <a:rPr sz="1600" spc="-100" dirty="0">
                <a:solidFill>
                  <a:srgbClr val="302C2A"/>
                </a:solidFill>
                <a:latin typeface="Verdana"/>
                <a:cs typeface="Verdana"/>
              </a:rPr>
              <a:t>additional</a:t>
            </a:r>
            <a:r>
              <a:rPr sz="1600" spc="-170" dirty="0">
                <a:solidFill>
                  <a:srgbClr val="302C2A"/>
                </a:solidFill>
                <a:latin typeface="Verdana"/>
                <a:cs typeface="Verdana"/>
              </a:rPr>
              <a:t> </a:t>
            </a:r>
            <a:r>
              <a:rPr sz="1600" spc="-70" dirty="0">
                <a:solidFill>
                  <a:srgbClr val="302C2A"/>
                </a:solidFill>
                <a:latin typeface="Verdana"/>
                <a:cs typeface="Verdana"/>
              </a:rPr>
              <a:t>DE3-24P</a:t>
            </a:r>
            <a:r>
              <a:rPr sz="1600" spc="-170" dirty="0">
                <a:solidFill>
                  <a:srgbClr val="302C2A"/>
                </a:solidFill>
                <a:latin typeface="Verdana"/>
                <a:cs typeface="Verdana"/>
              </a:rPr>
              <a:t> </a:t>
            </a:r>
            <a:r>
              <a:rPr sz="1600" spc="-155" dirty="0">
                <a:solidFill>
                  <a:srgbClr val="302C2A"/>
                </a:solidFill>
                <a:latin typeface="Verdana"/>
                <a:cs typeface="Verdana"/>
              </a:rPr>
              <a:t>bays.</a:t>
            </a:r>
            <a:r>
              <a:rPr sz="1600" spc="225" dirty="0">
                <a:solidFill>
                  <a:srgbClr val="302C2A"/>
                </a:solidFill>
                <a:latin typeface="Verdana"/>
                <a:cs typeface="Verdana"/>
              </a:rPr>
              <a:t> </a:t>
            </a:r>
            <a:r>
              <a:rPr sz="1600" spc="-125" dirty="0">
                <a:solidFill>
                  <a:srgbClr val="302C2A"/>
                </a:solidFill>
                <a:latin typeface="Verdana"/>
                <a:cs typeface="Verdana"/>
              </a:rPr>
              <a:t>Otherwise,</a:t>
            </a:r>
            <a:r>
              <a:rPr sz="1600" spc="-170" dirty="0">
                <a:solidFill>
                  <a:srgbClr val="302C2A"/>
                </a:solidFill>
                <a:latin typeface="Verdana"/>
                <a:cs typeface="Verdana"/>
              </a:rPr>
              <a:t> </a:t>
            </a:r>
            <a:r>
              <a:rPr sz="1600" spc="-85" dirty="0">
                <a:solidFill>
                  <a:srgbClr val="302C2A"/>
                </a:solidFill>
                <a:latin typeface="Verdana"/>
                <a:cs typeface="Verdana"/>
              </a:rPr>
              <a:t>2RU </a:t>
            </a:r>
            <a:r>
              <a:rPr sz="1600" spc="-550" dirty="0">
                <a:solidFill>
                  <a:srgbClr val="302C2A"/>
                </a:solidFill>
                <a:latin typeface="Verdana"/>
                <a:cs typeface="Verdana"/>
              </a:rPr>
              <a:t> </a:t>
            </a:r>
            <a:r>
              <a:rPr sz="1600" spc="-100" dirty="0">
                <a:solidFill>
                  <a:srgbClr val="302C2A"/>
                </a:solidFill>
                <a:latin typeface="Verdana"/>
                <a:cs typeface="Verdana"/>
              </a:rPr>
              <a:t>populated</a:t>
            </a:r>
            <a:r>
              <a:rPr sz="1600" spc="-170" dirty="0">
                <a:solidFill>
                  <a:srgbClr val="302C2A"/>
                </a:solidFill>
                <a:latin typeface="Verdana"/>
                <a:cs typeface="Verdana"/>
              </a:rPr>
              <a:t> </a:t>
            </a:r>
            <a:r>
              <a:rPr sz="1600" spc="-125" dirty="0">
                <a:solidFill>
                  <a:srgbClr val="302C2A"/>
                </a:solidFill>
                <a:latin typeface="Verdana"/>
                <a:cs typeface="Verdana"/>
              </a:rPr>
              <a:t>with</a:t>
            </a:r>
            <a:r>
              <a:rPr sz="1600" spc="-170" dirty="0">
                <a:solidFill>
                  <a:srgbClr val="302C2A"/>
                </a:solidFill>
                <a:latin typeface="Verdana"/>
                <a:cs typeface="Verdana"/>
              </a:rPr>
              <a:t> </a:t>
            </a:r>
            <a:r>
              <a:rPr sz="1600" spc="-90" dirty="0">
                <a:solidFill>
                  <a:srgbClr val="302C2A"/>
                </a:solidFill>
                <a:latin typeface="Verdana"/>
                <a:cs typeface="Verdana"/>
              </a:rPr>
              <a:t>solid</a:t>
            </a:r>
            <a:r>
              <a:rPr sz="1600" spc="-170" dirty="0">
                <a:solidFill>
                  <a:srgbClr val="302C2A"/>
                </a:solidFill>
                <a:latin typeface="Verdana"/>
                <a:cs typeface="Verdana"/>
              </a:rPr>
              <a:t> </a:t>
            </a:r>
            <a:r>
              <a:rPr sz="1600" spc="-95" dirty="0">
                <a:solidFill>
                  <a:srgbClr val="302C2A"/>
                </a:solidFill>
                <a:latin typeface="Verdana"/>
                <a:cs typeface="Verdana"/>
              </a:rPr>
              <a:t>filler</a:t>
            </a:r>
            <a:r>
              <a:rPr sz="1600" spc="-165" dirty="0">
                <a:solidFill>
                  <a:srgbClr val="302C2A"/>
                </a:solidFill>
                <a:latin typeface="Verdana"/>
                <a:cs typeface="Verdana"/>
              </a:rPr>
              <a:t> </a:t>
            </a:r>
            <a:r>
              <a:rPr sz="1600" spc="-105" dirty="0">
                <a:solidFill>
                  <a:srgbClr val="302C2A"/>
                </a:solidFill>
                <a:latin typeface="Verdana"/>
                <a:cs typeface="Verdana"/>
              </a:rPr>
              <a:t>panels</a:t>
            </a:r>
            <a:endParaRPr sz="1600">
              <a:latin typeface="Verdana"/>
              <a:cs typeface="Verdana"/>
            </a:endParaRPr>
          </a:p>
        </p:txBody>
      </p:sp>
      <p:sp>
        <p:nvSpPr>
          <p:cNvPr id="4" name="object 4"/>
          <p:cNvSpPr txBox="1">
            <a:spLocks noGrp="1"/>
          </p:cNvSpPr>
          <p:nvPr>
            <p:ph type="title"/>
          </p:nvPr>
        </p:nvSpPr>
        <p:spPr>
          <a:xfrm>
            <a:off x="749300" y="943736"/>
            <a:ext cx="4355465" cy="391160"/>
          </a:xfrm>
          <a:prstGeom prst="rect">
            <a:avLst/>
          </a:prstGeom>
        </p:spPr>
        <p:txBody>
          <a:bodyPr vert="horz" wrap="square" lIns="0" tIns="12700" rIns="0" bIns="0" rtlCol="0">
            <a:spAutoFit/>
          </a:bodyPr>
          <a:lstStyle/>
          <a:p>
            <a:pPr marL="12700">
              <a:lnSpc>
                <a:spcPct val="100000"/>
              </a:lnSpc>
              <a:spcBef>
                <a:spcPts val="100"/>
              </a:spcBef>
            </a:pPr>
            <a:r>
              <a:rPr sz="2400" b="1" spc="-70" dirty="0">
                <a:latin typeface="Lucida Sans"/>
                <a:cs typeface="Lucida Sans"/>
              </a:rPr>
              <a:t>P</a:t>
            </a:r>
            <a:r>
              <a:rPr sz="2400" b="1" spc="-25" dirty="0">
                <a:latin typeface="Lucida Sans"/>
                <a:cs typeface="Lucida Sans"/>
              </a:rPr>
              <a:t>C</a:t>
            </a:r>
            <a:r>
              <a:rPr sz="2400" b="1" spc="-45" dirty="0">
                <a:latin typeface="Lucida Sans"/>
                <a:cs typeface="Lucida Sans"/>
              </a:rPr>
              <a:t>A</a:t>
            </a:r>
            <a:r>
              <a:rPr sz="2400" b="1" spc="-204" dirty="0">
                <a:latin typeface="Lucida Sans"/>
                <a:cs typeface="Lucida Sans"/>
              </a:rPr>
              <a:t> </a:t>
            </a:r>
            <a:r>
              <a:rPr sz="2400" b="1" spc="-10" dirty="0" smtClean="0">
                <a:latin typeface="Lucida Sans"/>
                <a:cs typeface="Lucida Sans"/>
              </a:rPr>
              <a:t>Ba</a:t>
            </a:r>
            <a:r>
              <a:rPr sz="2400" b="1" spc="-125" dirty="0" smtClean="0">
                <a:latin typeface="Lucida Sans"/>
                <a:cs typeface="Lucida Sans"/>
              </a:rPr>
              <a:t>se</a:t>
            </a:r>
            <a:r>
              <a:rPr sz="2400" b="1" spc="-215" dirty="0" smtClean="0">
                <a:latin typeface="Lucida Sans"/>
                <a:cs typeface="Lucida Sans"/>
              </a:rPr>
              <a:t> </a:t>
            </a:r>
            <a:r>
              <a:rPr sz="2400" b="1" spc="-75" dirty="0">
                <a:latin typeface="Lucida Sans"/>
                <a:cs typeface="Lucida Sans"/>
              </a:rPr>
              <a:t>Ra</a:t>
            </a:r>
            <a:r>
              <a:rPr sz="2400" b="1" spc="-114" dirty="0">
                <a:latin typeface="Lucida Sans"/>
                <a:cs typeface="Lucida Sans"/>
              </a:rPr>
              <a:t>ck</a:t>
            </a:r>
            <a:r>
              <a:rPr sz="2400" b="1" spc="-185" dirty="0">
                <a:latin typeface="Lucida Sans"/>
                <a:cs typeface="Lucida Sans"/>
              </a:rPr>
              <a:t> </a:t>
            </a:r>
            <a:r>
              <a:rPr sz="2400" b="1" dirty="0">
                <a:latin typeface="Lucida Sans"/>
                <a:cs typeface="Lucida Sans"/>
              </a:rPr>
              <a:t>–</a:t>
            </a:r>
            <a:r>
              <a:rPr sz="2400" b="1" spc="-204" dirty="0">
                <a:latin typeface="Lucida Sans"/>
                <a:cs typeface="Lucida Sans"/>
              </a:rPr>
              <a:t> </a:t>
            </a:r>
            <a:r>
              <a:rPr sz="2400" b="1" spc="-60" dirty="0">
                <a:latin typeface="Lucida Sans"/>
                <a:cs typeface="Lucida Sans"/>
              </a:rPr>
              <a:t>F</a:t>
            </a:r>
            <a:r>
              <a:rPr sz="2400" b="1" spc="-45" dirty="0">
                <a:latin typeface="Lucida Sans"/>
                <a:cs typeface="Lucida Sans"/>
              </a:rPr>
              <a:t>l</a:t>
            </a:r>
            <a:r>
              <a:rPr sz="2400" b="1" spc="-65" dirty="0">
                <a:latin typeface="Lucida Sans"/>
                <a:cs typeface="Lucida Sans"/>
              </a:rPr>
              <a:t>ex</a:t>
            </a:r>
            <a:r>
              <a:rPr sz="2400" b="1" spc="-195" dirty="0">
                <a:latin typeface="Lucida Sans"/>
                <a:cs typeface="Lucida Sans"/>
              </a:rPr>
              <a:t> </a:t>
            </a:r>
            <a:r>
              <a:rPr sz="2400" b="1" spc="-10" dirty="0">
                <a:latin typeface="Lucida Sans"/>
                <a:cs typeface="Lucida Sans"/>
              </a:rPr>
              <a:t>B</a:t>
            </a:r>
            <a:r>
              <a:rPr sz="2400" b="1" spc="-50" dirty="0">
                <a:latin typeface="Lucida Sans"/>
                <a:cs typeface="Lucida Sans"/>
              </a:rPr>
              <a:t>a</a:t>
            </a:r>
            <a:r>
              <a:rPr sz="2400" b="1" spc="-120" dirty="0">
                <a:latin typeface="Lucida Sans"/>
                <a:cs typeface="Lucida Sans"/>
              </a:rPr>
              <a:t>ys</a:t>
            </a:r>
            <a:endParaRPr sz="2400" dirty="0">
              <a:latin typeface="Lucida Sans"/>
              <a:cs typeface="Lucida Sans"/>
            </a:endParaRPr>
          </a:p>
        </p:txBody>
      </p:sp>
      <p:sp>
        <p:nvSpPr>
          <p:cNvPr id="5" name="object 5"/>
          <p:cNvSpPr txBox="1"/>
          <p:nvPr/>
        </p:nvSpPr>
        <p:spPr>
          <a:xfrm>
            <a:off x="5878448" y="5594705"/>
            <a:ext cx="2138680" cy="83248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302C2A"/>
                </a:solidFill>
                <a:latin typeface="Verdana"/>
                <a:cs typeface="Verdana"/>
              </a:rPr>
              <a:t>Ma</a:t>
            </a:r>
            <a:r>
              <a:rPr sz="1800" spc="-25" dirty="0">
                <a:solidFill>
                  <a:srgbClr val="302C2A"/>
                </a:solidFill>
                <a:latin typeface="Verdana"/>
                <a:cs typeface="Verdana"/>
              </a:rPr>
              <a:t>n</a:t>
            </a:r>
            <a:r>
              <a:rPr sz="1800" spc="-105" dirty="0">
                <a:solidFill>
                  <a:srgbClr val="302C2A"/>
                </a:solidFill>
                <a:latin typeface="Verdana"/>
                <a:cs typeface="Verdana"/>
              </a:rPr>
              <a:t>agement</a:t>
            </a:r>
            <a:r>
              <a:rPr sz="1800" spc="-18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149225">
              <a:lnSpc>
                <a:spcPct val="100000"/>
              </a:lnSpc>
              <a:spcBef>
                <a:spcPts val="2030"/>
              </a:spcBef>
            </a:pPr>
            <a:r>
              <a:rPr sz="1800" spc="-215" dirty="0">
                <a:solidFill>
                  <a:srgbClr val="302C2A"/>
                </a:solidFill>
                <a:latin typeface="Verdana"/>
                <a:cs typeface="Verdana"/>
              </a:rPr>
              <a:t>S</a:t>
            </a:r>
            <a:r>
              <a:rPr sz="1800" spc="-114" dirty="0">
                <a:solidFill>
                  <a:srgbClr val="302C2A"/>
                </a:solidFill>
                <a:latin typeface="Verdana"/>
                <a:cs typeface="Verdana"/>
              </a:rPr>
              <a:t>t</a:t>
            </a:r>
            <a:r>
              <a:rPr sz="1800" spc="-90" dirty="0">
                <a:solidFill>
                  <a:srgbClr val="302C2A"/>
                </a:solidFill>
                <a:latin typeface="Verdana"/>
                <a:cs typeface="Verdana"/>
              </a:rPr>
              <a:t>o</a:t>
            </a:r>
            <a:r>
              <a:rPr sz="1800" spc="-110" dirty="0">
                <a:solidFill>
                  <a:srgbClr val="302C2A"/>
                </a:solidFill>
                <a:latin typeface="Verdana"/>
                <a:cs typeface="Verdana"/>
              </a:rPr>
              <a:t>r</a:t>
            </a:r>
            <a:r>
              <a:rPr sz="1800" spc="-105" dirty="0">
                <a:solidFill>
                  <a:srgbClr val="302C2A"/>
                </a:solidFill>
                <a:latin typeface="Verdana"/>
                <a:cs typeface="Verdana"/>
              </a:rPr>
              <a:t>age</a:t>
            </a:r>
            <a:r>
              <a:rPr sz="1800" spc="-180" dirty="0">
                <a:solidFill>
                  <a:srgbClr val="302C2A"/>
                </a:solidFill>
                <a:latin typeface="Verdana"/>
                <a:cs typeface="Verdana"/>
              </a:rPr>
              <a:t> </a:t>
            </a:r>
            <a:r>
              <a:rPr sz="1800" spc="-135" dirty="0">
                <a:solidFill>
                  <a:srgbClr val="302C2A"/>
                </a:solidFill>
                <a:latin typeface="Verdana"/>
                <a:cs typeface="Verdana"/>
              </a:rPr>
              <a:t>C</a:t>
            </a:r>
            <a:r>
              <a:rPr sz="1800" spc="-85" dirty="0">
                <a:solidFill>
                  <a:srgbClr val="302C2A"/>
                </a:solidFill>
                <a:latin typeface="Verdana"/>
                <a:cs typeface="Verdana"/>
              </a:rPr>
              <a:t>on</a:t>
            </a:r>
            <a:r>
              <a:rPr sz="1800" spc="-50" dirty="0">
                <a:solidFill>
                  <a:srgbClr val="302C2A"/>
                </a:solidFill>
                <a:latin typeface="Verdana"/>
                <a:cs typeface="Verdana"/>
              </a:rPr>
              <a:t>t</a:t>
            </a:r>
            <a:r>
              <a:rPr sz="1800" spc="-150" dirty="0">
                <a:solidFill>
                  <a:srgbClr val="302C2A"/>
                </a:solidFill>
                <a:latin typeface="Verdana"/>
                <a:cs typeface="Verdana"/>
              </a:rPr>
              <a:t>r</a:t>
            </a:r>
            <a:r>
              <a:rPr sz="1800" spc="-65" dirty="0">
                <a:solidFill>
                  <a:srgbClr val="302C2A"/>
                </a:solidFill>
                <a:latin typeface="Verdana"/>
                <a:cs typeface="Verdana"/>
              </a:rPr>
              <a:t>o</a:t>
            </a:r>
            <a:r>
              <a:rPr sz="1800" spc="-55" dirty="0">
                <a:solidFill>
                  <a:srgbClr val="302C2A"/>
                </a:solidFill>
                <a:latin typeface="Verdana"/>
                <a:cs typeface="Verdana"/>
              </a:rPr>
              <a:t>l</a:t>
            </a:r>
            <a:r>
              <a:rPr sz="1800" spc="-95" dirty="0">
                <a:solidFill>
                  <a:srgbClr val="302C2A"/>
                </a:solidFill>
                <a:latin typeface="Verdana"/>
                <a:cs typeface="Verdana"/>
              </a:rPr>
              <a:t>le</a:t>
            </a:r>
            <a:r>
              <a:rPr sz="1800" spc="-105" dirty="0">
                <a:solidFill>
                  <a:srgbClr val="302C2A"/>
                </a:solidFill>
                <a:latin typeface="Verdana"/>
                <a:cs typeface="Verdana"/>
              </a:rPr>
              <a:t>r</a:t>
            </a:r>
            <a:r>
              <a:rPr sz="1800" spc="-100" dirty="0">
                <a:solidFill>
                  <a:srgbClr val="302C2A"/>
                </a:solidFill>
                <a:latin typeface="Verdana"/>
                <a:cs typeface="Verdana"/>
              </a:rPr>
              <a:t>s</a:t>
            </a:r>
            <a:endParaRPr sz="1800">
              <a:latin typeface="Verdana"/>
              <a:cs typeface="Verdana"/>
            </a:endParaRPr>
          </a:p>
        </p:txBody>
      </p:sp>
      <p:sp>
        <p:nvSpPr>
          <p:cNvPr id="6" name="object 6"/>
          <p:cNvSpPr txBox="1"/>
          <p:nvPr/>
        </p:nvSpPr>
        <p:spPr>
          <a:xfrm>
            <a:off x="10727817" y="718769"/>
            <a:ext cx="1077595" cy="300355"/>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302C2A"/>
                </a:solidFill>
                <a:latin typeface="Verdana"/>
                <a:cs typeface="Verdana"/>
              </a:rPr>
              <a:t>Flex</a:t>
            </a:r>
            <a:r>
              <a:rPr sz="1800" spc="-195" dirty="0">
                <a:solidFill>
                  <a:srgbClr val="302C2A"/>
                </a:solidFill>
                <a:latin typeface="Verdana"/>
                <a:cs typeface="Verdana"/>
              </a:rPr>
              <a:t> </a:t>
            </a:r>
            <a:r>
              <a:rPr sz="1800" spc="-120" dirty="0">
                <a:solidFill>
                  <a:srgbClr val="302C2A"/>
                </a:solidFill>
                <a:latin typeface="Verdana"/>
                <a:cs typeface="Verdana"/>
              </a:rPr>
              <a:t>B</a:t>
            </a:r>
            <a:r>
              <a:rPr sz="1800" spc="-140" dirty="0">
                <a:solidFill>
                  <a:srgbClr val="302C2A"/>
                </a:solidFill>
                <a:latin typeface="Verdana"/>
                <a:cs typeface="Verdana"/>
              </a:rPr>
              <a:t>a</a:t>
            </a:r>
            <a:r>
              <a:rPr sz="1800" spc="-130" dirty="0">
                <a:solidFill>
                  <a:srgbClr val="302C2A"/>
                </a:solidFill>
                <a:latin typeface="Verdana"/>
                <a:cs typeface="Verdana"/>
              </a:rPr>
              <a:t>y</a:t>
            </a:r>
            <a:r>
              <a:rPr sz="1800" spc="-204" dirty="0">
                <a:solidFill>
                  <a:srgbClr val="302C2A"/>
                </a:solidFill>
                <a:latin typeface="Verdana"/>
                <a:cs typeface="Verdana"/>
              </a:rPr>
              <a:t> </a:t>
            </a:r>
            <a:r>
              <a:rPr sz="1800" spc="-65" dirty="0">
                <a:solidFill>
                  <a:srgbClr val="302C2A"/>
                </a:solidFill>
                <a:latin typeface="Verdana"/>
                <a:cs typeface="Verdana"/>
              </a:rPr>
              <a:t>4</a:t>
            </a:r>
            <a:endParaRPr sz="1800">
              <a:latin typeface="Verdana"/>
              <a:cs typeface="Verdana"/>
            </a:endParaRPr>
          </a:p>
        </p:txBody>
      </p:sp>
      <p:sp>
        <p:nvSpPr>
          <p:cNvPr id="7" name="object 7"/>
          <p:cNvSpPr txBox="1"/>
          <p:nvPr/>
        </p:nvSpPr>
        <p:spPr>
          <a:xfrm>
            <a:off x="10690352" y="1327480"/>
            <a:ext cx="1293495" cy="3140710"/>
          </a:xfrm>
          <a:prstGeom prst="rect">
            <a:avLst/>
          </a:prstGeom>
        </p:spPr>
        <p:txBody>
          <a:bodyPr vert="horz" wrap="square" lIns="0" tIns="12700" rIns="0" bIns="0" rtlCol="0">
            <a:spAutoFit/>
          </a:bodyPr>
          <a:lstStyle/>
          <a:p>
            <a:pPr marL="50165">
              <a:lnSpc>
                <a:spcPct val="100000"/>
              </a:lnSpc>
              <a:spcBef>
                <a:spcPts val="100"/>
              </a:spcBef>
            </a:pPr>
            <a:r>
              <a:rPr sz="1800" spc="-90" dirty="0">
                <a:solidFill>
                  <a:srgbClr val="302C2A"/>
                </a:solidFill>
                <a:latin typeface="Verdana"/>
                <a:cs typeface="Verdana"/>
              </a:rPr>
              <a:t>Flex</a:t>
            </a:r>
            <a:r>
              <a:rPr sz="1800" spc="-195" dirty="0">
                <a:solidFill>
                  <a:srgbClr val="302C2A"/>
                </a:solidFill>
                <a:latin typeface="Verdana"/>
                <a:cs typeface="Verdana"/>
              </a:rPr>
              <a:t> </a:t>
            </a:r>
            <a:r>
              <a:rPr sz="1800" spc="-120" dirty="0">
                <a:solidFill>
                  <a:srgbClr val="302C2A"/>
                </a:solidFill>
                <a:latin typeface="Verdana"/>
                <a:cs typeface="Verdana"/>
              </a:rPr>
              <a:t>B</a:t>
            </a:r>
            <a:r>
              <a:rPr sz="1800" spc="-140" dirty="0">
                <a:solidFill>
                  <a:srgbClr val="302C2A"/>
                </a:solidFill>
                <a:latin typeface="Verdana"/>
                <a:cs typeface="Verdana"/>
              </a:rPr>
              <a:t>a</a:t>
            </a:r>
            <a:r>
              <a:rPr sz="1800" spc="-130" dirty="0">
                <a:solidFill>
                  <a:srgbClr val="302C2A"/>
                </a:solidFill>
                <a:latin typeface="Verdana"/>
                <a:cs typeface="Verdana"/>
              </a:rPr>
              <a:t>y</a:t>
            </a:r>
            <a:r>
              <a:rPr sz="1800" spc="-204" dirty="0">
                <a:solidFill>
                  <a:srgbClr val="302C2A"/>
                </a:solidFill>
                <a:latin typeface="Verdana"/>
                <a:cs typeface="Verdana"/>
              </a:rPr>
              <a:t> </a:t>
            </a:r>
            <a:r>
              <a:rPr sz="1800" spc="-65" dirty="0">
                <a:solidFill>
                  <a:srgbClr val="302C2A"/>
                </a:solidFill>
                <a:latin typeface="Verdana"/>
                <a:cs typeface="Verdana"/>
              </a:rPr>
              <a:t>3</a:t>
            </a:r>
            <a:endParaRPr sz="1800">
              <a:latin typeface="Verdana"/>
              <a:cs typeface="Verdana"/>
            </a:endParaRPr>
          </a:p>
          <a:p>
            <a:pPr marL="12700" marR="223520" indent="19050">
              <a:lnSpc>
                <a:spcPct val="102299"/>
              </a:lnSpc>
              <a:spcBef>
                <a:spcPts val="1535"/>
              </a:spcBef>
            </a:pPr>
            <a:r>
              <a:rPr sz="1400" spc="-75" dirty="0">
                <a:solidFill>
                  <a:srgbClr val="302C2A"/>
                </a:solidFill>
                <a:latin typeface="Verdana"/>
                <a:cs typeface="Verdana"/>
              </a:rPr>
              <a:t>Spine </a:t>
            </a:r>
            <a:r>
              <a:rPr sz="1400" spc="-70" dirty="0">
                <a:solidFill>
                  <a:srgbClr val="302C2A"/>
                </a:solidFill>
                <a:latin typeface="Verdana"/>
                <a:cs typeface="Verdana"/>
              </a:rPr>
              <a:t> </a:t>
            </a:r>
            <a:r>
              <a:rPr sz="1400" spc="-85" dirty="0">
                <a:solidFill>
                  <a:srgbClr val="302C2A"/>
                </a:solidFill>
                <a:latin typeface="Verdana"/>
                <a:cs typeface="Verdana"/>
              </a:rPr>
              <a:t>Switches </a:t>
            </a:r>
            <a:r>
              <a:rPr sz="1400" spc="-80" dirty="0">
                <a:solidFill>
                  <a:srgbClr val="302C2A"/>
                </a:solidFill>
                <a:latin typeface="Verdana"/>
                <a:cs typeface="Verdana"/>
              </a:rPr>
              <a:t> </a:t>
            </a:r>
            <a:r>
              <a:rPr sz="1400" spc="-85" dirty="0">
                <a:solidFill>
                  <a:srgbClr val="302C2A"/>
                </a:solidFill>
                <a:latin typeface="Verdana"/>
                <a:cs typeface="Verdana"/>
              </a:rPr>
              <a:t>Bas</a:t>
            </a:r>
            <a:r>
              <a:rPr sz="1400" spc="-90" dirty="0">
                <a:solidFill>
                  <a:srgbClr val="302C2A"/>
                </a:solidFill>
                <a:latin typeface="Verdana"/>
                <a:cs typeface="Verdana"/>
              </a:rPr>
              <a:t>e</a:t>
            </a:r>
            <a:r>
              <a:rPr sz="1400" spc="-165" dirty="0">
                <a:solidFill>
                  <a:srgbClr val="302C2A"/>
                </a:solidFill>
                <a:latin typeface="Verdana"/>
                <a:cs typeface="Verdana"/>
              </a:rPr>
              <a:t> </a:t>
            </a:r>
            <a:r>
              <a:rPr sz="1400" spc="-95" dirty="0">
                <a:solidFill>
                  <a:srgbClr val="302C2A"/>
                </a:solidFill>
                <a:latin typeface="Verdana"/>
                <a:cs typeface="Verdana"/>
              </a:rPr>
              <a:t>Sto</a:t>
            </a:r>
            <a:r>
              <a:rPr sz="1400" spc="-100" dirty="0">
                <a:solidFill>
                  <a:srgbClr val="302C2A"/>
                </a:solidFill>
                <a:latin typeface="Verdana"/>
                <a:cs typeface="Verdana"/>
              </a:rPr>
              <a:t>r</a:t>
            </a:r>
            <a:r>
              <a:rPr sz="1400" spc="-70" dirty="0">
                <a:solidFill>
                  <a:srgbClr val="302C2A"/>
                </a:solidFill>
                <a:latin typeface="Verdana"/>
                <a:cs typeface="Verdana"/>
              </a:rPr>
              <a:t>age  DE3-24C</a:t>
            </a:r>
            <a:endParaRPr sz="1400">
              <a:latin typeface="Verdana"/>
              <a:cs typeface="Verdana"/>
            </a:endParaRPr>
          </a:p>
          <a:p>
            <a:pPr marL="50165" marR="5080">
              <a:lnSpc>
                <a:spcPct val="100000"/>
              </a:lnSpc>
              <a:spcBef>
                <a:spcPts val="640"/>
              </a:spcBef>
            </a:pPr>
            <a:r>
              <a:rPr sz="1400" spc="-5" dirty="0">
                <a:solidFill>
                  <a:srgbClr val="302C2A"/>
                </a:solidFill>
                <a:latin typeface="Verdana"/>
                <a:cs typeface="Verdana"/>
              </a:rPr>
              <a:t>L</a:t>
            </a:r>
            <a:r>
              <a:rPr sz="1400" spc="-85" dirty="0">
                <a:solidFill>
                  <a:srgbClr val="302C2A"/>
                </a:solidFill>
                <a:latin typeface="Verdana"/>
                <a:cs typeface="Verdana"/>
              </a:rPr>
              <a:t>e</a:t>
            </a:r>
            <a:r>
              <a:rPr sz="1400" spc="-50" dirty="0">
                <a:solidFill>
                  <a:srgbClr val="302C2A"/>
                </a:solidFill>
                <a:latin typeface="Verdana"/>
                <a:cs typeface="Verdana"/>
              </a:rPr>
              <a:t>af</a:t>
            </a:r>
            <a:r>
              <a:rPr sz="1400" spc="-160" dirty="0">
                <a:solidFill>
                  <a:srgbClr val="302C2A"/>
                </a:solidFill>
                <a:latin typeface="Verdana"/>
                <a:cs typeface="Verdana"/>
              </a:rPr>
              <a:t> </a:t>
            </a:r>
            <a:r>
              <a:rPr sz="1400" spc="-65" dirty="0">
                <a:solidFill>
                  <a:srgbClr val="302C2A"/>
                </a:solidFill>
                <a:latin typeface="Verdana"/>
                <a:cs typeface="Verdana"/>
              </a:rPr>
              <a:t>and</a:t>
            </a:r>
            <a:r>
              <a:rPr sz="1400" spc="-145" dirty="0">
                <a:solidFill>
                  <a:srgbClr val="302C2A"/>
                </a:solidFill>
                <a:latin typeface="Verdana"/>
                <a:cs typeface="Verdana"/>
              </a:rPr>
              <a:t> </a:t>
            </a:r>
            <a:r>
              <a:rPr sz="1400" spc="75" dirty="0">
                <a:solidFill>
                  <a:srgbClr val="302C2A"/>
                </a:solidFill>
                <a:latin typeface="Verdana"/>
                <a:cs typeface="Verdana"/>
              </a:rPr>
              <a:t>M</a:t>
            </a:r>
            <a:r>
              <a:rPr sz="1400" spc="-80" dirty="0">
                <a:solidFill>
                  <a:srgbClr val="302C2A"/>
                </a:solidFill>
                <a:latin typeface="Verdana"/>
                <a:cs typeface="Verdana"/>
              </a:rPr>
              <a:t>gm</a:t>
            </a:r>
            <a:r>
              <a:rPr sz="1400" spc="-75" dirty="0">
                <a:solidFill>
                  <a:srgbClr val="302C2A"/>
                </a:solidFill>
                <a:latin typeface="Verdana"/>
                <a:cs typeface="Verdana"/>
              </a:rPr>
              <a:t>t  </a:t>
            </a:r>
            <a:r>
              <a:rPr sz="1400" spc="-85" dirty="0">
                <a:solidFill>
                  <a:srgbClr val="302C2A"/>
                </a:solidFill>
                <a:latin typeface="Verdana"/>
                <a:cs typeface="Verdana"/>
              </a:rPr>
              <a:t>Switches</a:t>
            </a:r>
            <a:endParaRPr sz="1400">
              <a:latin typeface="Verdana"/>
              <a:cs typeface="Verdana"/>
            </a:endParaRPr>
          </a:p>
          <a:p>
            <a:pPr marL="50165">
              <a:lnSpc>
                <a:spcPct val="100000"/>
              </a:lnSpc>
              <a:spcBef>
                <a:spcPts val="1295"/>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130" dirty="0">
                <a:solidFill>
                  <a:srgbClr val="302C2A"/>
                </a:solidFill>
                <a:latin typeface="Verdana"/>
                <a:cs typeface="Verdana"/>
              </a:rPr>
              <a:t>y</a:t>
            </a:r>
            <a:endParaRPr sz="1800">
              <a:latin typeface="Verdana"/>
              <a:cs typeface="Verdana"/>
            </a:endParaRPr>
          </a:p>
          <a:p>
            <a:pPr marL="50165">
              <a:lnSpc>
                <a:spcPct val="100000"/>
              </a:lnSpc>
            </a:pPr>
            <a:r>
              <a:rPr sz="1800" spc="-65" dirty="0">
                <a:solidFill>
                  <a:srgbClr val="302C2A"/>
                </a:solidFill>
                <a:latin typeface="Verdana"/>
                <a:cs typeface="Verdana"/>
              </a:rPr>
              <a:t>2</a:t>
            </a:r>
            <a:endParaRPr sz="1800">
              <a:latin typeface="Verdana"/>
              <a:cs typeface="Verdana"/>
            </a:endParaRPr>
          </a:p>
          <a:p>
            <a:pPr marL="50165" marR="375920">
              <a:lnSpc>
                <a:spcPct val="100000"/>
              </a:lnSpc>
              <a:spcBef>
                <a:spcPts val="20"/>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95" dirty="0">
                <a:solidFill>
                  <a:srgbClr val="302C2A"/>
                </a:solidFill>
                <a:latin typeface="Verdana"/>
                <a:cs typeface="Verdana"/>
              </a:rPr>
              <a:t>y  </a:t>
            </a:r>
            <a:r>
              <a:rPr sz="1800" spc="-65" dirty="0">
                <a:solidFill>
                  <a:srgbClr val="302C2A"/>
                </a:solidFill>
                <a:latin typeface="Verdana"/>
                <a:cs typeface="Verdana"/>
              </a:rPr>
              <a:t>1</a:t>
            </a:r>
            <a:endParaRPr sz="1800">
              <a:latin typeface="Verdana"/>
              <a:cs typeface="Verdana"/>
            </a:endParaRPr>
          </a:p>
        </p:txBody>
      </p:sp>
      <p:grpSp>
        <p:nvGrpSpPr>
          <p:cNvPr id="8" name="object 8"/>
          <p:cNvGrpSpPr/>
          <p:nvPr/>
        </p:nvGrpSpPr>
        <p:grpSpPr>
          <a:xfrm>
            <a:off x="8182038" y="254507"/>
            <a:ext cx="2222500" cy="6604000"/>
            <a:chOff x="8182038" y="254507"/>
            <a:chExt cx="2222500" cy="6604000"/>
          </a:xfrm>
        </p:grpSpPr>
        <p:sp>
          <p:nvSpPr>
            <p:cNvPr id="9" name="object 9"/>
            <p:cNvSpPr/>
            <p:nvPr/>
          </p:nvSpPr>
          <p:spPr>
            <a:xfrm>
              <a:off x="8189976" y="4369307"/>
              <a:ext cx="243840" cy="1175385"/>
            </a:xfrm>
            <a:custGeom>
              <a:avLst/>
              <a:gdLst/>
              <a:ahLst/>
              <a:cxnLst/>
              <a:rect l="l" t="t" r="r" b="b"/>
              <a:pathLst>
                <a:path w="243840" h="1175385">
                  <a:moveTo>
                    <a:pt x="243840" y="1175004"/>
                  </a:moveTo>
                  <a:lnTo>
                    <a:pt x="196393" y="1173400"/>
                  </a:lnTo>
                  <a:lnTo>
                    <a:pt x="157638" y="1169035"/>
                  </a:lnTo>
                  <a:lnTo>
                    <a:pt x="131504" y="1162573"/>
                  </a:lnTo>
                  <a:lnTo>
                    <a:pt x="121920" y="1154684"/>
                  </a:lnTo>
                  <a:lnTo>
                    <a:pt x="121920" y="607822"/>
                  </a:lnTo>
                  <a:lnTo>
                    <a:pt x="112335" y="599932"/>
                  </a:lnTo>
                  <a:lnTo>
                    <a:pt x="86201" y="593471"/>
                  </a:lnTo>
                  <a:lnTo>
                    <a:pt x="47446" y="589105"/>
                  </a:lnTo>
                  <a:lnTo>
                    <a:pt x="0" y="587502"/>
                  </a:lnTo>
                  <a:lnTo>
                    <a:pt x="47446" y="585898"/>
                  </a:lnTo>
                  <a:lnTo>
                    <a:pt x="86201" y="581533"/>
                  </a:lnTo>
                  <a:lnTo>
                    <a:pt x="112335" y="575071"/>
                  </a:lnTo>
                  <a:lnTo>
                    <a:pt x="121920" y="567182"/>
                  </a:lnTo>
                  <a:lnTo>
                    <a:pt x="121920" y="20320"/>
                  </a:lnTo>
                  <a:lnTo>
                    <a:pt x="131504" y="12430"/>
                  </a:lnTo>
                  <a:lnTo>
                    <a:pt x="157638" y="5969"/>
                  </a:lnTo>
                  <a:lnTo>
                    <a:pt x="196393" y="1603"/>
                  </a:lnTo>
                  <a:lnTo>
                    <a:pt x="243840" y="0"/>
                  </a:lnTo>
                </a:path>
              </a:pathLst>
            </a:custGeom>
            <a:ln w="15875">
              <a:solidFill>
                <a:srgbClr val="A33829"/>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8442960" y="254507"/>
              <a:ext cx="1961388" cy="6603490"/>
            </a:xfrm>
            <a:prstGeom prst="rect">
              <a:avLst/>
            </a:prstGeom>
          </p:spPr>
        </p:pic>
        <p:pic>
          <p:nvPicPr>
            <p:cNvPr id="11" name="object 11"/>
            <p:cNvPicPr/>
            <p:nvPr/>
          </p:nvPicPr>
          <p:blipFill>
            <a:blip r:embed="rId3" cstate="print"/>
            <a:stretch>
              <a:fillRect/>
            </a:stretch>
          </p:blipFill>
          <p:spPr>
            <a:xfrm>
              <a:off x="8650224" y="5992368"/>
              <a:ext cx="1546859" cy="583691"/>
            </a:xfrm>
            <a:prstGeom prst="rect">
              <a:avLst/>
            </a:prstGeom>
          </p:spPr>
        </p:pic>
        <p:pic>
          <p:nvPicPr>
            <p:cNvPr id="12" name="object 12"/>
            <p:cNvPicPr/>
            <p:nvPr/>
          </p:nvPicPr>
          <p:blipFill>
            <a:blip r:embed="rId4" cstate="print"/>
            <a:stretch>
              <a:fillRect/>
            </a:stretch>
          </p:blipFill>
          <p:spPr>
            <a:xfrm>
              <a:off x="8650224" y="5244083"/>
              <a:ext cx="1546859" cy="746760"/>
            </a:xfrm>
            <a:prstGeom prst="rect">
              <a:avLst/>
            </a:prstGeom>
          </p:spPr>
        </p:pic>
        <p:pic>
          <p:nvPicPr>
            <p:cNvPr id="13" name="object 13"/>
            <p:cNvPicPr/>
            <p:nvPr/>
          </p:nvPicPr>
          <p:blipFill>
            <a:blip r:embed="rId5" cstate="print"/>
            <a:stretch>
              <a:fillRect/>
            </a:stretch>
          </p:blipFill>
          <p:spPr>
            <a:xfrm>
              <a:off x="8633460" y="3348227"/>
              <a:ext cx="1572768" cy="1312163"/>
            </a:xfrm>
            <a:prstGeom prst="rect">
              <a:avLst/>
            </a:prstGeom>
          </p:spPr>
        </p:pic>
        <p:pic>
          <p:nvPicPr>
            <p:cNvPr id="14" name="object 14"/>
            <p:cNvPicPr/>
            <p:nvPr/>
          </p:nvPicPr>
          <p:blipFill>
            <a:blip r:embed="rId6" cstate="print"/>
            <a:stretch>
              <a:fillRect/>
            </a:stretch>
          </p:blipFill>
          <p:spPr>
            <a:xfrm>
              <a:off x="8622792" y="2761488"/>
              <a:ext cx="1577340" cy="437388"/>
            </a:xfrm>
            <a:prstGeom prst="rect">
              <a:avLst/>
            </a:prstGeom>
          </p:spPr>
        </p:pic>
        <p:pic>
          <p:nvPicPr>
            <p:cNvPr id="15" name="object 15"/>
            <p:cNvPicPr/>
            <p:nvPr/>
          </p:nvPicPr>
          <p:blipFill>
            <a:blip r:embed="rId7" cstate="print"/>
            <a:stretch>
              <a:fillRect/>
            </a:stretch>
          </p:blipFill>
          <p:spPr>
            <a:xfrm>
              <a:off x="8633460" y="874775"/>
              <a:ext cx="1563624" cy="1767839"/>
            </a:xfrm>
            <a:prstGeom prst="rect">
              <a:avLst/>
            </a:prstGeom>
          </p:spPr>
        </p:pic>
        <p:pic>
          <p:nvPicPr>
            <p:cNvPr id="16" name="object 16"/>
            <p:cNvPicPr/>
            <p:nvPr/>
          </p:nvPicPr>
          <p:blipFill>
            <a:blip r:embed="rId8" cstate="print"/>
            <a:stretch>
              <a:fillRect/>
            </a:stretch>
          </p:blipFill>
          <p:spPr>
            <a:xfrm>
              <a:off x="8633460" y="435864"/>
              <a:ext cx="1563624" cy="441960"/>
            </a:xfrm>
            <a:prstGeom prst="rect">
              <a:avLst/>
            </a:prstGeom>
          </p:spPr>
        </p:pic>
        <p:pic>
          <p:nvPicPr>
            <p:cNvPr id="17" name="object 17"/>
            <p:cNvPicPr/>
            <p:nvPr/>
          </p:nvPicPr>
          <p:blipFill>
            <a:blip r:embed="rId9" cstate="print"/>
            <a:stretch>
              <a:fillRect/>
            </a:stretch>
          </p:blipFill>
          <p:spPr>
            <a:xfrm>
              <a:off x="8633460" y="4657344"/>
              <a:ext cx="1563624" cy="585216"/>
            </a:xfrm>
            <a:prstGeom prst="rect">
              <a:avLst/>
            </a:prstGeom>
          </p:spPr>
        </p:pic>
        <p:pic>
          <p:nvPicPr>
            <p:cNvPr id="18" name="object 18"/>
            <p:cNvPicPr/>
            <p:nvPr/>
          </p:nvPicPr>
          <p:blipFill>
            <a:blip r:embed="rId10" cstate="print"/>
            <a:stretch>
              <a:fillRect/>
            </a:stretch>
          </p:blipFill>
          <p:spPr>
            <a:xfrm>
              <a:off x="8633460" y="2621280"/>
              <a:ext cx="1563624" cy="147827"/>
            </a:xfrm>
            <a:prstGeom prst="rect">
              <a:avLst/>
            </a:prstGeom>
          </p:spPr>
        </p:pic>
        <p:pic>
          <p:nvPicPr>
            <p:cNvPr id="19" name="object 19"/>
            <p:cNvPicPr/>
            <p:nvPr/>
          </p:nvPicPr>
          <p:blipFill>
            <a:blip r:embed="rId10" cstate="print"/>
            <a:stretch>
              <a:fillRect/>
            </a:stretch>
          </p:blipFill>
          <p:spPr>
            <a:xfrm>
              <a:off x="8633460" y="3200399"/>
              <a:ext cx="1563624" cy="146303"/>
            </a:xfrm>
            <a:prstGeom prst="rect">
              <a:avLst/>
            </a:prstGeom>
          </p:spPr>
        </p:pic>
        <p:pic>
          <p:nvPicPr>
            <p:cNvPr id="20" name="object 20"/>
            <p:cNvPicPr/>
            <p:nvPr/>
          </p:nvPicPr>
          <p:blipFill>
            <a:blip r:embed="rId11" cstate="print"/>
            <a:stretch>
              <a:fillRect/>
            </a:stretch>
          </p:blipFill>
          <p:spPr>
            <a:xfrm>
              <a:off x="8633460" y="2174748"/>
              <a:ext cx="1566672" cy="591312"/>
            </a:xfrm>
            <a:prstGeom prst="rect">
              <a:avLst/>
            </a:prstGeom>
          </p:spPr>
        </p:pic>
        <p:pic>
          <p:nvPicPr>
            <p:cNvPr id="21" name="object 21"/>
            <p:cNvPicPr/>
            <p:nvPr/>
          </p:nvPicPr>
          <p:blipFill>
            <a:blip r:embed="rId12" cstate="print"/>
            <a:stretch>
              <a:fillRect/>
            </a:stretch>
          </p:blipFill>
          <p:spPr>
            <a:xfrm>
              <a:off x="8641080" y="1895855"/>
              <a:ext cx="1548383" cy="291083"/>
            </a:xfrm>
            <a:prstGeom prst="rect">
              <a:avLst/>
            </a:prstGeom>
          </p:spPr>
        </p:pic>
        <p:pic>
          <p:nvPicPr>
            <p:cNvPr id="22" name="object 22"/>
            <p:cNvPicPr/>
            <p:nvPr/>
          </p:nvPicPr>
          <p:blipFill>
            <a:blip r:embed="rId13" cstate="print"/>
            <a:stretch>
              <a:fillRect/>
            </a:stretch>
          </p:blipFill>
          <p:spPr>
            <a:xfrm>
              <a:off x="8648700" y="5102351"/>
              <a:ext cx="1546859" cy="146304"/>
            </a:xfrm>
            <a:prstGeom prst="rect">
              <a:avLst/>
            </a:prstGeom>
          </p:spPr>
        </p:pic>
        <p:sp>
          <p:nvSpPr>
            <p:cNvPr id="23" name="object 23"/>
            <p:cNvSpPr/>
            <p:nvPr/>
          </p:nvSpPr>
          <p:spPr>
            <a:xfrm>
              <a:off x="8625840" y="3200399"/>
              <a:ext cx="1594485" cy="1155700"/>
            </a:xfrm>
            <a:custGeom>
              <a:avLst/>
              <a:gdLst/>
              <a:ahLst/>
              <a:cxnLst/>
              <a:rect l="l" t="t" r="r" b="b"/>
              <a:pathLst>
                <a:path w="1594484" h="1155700">
                  <a:moveTo>
                    <a:pt x="1594104" y="585216"/>
                  </a:moveTo>
                  <a:lnTo>
                    <a:pt x="0" y="585216"/>
                  </a:lnTo>
                  <a:lnTo>
                    <a:pt x="0" y="1155192"/>
                  </a:lnTo>
                  <a:lnTo>
                    <a:pt x="1594104" y="1155192"/>
                  </a:lnTo>
                  <a:lnTo>
                    <a:pt x="1594104" y="585216"/>
                  </a:lnTo>
                  <a:close/>
                </a:path>
                <a:path w="1594484" h="1155700">
                  <a:moveTo>
                    <a:pt x="1594104" y="0"/>
                  </a:moveTo>
                  <a:lnTo>
                    <a:pt x="0" y="0"/>
                  </a:lnTo>
                  <a:lnTo>
                    <a:pt x="0" y="569976"/>
                  </a:lnTo>
                  <a:lnTo>
                    <a:pt x="1594104" y="569976"/>
                  </a:lnTo>
                  <a:lnTo>
                    <a:pt x="1594104" y="0"/>
                  </a:lnTo>
                  <a:close/>
                </a:path>
              </a:pathLst>
            </a:custGeom>
            <a:solidFill>
              <a:srgbClr val="9E948E">
                <a:alpha val="49018"/>
              </a:srgbClr>
            </a:solidFill>
          </p:spPr>
          <p:txBody>
            <a:bodyPr wrap="square" lIns="0" tIns="0" rIns="0" bIns="0" rtlCol="0"/>
            <a:lstStyle/>
            <a:p>
              <a:endParaRPr/>
            </a:p>
          </p:txBody>
        </p:sp>
      </p:grpSp>
      <p:sp>
        <p:nvSpPr>
          <p:cNvPr id="24" name="object 24"/>
          <p:cNvSpPr txBox="1"/>
          <p:nvPr/>
        </p:nvSpPr>
        <p:spPr>
          <a:xfrm>
            <a:off x="7034910" y="4805298"/>
            <a:ext cx="973455" cy="299720"/>
          </a:xfrm>
          <a:prstGeom prst="rect">
            <a:avLst/>
          </a:prstGeom>
        </p:spPr>
        <p:txBody>
          <a:bodyPr vert="horz" wrap="square" lIns="0" tIns="12700" rIns="0" bIns="0" rtlCol="0">
            <a:spAutoFit/>
          </a:bodyPr>
          <a:lstStyle/>
          <a:p>
            <a:pPr marL="12700">
              <a:lnSpc>
                <a:spcPct val="100000"/>
              </a:lnSpc>
              <a:spcBef>
                <a:spcPts val="100"/>
              </a:spcBef>
            </a:pPr>
            <a:r>
              <a:rPr sz="1800" spc="-135" dirty="0">
                <a:solidFill>
                  <a:srgbClr val="302C2A"/>
                </a:solidFill>
                <a:latin typeface="Verdana"/>
                <a:cs typeface="Verdana"/>
              </a:rPr>
              <a:t>C</a:t>
            </a:r>
            <a:r>
              <a:rPr sz="1800" spc="-70" dirty="0">
                <a:solidFill>
                  <a:srgbClr val="302C2A"/>
                </a:solidFill>
                <a:latin typeface="Verdana"/>
                <a:cs typeface="Verdana"/>
              </a:rPr>
              <a:t>o</a:t>
            </a:r>
            <a:r>
              <a:rPr sz="1800" spc="-120" dirty="0">
                <a:solidFill>
                  <a:srgbClr val="302C2A"/>
                </a:solidFill>
                <a:latin typeface="Verdana"/>
                <a:cs typeface="Verdana"/>
              </a:rPr>
              <a:t>m</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endParaRPr sz="1800">
              <a:latin typeface="Verdana"/>
              <a:cs typeface="Verdana"/>
            </a:endParaRPr>
          </a:p>
        </p:txBody>
      </p:sp>
      <p:sp>
        <p:nvSpPr>
          <p:cNvPr id="27" name="object 27"/>
          <p:cNvSpPr txBox="1"/>
          <p:nvPr/>
        </p:nvSpPr>
        <p:spPr>
          <a:xfrm>
            <a:off x="723900" y="6509664"/>
            <a:ext cx="165100" cy="190500"/>
          </a:xfrm>
          <a:prstGeom prst="rect">
            <a:avLst/>
          </a:prstGeom>
        </p:spPr>
        <p:txBody>
          <a:bodyPr vert="horz" wrap="square" lIns="0" tIns="18415" rIns="0" bIns="0" rtlCol="0">
            <a:spAutoFit/>
          </a:bodyPr>
          <a:lstStyle/>
          <a:p>
            <a:pPr marL="38100">
              <a:lnSpc>
                <a:spcPct val="100000"/>
              </a:lnSpc>
              <a:spcBef>
                <a:spcPts val="145"/>
              </a:spcBef>
            </a:pPr>
            <a:fld id="{81D60167-4931-47E6-BA6A-407CBD079E47}" type="slidenum">
              <a:rPr sz="1000" spc="-40" dirty="0">
                <a:solidFill>
                  <a:srgbClr val="8A8580"/>
                </a:solidFill>
                <a:latin typeface="Verdana"/>
                <a:cs typeface="Verdana"/>
              </a:rPr>
              <a:t>8</a:t>
            </a:fld>
            <a:endParaRPr sz="1000">
              <a:latin typeface="Verdana"/>
              <a:cs typeface="Verdana"/>
            </a:endParaRPr>
          </a:p>
        </p:txBody>
      </p:sp>
      <p:sp>
        <p:nvSpPr>
          <p:cNvPr id="28" name="object 28"/>
          <p:cNvSpPr txBox="1"/>
          <p:nvPr/>
        </p:nvSpPr>
        <p:spPr>
          <a:xfrm>
            <a:off x="1115364" y="6509664"/>
            <a:ext cx="4134485" cy="172483"/>
          </a:xfrm>
          <a:prstGeom prst="rect">
            <a:avLst/>
          </a:prstGeom>
        </p:spPr>
        <p:txBody>
          <a:bodyPr vert="horz" wrap="square" lIns="0" tIns="18415" rIns="0" bIns="0" rtlCol="0">
            <a:spAutoFit/>
          </a:bodyPr>
          <a:lstStyle/>
          <a:p>
            <a:pPr marL="12700">
              <a:lnSpc>
                <a:spcPct val="100000"/>
              </a:lnSpc>
              <a:spcBef>
                <a:spcPts val="145"/>
              </a:spcBef>
            </a:pPr>
            <a:r>
              <a:rPr lang="pt-BR" sz="1000" spc="-80" dirty="0" smtClean="0">
                <a:solidFill>
                  <a:srgbClr val="8A8580"/>
                </a:solidFill>
                <a:latin typeface="Verdana"/>
                <a:cs typeface="Verdana"/>
              </a:rPr>
              <a:t>Copyright © 2023, </a:t>
            </a:r>
            <a:r>
              <a:rPr sz="1000" spc="-55" dirty="0" smtClean="0">
                <a:solidFill>
                  <a:srgbClr val="8A8580"/>
                </a:solidFill>
                <a:latin typeface="Verdana"/>
                <a:cs typeface="Verdana"/>
              </a:rPr>
              <a:t>Oracle</a:t>
            </a:r>
            <a:r>
              <a:rPr sz="1000" spc="-80" dirty="0" smtClean="0">
                <a:solidFill>
                  <a:srgbClr val="8A8580"/>
                </a:solidFill>
                <a:latin typeface="Verdana"/>
                <a:cs typeface="Verdana"/>
              </a:rPr>
              <a:t> </a:t>
            </a:r>
            <a:r>
              <a:rPr sz="1000" spc="-55" dirty="0">
                <a:solidFill>
                  <a:srgbClr val="8A8580"/>
                </a:solidFill>
                <a:latin typeface="Verdana"/>
                <a:cs typeface="Verdana"/>
              </a:rPr>
              <a:t>an</a:t>
            </a:r>
            <a:r>
              <a:rPr sz="1000" spc="15" dirty="0">
                <a:solidFill>
                  <a:srgbClr val="8A8580"/>
                </a:solidFill>
                <a:latin typeface="Verdana"/>
                <a:cs typeface="Verdana"/>
              </a:rPr>
              <a:t>d</a:t>
            </a:r>
            <a:r>
              <a:rPr sz="1000" spc="5" dirty="0">
                <a:solidFill>
                  <a:srgbClr val="8A8580"/>
                </a:solidFill>
                <a:latin typeface="Verdana"/>
                <a:cs typeface="Verdana"/>
              </a:rPr>
              <a:t>/</a:t>
            </a:r>
            <a:r>
              <a:rPr sz="1000" spc="-45" dirty="0">
                <a:solidFill>
                  <a:srgbClr val="8A8580"/>
                </a:solidFill>
                <a:latin typeface="Verdana"/>
                <a:cs typeface="Verdana"/>
              </a:rPr>
              <a:t>or</a:t>
            </a:r>
            <a:r>
              <a:rPr sz="1000" spc="-90" dirty="0">
                <a:solidFill>
                  <a:srgbClr val="8A8580"/>
                </a:solidFill>
                <a:latin typeface="Verdana"/>
                <a:cs typeface="Verdana"/>
              </a:rPr>
              <a:t> </a:t>
            </a:r>
            <a:r>
              <a:rPr sz="1000" spc="-30" dirty="0">
                <a:solidFill>
                  <a:srgbClr val="8A8580"/>
                </a:solidFill>
                <a:latin typeface="Verdana"/>
                <a:cs typeface="Verdana"/>
              </a:rPr>
              <a:t>i</a:t>
            </a:r>
            <a:r>
              <a:rPr sz="1000" spc="-60" dirty="0">
                <a:solidFill>
                  <a:srgbClr val="8A8580"/>
                </a:solidFill>
                <a:latin typeface="Verdana"/>
                <a:cs typeface="Verdana"/>
              </a:rPr>
              <a:t>ts</a:t>
            </a:r>
            <a:r>
              <a:rPr sz="1000" spc="-100" dirty="0">
                <a:solidFill>
                  <a:srgbClr val="8A8580"/>
                </a:solidFill>
                <a:latin typeface="Verdana"/>
                <a:cs typeface="Verdana"/>
              </a:rPr>
              <a:t> </a:t>
            </a:r>
            <a:r>
              <a:rPr sz="1000" spc="-30" dirty="0">
                <a:solidFill>
                  <a:srgbClr val="8A8580"/>
                </a:solidFill>
                <a:latin typeface="Verdana"/>
                <a:cs typeface="Verdana"/>
              </a:rPr>
              <a:t>affi</a:t>
            </a:r>
            <a:r>
              <a:rPr sz="1000" spc="-35" dirty="0">
                <a:solidFill>
                  <a:srgbClr val="8A8580"/>
                </a:solidFill>
                <a:latin typeface="Verdana"/>
                <a:cs typeface="Verdana"/>
              </a:rPr>
              <a:t>l</a:t>
            </a:r>
            <a:r>
              <a:rPr sz="1000" spc="-30" dirty="0">
                <a:solidFill>
                  <a:srgbClr val="8A8580"/>
                </a:solidFill>
                <a:latin typeface="Verdana"/>
                <a:cs typeface="Verdana"/>
              </a:rPr>
              <a:t>i</a:t>
            </a:r>
            <a:r>
              <a:rPr sz="1000" spc="-65" dirty="0">
                <a:solidFill>
                  <a:srgbClr val="8A8580"/>
                </a:solidFill>
                <a:latin typeface="Verdana"/>
                <a:cs typeface="Verdana"/>
              </a:rPr>
              <a:t>at</a:t>
            </a:r>
            <a:r>
              <a:rPr sz="1000" spc="-80" dirty="0">
                <a:solidFill>
                  <a:srgbClr val="8A8580"/>
                </a:solidFill>
                <a:latin typeface="Verdana"/>
                <a:cs typeface="Verdana"/>
              </a:rPr>
              <a:t>e</a:t>
            </a:r>
            <a:r>
              <a:rPr sz="1000" spc="-60" dirty="0">
                <a:solidFill>
                  <a:srgbClr val="8A8580"/>
                </a:solidFill>
                <a:latin typeface="Verdana"/>
                <a:cs typeface="Verdana"/>
              </a:rPr>
              <a:t>s</a:t>
            </a:r>
            <a:r>
              <a:rPr sz="1000" spc="165" dirty="0">
                <a:solidFill>
                  <a:srgbClr val="8A8580"/>
                </a:solidFill>
                <a:latin typeface="Verdana"/>
                <a:cs typeface="Verdana"/>
              </a:rPr>
              <a:t> </a:t>
            </a:r>
            <a:r>
              <a:rPr sz="1000" spc="-95" dirty="0">
                <a:solidFill>
                  <a:srgbClr val="8A8580"/>
                </a:solidFill>
                <a:latin typeface="Verdana"/>
                <a:cs typeface="Verdana"/>
              </a:rPr>
              <a:t>|</a:t>
            </a:r>
            <a:r>
              <a:rPr sz="1000" spc="145" dirty="0">
                <a:solidFill>
                  <a:srgbClr val="8A8580"/>
                </a:solidFill>
                <a:latin typeface="Verdana"/>
                <a:cs typeface="Verdana"/>
              </a:rPr>
              <a:t> </a:t>
            </a:r>
            <a:r>
              <a:rPr sz="1000" spc="-80" dirty="0">
                <a:solidFill>
                  <a:srgbClr val="8A8580"/>
                </a:solidFill>
                <a:latin typeface="Verdana"/>
                <a:cs typeface="Verdana"/>
              </a:rPr>
              <a:t>C</a:t>
            </a:r>
            <a:r>
              <a:rPr sz="1000" spc="-25" dirty="0">
                <a:solidFill>
                  <a:srgbClr val="8A8580"/>
                </a:solidFill>
                <a:latin typeface="Verdana"/>
                <a:cs typeface="Verdana"/>
              </a:rPr>
              <a:t>onf</a:t>
            </a:r>
            <a:r>
              <a:rPr sz="1000" spc="-30" dirty="0">
                <a:solidFill>
                  <a:srgbClr val="8A8580"/>
                </a:solidFill>
                <a:latin typeface="Verdana"/>
                <a:cs typeface="Verdana"/>
              </a:rPr>
              <a:t>i</a:t>
            </a:r>
            <a:r>
              <a:rPr sz="1000" spc="-50" dirty="0">
                <a:solidFill>
                  <a:srgbClr val="8A8580"/>
                </a:solidFill>
                <a:latin typeface="Verdana"/>
                <a:cs typeface="Verdana"/>
              </a:rPr>
              <a:t>dent</a:t>
            </a:r>
            <a:r>
              <a:rPr sz="1000" spc="-20" dirty="0">
                <a:solidFill>
                  <a:srgbClr val="8A8580"/>
                </a:solidFill>
                <a:latin typeface="Verdana"/>
                <a:cs typeface="Verdana"/>
              </a:rPr>
              <a:t>i</a:t>
            </a:r>
            <a:r>
              <a:rPr sz="1000" spc="-110" dirty="0">
                <a:solidFill>
                  <a:srgbClr val="8A8580"/>
                </a:solidFill>
                <a:latin typeface="Verdana"/>
                <a:cs typeface="Verdana"/>
              </a:rPr>
              <a:t>al:</a:t>
            </a:r>
            <a:r>
              <a:rPr sz="1000" spc="-85" dirty="0">
                <a:solidFill>
                  <a:srgbClr val="8A8580"/>
                </a:solidFill>
                <a:latin typeface="Verdana"/>
                <a:cs typeface="Verdana"/>
              </a:rPr>
              <a:t> </a:t>
            </a:r>
            <a:r>
              <a:rPr sz="1000" spc="-75" dirty="0">
                <a:solidFill>
                  <a:srgbClr val="8A8580"/>
                </a:solidFill>
                <a:latin typeface="Verdana"/>
                <a:cs typeface="Verdana"/>
              </a:rPr>
              <a:t>R</a:t>
            </a:r>
            <a:r>
              <a:rPr sz="1000" spc="-70" dirty="0">
                <a:solidFill>
                  <a:srgbClr val="8A8580"/>
                </a:solidFill>
                <a:latin typeface="Verdana"/>
                <a:cs typeface="Verdana"/>
              </a:rPr>
              <a:t>e</a:t>
            </a:r>
            <a:r>
              <a:rPr sz="1000" spc="-60" dirty="0">
                <a:solidFill>
                  <a:srgbClr val="8A8580"/>
                </a:solidFill>
                <a:latin typeface="Verdana"/>
                <a:cs typeface="Verdana"/>
              </a:rPr>
              <a:t>s</a:t>
            </a:r>
            <a:r>
              <a:rPr sz="1000" spc="-55" dirty="0">
                <a:solidFill>
                  <a:srgbClr val="8A8580"/>
                </a:solidFill>
                <a:latin typeface="Verdana"/>
                <a:cs typeface="Verdana"/>
              </a:rPr>
              <a:t>tr</a:t>
            </a:r>
            <a:r>
              <a:rPr sz="1000" spc="-35" dirty="0">
                <a:solidFill>
                  <a:srgbClr val="8A8580"/>
                </a:solidFill>
                <a:latin typeface="Verdana"/>
                <a:cs typeface="Verdana"/>
              </a:rPr>
              <a:t>i</a:t>
            </a:r>
            <a:r>
              <a:rPr sz="1000" spc="-45" dirty="0">
                <a:solidFill>
                  <a:srgbClr val="8A8580"/>
                </a:solidFill>
                <a:latin typeface="Verdana"/>
                <a:cs typeface="Verdana"/>
              </a:rPr>
              <a:t>c</a:t>
            </a:r>
            <a:r>
              <a:rPr sz="1000" spc="-50" dirty="0">
                <a:solidFill>
                  <a:srgbClr val="8A8580"/>
                </a:solidFill>
                <a:latin typeface="Verdana"/>
                <a:cs typeface="Verdana"/>
              </a:rPr>
              <a:t>t</a:t>
            </a:r>
            <a:r>
              <a:rPr sz="1000" spc="-80" dirty="0">
                <a:solidFill>
                  <a:srgbClr val="8A8580"/>
                </a:solidFill>
                <a:latin typeface="Verdana"/>
                <a:cs typeface="Verdana"/>
              </a:rPr>
              <a:t>e</a:t>
            </a:r>
            <a:r>
              <a:rPr sz="1000" spc="-40" dirty="0">
                <a:solidFill>
                  <a:srgbClr val="8A8580"/>
                </a:solidFill>
                <a:latin typeface="Verdana"/>
                <a:cs typeface="Verdana"/>
              </a:rPr>
              <a:t>d</a:t>
            </a:r>
            <a:endParaRPr sz="1000" dirty="0">
              <a:latin typeface="Verdana"/>
              <a:cs typeface="Verdana"/>
            </a:endParaRPr>
          </a:p>
        </p:txBody>
      </p:sp>
      <p:sp>
        <p:nvSpPr>
          <p:cNvPr id="25" name="object 25"/>
          <p:cNvSpPr txBox="1"/>
          <p:nvPr/>
        </p:nvSpPr>
        <p:spPr>
          <a:xfrm>
            <a:off x="8625840" y="3200400"/>
            <a:ext cx="1594485" cy="1155700"/>
          </a:xfrm>
          <a:prstGeom prst="rect">
            <a:avLst/>
          </a:prstGeom>
        </p:spPr>
        <p:txBody>
          <a:bodyPr vert="horz" wrap="square" lIns="0" tIns="142875" rIns="0" bIns="0" rtlCol="0">
            <a:spAutoFit/>
          </a:bodyPr>
          <a:lstStyle/>
          <a:p>
            <a:pPr marL="2540" algn="ctr">
              <a:lnSpc>
                <a:spcPct val="100000"/>
              </a:lnSpc>
              <a:spcBef>
                <a:spcPts val="1125"/>
              </a:spcBef>
            </a:pPr>
            <a:r>
              <a:rPr sz="1800" spc="-90" dirty="0">
                <a:solidFill>
                  <a:srgbClr val="FBFAF9"/>
                </a:solidFill>
                <a:latin typeface="Verdana"/>
                <a:cs typeface="Verdana"/>
              </a:rPr>
              <a:t>Flex</a:t>
            </a:r>
            <a:endParaRPr sz="1800">
              <a:latin typeface="Verdana"/>
              <a:cs typeface="Verdana"/>
            </a:endParaRPr>
          </a:p>
          <a:p>
            <a:pPr>
              <a:lnSpc>
                <a:spcPct val="100000"/>
              </a:lnSpc>
              <a:spcBef>
                <a:spcPts val="15"/>
              </a:spcBef>
            </a:pPr>
            <a:endParaRPr sz="2000">
              <a:latin typeface="Verdana"/>
              <a:cs typeface="Verdana"/>
            </a:endParaRPr>
          </a:p>
          <a:p>
            <a:pPr marL="2540" algn="ctr">
              <a:lnSpc>
                <a:spcPct val="100000"/>
              </a:lnSpc>
            </a:pPr>
            <a:r>
              <a:rPr sz="1800" spc="-90" dirty="0">
                <a:solidFill>
                  <a:srgbClr val="FBFAF9"/>
                </a:solidFill>
                <a:latin typeface="Verdana"/>
                <a:cs typeface="Verdana"/>
              </a:rPr>
              <a:t>Flex</a:t>
            </a:r>
            <a:endParaRPr sz="1800">
              <a:latin typeface="Verdana"/>
              <a:cs typeface="Verdana"/>
            </a:endParaRPr>
          </a:p>
        </p:txBody>
      </p:sp>
      <p:sp>
        <p:nvSpPr>
          <p:cNvPr id="26" name="object 26"/>
          <p:cNvSpPr txBox="1"/>
          <p:nvPr/>
        </p:nvSpPr>
        <p:spPr>
          <a:xfrm>
            <a:off x="8625840" y="600455"/>
            <a:ext cx="1594485" cy="1163320"/>
          </a:xfrm>
          <a:prstGeom prst="rect">
            <a:avLst/>
          </a:prstGeom>
          <a:solidFill>
            <a:srgbClr val="9E948E">
              <a:alpha val="49018"/>
            </a:srgbClr>
          </a:solidFill>
        </p:spPr>
        <p:txBody>
          <a:bodyPr vert="horz" wrap="square" lIns="0" tIns="141605" rIns="0" bIns="0" rtlCol="0">
            <a:spAutoFit/>
          </a:bodyPr>
          <a:lstStyle/>
          <a:p>
            <a:pPr marL="2540" algn="ctr">
              <a:lnSpc>
                <a:spcPct val="100000"/>
              </a:lnSpc>
              <a:spcBef>
                <a:spcPts val="1115"/>
              </a:spcBef>
            </a:pPr>
            <a:r>
              <a:rPr sz="1800" spc="-90" dirty="0">
                <a:solidFill>
                  <a:srgbClr val="FBFAF9"/>
                </a:solidFill>
                <a:latin typeface="Verdana"/>
                <a:cs typeface="Verdana"/>
              </a:rPr>
              <a:t>Flex</a:t>
            </a:r>
            <a:endParaRPr sz="1800">
              <a:latin typeface="Verdana"/>
              <a:cs typeface="Verdana"/>
            </a:endParaRPr>
          </a:p>
          <a:p>
            <a:pPr>
              <a:lnSpc>
                <a:spcPct val="100000"/>
              </a:lnSpc>
              <a:spcBef>
                <a:spcPts val="50"/>
              </a:spcBef>
            </a:pPr>
            <a:endParaRPr sz="1950">
              <a:latin typeface="Verdana"/>
              <a:cs typeface="Verdana"/>
            </a:endParaRPr>
          </a:p>
          <a:p>
            <a:pPr marL="2540" algn="ctr">
              <a:lnSpc>
                <a:spcPct val="100000"/>
              </a:lnSpc>
            </a:pPr>
            <a:r>
              <a:rPr sz="1800" spc="-90" dirty="0">
                <a:solidFill>
                  <a:srgbClr val="FBFAF9"/>
                </a:solidFill>
                <a:latin typeface="Verdana"/>
                <a:cs typeface="Verdana"/>
              </a:rPr>
              <a:t>Flex</a:t>
            </a:r>
            <a:endParaRPr sz="1800">
              <a:latin typeface="Verdana"/>
              <a:cs typeface="Verdana"/>
            </a:endParaRPr>
          </a:p>
        </p:txBody>
      </p:sp>
    </p:spTree>
    <p:extLst>
      <p:ext uri="{BB962C8B-B14F-4D97-AF65-F5344CB8AC3E}">
        <p14:creationId xmlns:p14="http://schemas.microsoft.com/office/powerpoint/2010/main" val="894551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88452" y="580644"/>
            <a:ext cx="2459990" cy="5995670"/>
          </a:xfrm>
          <a:custGeom>
            <a:avLst/>
            <a:gdLst/>
            <a:ahLst/>
            <a:cxnLst/>
            <a:rect l="l" t="t" r="r" b="b"/>
            <a:pathLst>
              <a:path w="2459990" h="5995670">
                <a:moveTo>
                  <a:pt x="254507" y="5995416"/>
                </a:moveTo>
                <a:lnTo>
                  <a:pt x="207061" y="5993819"/>
                </a:lnTo>
                <a:lnTo>
                  <a:pt x="168306" y="5989466"/>
                </a:lnTo>
                <a:lnTo>
                  <a:pt x="142172" y="5983007"/>
                </a:lnTo>
                <a:lnTo>
                  <a:pt x="132588" y="5975095"/>
                </a:lnTo>
                <a:lnTo>
                  <a:pt x="132588" y="5723128"/>
                </a:lnTo>
                <a:lnTo>
                  <a:pt x="123003" y="5715216"/>
                </a:lnTo>
                <a:lnTo>
                  <a:pt x="96869" y="5708757"/>
                </a:lnTo>
                <a:lnTo>
                  <a:pt x="58114" y="5704404"/>
                </a:lnTo>
                <a:lnTo>
                  <a:pt x="10668" y="5702808"/>
                </a:lnTo>
                <a:lnTo>
                  <a:pt x="58114" y="5701211"/>
                </a:lnTo>
                <a:lnTo>
                  <a:pt x="96869" y="5696858"/>
                </a:lnTo>
                <a:lnTo>
                  <a:pt x="123003" y="5690399"/>
                </a:lnTo>
                <a:lnTo>
                  <a:pt x="132588" y="5682487"/>
                </a:lnTo>
                <a:lnTo>
                  <a:pt x="132588" y="5430520"/>
                </a:lnTo>
                <a:lnTo>
                  <a:pt x="142172" y="5422608"/>
                </a:lnTo>
                <a:lnTo>
                  <a:pt x="168306" y="5416149"/>
                </a:lnTo>
                <a:lnTo>
                  <a:pt x="207061" y="5411796"/>
                </a:lnTo>
                <a:lnTo>
                  <a:pt x="254507" y="5410200"/>
                </a:lnTo>
              </a:path>
              <a:path w="2459990" h="5995670">
                <a:moveTo>
                  <a:pt x="243840" y="5396483"/>
                </a:moveTo>
                <a:lnTo>
                  <a:pt x="196393" y="5394887"/>
                </a:lnTo>
                <a:lnTo>
                  <a:pt x="157638" y="5390534"/>
                </a:lnTo>
                <a:lnTo>
                  <a:pt x="131504" y="5384075"/>
                </a:lnTo>
                <a:lnTo>
                  <a:pt x="121920" y="5376164"/>
                </a:lnTo>
                <a:lnTo>
                  <a:pt x="121920" y="5195824"/>
                </a:lnTo>
                <a:lnTo>
                  <a:pt x="112335" y="5187912"/>
                </a:lnTo>
                <a:lnTo>
                  <a:pt x="86201" y="5181453"/>
                </a:lnTo>
                <a:lnTo>
                  <a:pt x="47446" y="5177100"/>
                </a:lnTo>
                <a:lnTo>
                  <a:pt x="0" y="5175504"/>
                </a:lnTo>
                <a:lnTo>
                  <a:pt x="47446" y="5173907"/>
                </a:lnTo>
                <a:lnTo>
                  <a:pt x="86201" y="5169554"/>
                </a:lnTo>
                <a:lnTo>
                  <a:pt x="112335" y="5163095"/>
                </a:lnTo>
                <a:lnTo>
                  <a:pt x="121920" y="5155183"/>
                </a:lnTo>
                <a:lnTo>
                  <a:pt x="121920" y="4974844"/>
                </a:lnTo>
                <a:lnTo>
                  <a:pt x="131504" y="4966954"/>
                </a:lnTo>
                <a:lnTo>
                  <a:pt x="157638" y="4960493"/>
                </a:lnTo>
                <a:lnTo>
                  <a:pt x="196393" y="4956127"/>
                </a:lnTo>
                <a:lnTo>
                  <a:pt x="243840" y="4954524"/>
                </a:lnTo>
              </a:path>
              <a:path w="2459990" h="5995670">
                <a:moveTo>
                  <a:pt x="2206752" y="2188464"/>
                </a:moveTo>
                <a:lnTo>
                  <a:pt x="2254198" y="2186860"/>
                </a:lnTo>
                <a:lnTo>
                  <a:pt x="2292953" y="2182494"/>
                </a:lnTo>
                <a:lnTo>
                  <a:pt x="2319087" y="2176033"/>
                </a:lnTo>
                <a:lnTo>
                  <a:pt x="2328672" y="2168143"/>
                </a:lnTo>
                <a:lnTo>
                  <a:pt x="2328672" y="1916176"/>
                </a:lnTo>
                <a:lnTo>
                  <a:pt x="2338256" y="1908286"/>
                </a:lnTo>
                <a:lnTo>
                  <a:pt x="2364390" y="1901825"/>
                </a:lnTo>
                <a:lnTo>
                  <a:pt x="2403145" y="1897459"/>
                </a:lnTo>
                <a:lnTo>
                  <a:pt x="2450592" y="1895855"/>
                </a:lnTo>
                <a:lnTo>
                  <a:pt x="2403145" y="1894252"/>
                </a:lnTo>
                <a:lnTo>
                  <a:pt x="2364390" y="1889886"/>
                </a:lnTo>
                <a:lnTo>
                  <a:pt x="2338256" y="1883425"/>
                </a:lnTo>
                <a:lnTo>
                  <a:pt x="2328672" y="1875535"/>
                </a:lnTo>
                <a:lnTo>
                  <a:pt x="2328672" y="1623567"/>
                </a:lnTo>
                <a:lnTo>
                  <a:pt x="2319087" y="1615678"/>
                </a:lnTo>
                <a:lnTo>
                  <a:pt x="2292953" y="1609216"/>
                </a:lnTo>
                <a:lnTo>
                  <a:pt x="2254198" y="1604851"/>
                </a:lnTo>
                <a:lnTo>
                  <a:pt x="2206752" y="1603247"/>
                </a:lnTo>
              </a:path>
              <a:path w="2459990" h="5995670">
                <a:moveTo>
                  <a:pt x="2194559" y="3774948"/>
                </a:moveTo>
                <a:lnTo>
                  <a:pt x="2242006" y="3773344"/>
                </a:lnTo>
                <a:lnTo>
                  <a:pt x="2280761" y="3768979"/>
                </a:lnTo>
                <a:lnTo>
                  <a:pt x="2306895" y="3762517"/>
                </a:lnTo>
                <a:lnTo>
                  <a:pt x="2316479" y="3754628"/>
                </a:lnTo>
                <a:lnTo>
                  <a:pt x="2316479" y="3502659"/>
                </a:lnTo>
                <a:lnTo>
                  <a:pt x="2326064" y="3494770"/>
                </a:lnTo>
                <a:lnTo>
                  <a:pt x="2352198" y="3488308"/>
                </a:lnTo>
                <a:lnTo>
                  <a:pt x="2390953" y="3483943"/>
                </a:lnTo>
                <a:lnTo>
                  <a:pt x="2438400" y="3482339"/>
                </a:lnTo>
                <a:lnTo>
                  <a:pt x="2390953" y="3480736"/>
                </a:lnTo>
                <a:lnTo>
                  <a:pt x="2352198" y="3476370"/>
                </a:lnTo>
                <a:lnTo>
                  <a:pt x="2326064" y="3469909"/>
                </a:lnTo>
                <a:lnTo>
                  <a:pt x="2316479" y="3462019"/>
                </a:lnTo>
                <a:lnTo>
                  <a:pt x="2316479" y="3210051"/>
                </a:lnTo>
                <a:lnTo>
                  <a:pt x="2306895" y="3202162"/>
                </a:lnTo>
                <a:lnTo>
                  <a:pt x="2280761" y="3195700"/>
                </a:lnTo>
                <a:lnTo>
                  <a:pt x="2242006" y="3191335"/>
                </a:lnTo>
                <a:lnTo>
                  <a:pt x="2194559" y="3189731"/>
                </a:lnTo>
              </a:path>
              <a:path w="2459990" h="5995670">
                <a:moveTo>
                  <a:pt x="2194559" y="3186683"/>
                </a:moveTo>
                <a:lnTo>
                  <a:pt x="2246191" y="3184945"/>
                </a:lnTo>
                <a:lnTo>
                  <a:pt x="2288333" y="3180206"/>
                </a:lnTo>
                <a:lnTo>
                  <a:pt x="2316735" y="3173182"/>
                </a:lnTo>
                <a:lnTo>
                  <a:pt x="2327148" y="3164585"/>
                </a:lnTo>
                <a:lnTo>
                  <a:pt x="2327148" y="2930652"/>
                </a:lnTo>
                <a:lnTo>
                  <a:pt x="2337560" y="2922055"/>
                </a:lnTo>
                <a:lnTo>
                  <a:pt x="2365962" y="2915030"/>
                </a:lnTo>
                <a:lnTo>
                  <a:pt x="2408104" y="2910292"/>
                </a:lnTo>
                <a:lnTo>
                  <a:pt x="2459736" y="2908554"/>
                </a:lnTo>
                <a:lnTo>
                  <a:pt x="2408104" y="2906815"/>
                </a:lnTo>
                <a:lnTo>
                  <a:pt x="2365962" y="2902076"/>
                </a:lnTo>
                <a:lnTo>
                  <a:pt x="2337560" y="2895052"/>
                </a:lnTo>
                <a:lnTo>
                  <a:pt x="2327148" y="2886455"/>
                </a:lnTo>
                <a:lnTo>
                  <a:pt x="2327148" y="2652521"/>
                </a:lnTo>
                <a:lnTo>
                  <a:pt x="2316735" y="2643925"/>
                </a:lnTo>
                <a:lnTo>
                  <a:pt x="2288333" y="2636900"/>
                </a:lnTo>
                <a:lnTo>
                  <a:pt x="2246191" y="2632162"/>
                </a:lnTo>
                <a:lnTo>
                  <a:pt x="2194559" y="2630423"/>
                </a:lnTo>
              </a:path>
              <a:path w="2459990" h="5995670">
                <a:moveTo>
                  <a:pt x="2205228" y="2625852"/>
                </a:moveTo>
                <a:lnTo>
                  <a:pt x="2252674" y="2624248"/>
                </a:lnTo>
                <a:lnTo>
                  <a:pt x="2291429" y="2619882"/>
                </a:lnTo>
                <a:lnTo>
                  <a:pt x="2317563" y="2613421"/>
                </a:lnTo>
                <a:lnTo>
                  <a:pt x="2327148" y="2605531"/>
                </a:lnTo>
                <a:lnTo>
                  <a:pt x="2327148" y="2425191"/>
                </a:lnTo>
                <a:lnTo>
                  <a:pt x="2336732" y="2417302"/>
                </a:lnTo>
                <a:lnTo>
                  <a:pt x="2362866" y="2410841"/>
                </a:lnTo>
                <a:lnTo>
                  <a:pt x="2401621" y="2406475"/>
                </a:lnTo>
                <a:lnTo>
                  <a:pt x="2449068" y="2404871"/>
                </a:lnTo>
                <a:lnTo>
                  <a:pt x="2401621" y="2403268"/>
                </a:lnTo>
                <a:lnTo>
                  <a:pt x="2362866" y="2398903"/>
                </a:lnTo>
                <a:lnTo>
                  <a:pt x="2336732" y="2392441"/>
                </a:lnTo>
                <a:lnTo>
                  <a:pt x="2327148" y="2384552"/>
                </a:lnTo>
                <a:lnTo>
                  <a:pt x="2327148" y="2204211"/>
                </a:lnTo>
                <a:lnTo>
                  <a:pt x="2317563" y="2196322"/>
                </a:lnTo>
                <a:lnTo>
                  <a:pt x="2291429" y="2189861"/>
                </a:lnTo>
                <a:lnTo>
                  <a:pt x="2252674" y="2185495"/>
                </a:lnTo>
                <a:lnTo>
                  <a:pt x="2205228" y="2183891"/>
                </a:lnTo>
              </a:path>
              <a:path w="2459990" h="5995670">
                <a:moveTo>
                  <a:pt x="2203704" y="1600200"/>
                </a:moveTo>
                <a:lnTo>
                  <a:pt x="2252656" y="1598550"/>
                </a:lnTo>
                <a:lnTo>
                  <a:pt x="2292619" y="1594056"/>
                </a:lnTo>
                <a:lnTo>
                  <a:pt x="2319557" y="1587394"/>
                </a:lnTo>
                <a:lnTo>
                  <a:pt x="2329433" y="1579244"/>
                </a:lnTo>
                <a:lnTo>
                  <a:pt x="2329433" y="1475613"/>
                </a:lnTo>
                <a:lnTo>
                  <a:pt x="2339310" y="1467463"/>
                </a:lnTo>
                <a:lnTo>
                  <a:pt x="2366248" y="1460801"/>
                </a:lnTo>
                <a:lnTo>
                  <a:pt x="2406211" y="1456307"/>
                </a:lnTo>
                <a:lnTo>
                  <a:pt x="2455164" y="1454657"/>
                </a:lnTo>
                <a:lnTo>
                  <a:pt x="2406211" y="1453008"/>
                </a:lnTo>
                <a:lnTo>
                  <a:pt x="2366248" y="1448514"/>
                </a:lnTo>
                <a:lnTo>
                  <a:pt x="2339310" y="1441852"/>
                </a:lnTo>
                <a:lnTo>
                  <a:pt x="2329433" y="1433702"/>
                </a:lnTo>
                <a:lnTo>
                  <a:pt x="2329433" y="1330070"/>
                </a:lnTo>
                <a:lnTo>
                  <a:pt x="2319557" y="1321921"/>
                </a:lnTo>
                <a:lnTo>
                  <a:pt x="2292619" y="1315259"/>
                </a:lnTo>
                <a:lnTo>
                  <a:pt x="2252656" y="1310765"/>
                </a:lnTo>
                <a:lnTo>
                  <a:pt x="2203704" y="1309115"/>
                </a:lnTo>
              </a:path>
              <a:path w="2459990" h="5995670">
                <a:moveTo>
                  <a:pt x="2203704" y="1184147"/>
                </a:moveTo>
                <a:lnTo>
                  <a:pt x="2251150" y="1182544"/>
                </a:lnTo>
                <a:lnTo>
                  <a:pt x="2289905" y="1178178"/>
                </a:lnTo>
                <a:lnTo>
                  <a:pt x="2316039" y="1171717"/>
                </a:lnTo>
                <a:lnTo>
                  <a:pt x="2325624" y="1163827"/>
                </a:lnTo>
                <a:lnTo>
                  <a:pt x="2325624" y="911859"/>
                </a:lnTo>
                <a:lnTo>
                  <a:pt x="2335208" y="903970"/>
                </a:lnTo>
                <a:lnTo>
                  <a:pt x="2361342" y="897509"/>
                </a:lnTo>
                <a:lnTo>
                  <a:pt x="2400097" y="893143"/>
                </a:lnTo>
                <a:lnTo>
                  <a:pt x="2447544" y="891539"/>
                </a:lnTo>
                <a:lnTo>
                  <a:pt x="2400097" y="889936"/>
                </a:lnTo>
                <a:lnTo>
                  <a:pt x="2361342" y="885570"/>
                </a:lnTo>
                <a:lnTo>
                  <a:pt x="2335208" y="879109"/>
                </a:lnTo>
                <a:lnTo>
                  <a:pt x="2325624" y="871219"/>
                </a:lnTo>
                <a:lnTo>
                  <a:pt x="2325624" y="619251"/>
                </a:lnTo>
                <a:lnTo>
                  <a:pt x="2316039" y="611362"/>
                </a:lnTo>
                <a:lnTo>
                  <a:pt x="2289905" y="604901"/>
                </a:lnTo>
                <a:lnTo>
                  <a:pt x="2251150" y="600535"/>
                </a:lnTo>
                <a:lnTo>
                  <a:pt x="2203704" y="598931"/>
                </a:lnTo>
              </a:path>
              <a:path w="2459990" h="5995670">
                <a:moveTo>
                  <a:pt x="2205228" y="585215"/>
                </a:moveTo>
                <a:lnTo>
                  <a:pt x="2252674" y="583612"/>
                </a:lnTo>
                <a:lnTo>
                  <a:pt x="2291429" y="579246"/>
                </a:lnTo>
                <a:lnTo>
                  <a:pt x="2317563" y="572785"/>
                </a:lnTo>
                <a:lnTo>
                  <a:pt x="2327148" y="564895"/>
                </a:lnTo>
                <a:lnTo>
                  <a:pt x="2327148" y="312927"/>
                </a:lnTo>
                <a:lnTo>
                  <a:pt x="2336732" y="305038"/>
                </a:lnTo>
                <a:lnTo>
                  <a:pt x="2362866" y="298576"/>
                </a:lnTo>
                <a:lnTo>
                  <a:pt x="2401621" y="294211"/>
                </a:lnTo>
                <a:lnTo>
                  <a:pt x="2449068" y="292607"/>
                </a:lnTo>
                <a:lnTo>
                  <a:pt x="2401621" y="291004"/>
                </a:lnTo>
                <a:lnTo>
                  <a:pt x="2362866" y="286638"/>
                </a:lnTo>
                <a:lnTo>
                  <a:pt x="2336732" y="280177"/>
                </a:lnTo>
                <a:lnTo>
                  <a:pt x="2327148" y="272288"/>
                </a:lnTo>
                <a:lnTo>
                  <a:pt x="2327148" y="20319"/>
                </a:lnTo>
                <a:lnTo>
                  <a:pt x="2317563" y="12430"/>
                </a:lnTo>
                <a:lnTo>
                  <a:pt x="2291429" y="5969"/>
                </a:lnTo>
                <a:lnTo>
                  <a:pt x="2252674" y="1603"/>
                </a:lnTo>
                <a:lnTo>
                  <a:pt x="2205228" y="0"/>
                </a:lnTo>
              </a:path>
            </a:pathLst>
          </a:custGeom>
          <a:ln w="15875">
            <a:solidFill>
              <a:srgbClr val="A33829"/>
            </a:solidFill>
          </a:ln>
        </p:spPr>
        <p:txBody>
          <a:bodyPr wrap="square" lIns="0" tIns="0" rIns="0" bIns="0" rtlCol="0"/>
          <a:lstStyle/>
          <a:p>
            <a:endParaRPr/>
          </a:p>
        </p:txBody>
      </p:sp>
      <p:sp>
        <p:nvSpPr>
          <p:cNvPr id="3" name="object 3"/>
          <p:cNvSpPr txBox="1"/>
          <p:nvPr/>
        </p:nvSpPr>
        <p:spPr>
          <a:xfrm>
            <a:off x="720851" y="1778889"/>
            <a:ext cx="5030470" cy="4227195"/>
          </a:xfrm>
          <a:prstGeom prst="rect">
            <a:avLst/>
          </a:prstGeom>
        </p:spPr>
        <p:txBody>
          <a:bodyPr vert="horz" wrap="square" lIns="0" tIns="53975" rIns="0" bIns="0" rtlCol="0">
            <a:spAutoFit/>
          </a:bodyPr>
          <a:lstStyle/>
          <a:p>
            <a:pPr marL="38100" marR="55244" algn="just">
              <a:lnSpc>
                <a:spcPts val="1839"/>
              </a:lnSpc>
              <a:spcBef>
                <a:spcPts val="425"/>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114" dirty="0">
                <a:solidFill>
                  <a:srgbClr val="302C2A"/>
                </a:solidFill>
                <a:latin typeface="Verdana"/>
                <a:cs typeface="Verdana"/>
              </a:rPr>
              <a:t>ys</a:t>
            </a:r>
            <a:r>
              <a:rPr sz="1800" spc="-200" dirty="0">
                <a:solidFill>
                  <a:srgbClr val="302C2A"/>
                </a:solidFill>
                <a:latin typeface="Verdana"/>
                <a:cs typeface="Verdana"/>
              </a:rPr>
              <a:t> </a:t>
            </a:r>
            <a:r>
              <a:rPr sz="1800" spc="-150" dirty="0">
                <a:solidFill>
                  <a:srgbClr val="302C2A"/>
                </a:solidFill>
                <a:latin typeface="Verdana"/>
                <a:cs typeface="Verdana"/>
              </a:rPr>
              <a:t>r</a:t>
            </a:r>
            <a:r>
              <a:rPr sz="1800" spc="-105" dirty="0">
                <a:solidFill>
                  <a:srgbClr val="302C2A"/>
                </a:solidFill>
                <a:latin typeface="Verdana"/>
                <a:cs typeface="Verdana"/>
              </a:rPr>
              <a:t>e</a:t>
            </a:r>
            <a:r>
              <a:rPr sz="1800" spc="-114" dirty="0">
                <a:solidFill>
                  <a:srgbClr val="302C2A"/>
                </a:solidFill>
                <a:latin typeface="Verdana"/>
                <a:cs typeface="Verdana"/>
              </a:rPr>
              <a:t>se</a:t>
            </a:r>
            <a:r>
              <a:rPr sz="1800" spc="-85" dirty="0">
                <a:solidFill>
                  <a:srgbClr val="302C2A"/>
                </a:solidFill>
                <a:latin typeface="Verdana"/>
                <a:cs typeface="Verdana"/>
              </a:rPr>
              <a:t>r</a:t>
            </a:r>
            <a:r>
              <a:rPr sz="1800" spc="-155" dirty="0">
                <a:solidFill>
                  <a:srgbClr val="302C2A"/>
                </a:solidFill>
                <a:latin typeface="Verdana"/>
                <a:cs typeface="Verdana"/>
              </a:rPr>
              <a:t>v</a:t>
            </a:r>
            <a:r>
              <a:rPr sz="1800" spc="-105" dirty="0">
                <a:solidFill>
                  <a:srgbClr val="302C2A"/>
                </a:solidFill>
                <a:latin typeface="Verdana"/>
                <a:cs typeface="Verdana"/>
              </a:rPr>
              <a:t>e</a:t>
            </a:r>
            <a:r>
              <a:rPr sz="1800" spc="-60" dirty="0">
                <a:solidFill>
                  <a:srgbClr val="302C2A"/>
                </a:solidFill>
                <a:latin typeface="Verdana"/>
                <a:cs typeface="Verdana"/>
              </a:rPr>
              <a:t>d</a:t>
            </a:r>
            <a:r>
              <a:rPr sz="1800" spc="-175" dirty="0">
                <a:solidFill>
                  <a:srgbClr val="302C2A"/>
                </a:solidFill>
                <a:latin typeface="Verdana"/>
                <a:cs typeface="Verdana"/>
              </a:rPr>
              <a:t> </a:t>
            </a:r>
            <a:r>
              <a:rPr sz="1800" spc="-114" dirty="0">
                <a:solidFill>
                  <a:srgbClr val="302C2A"/>
                </a:solidFill>
                <a:latin typeface="Verdana"/>
                <a:cs typeface="Verdana"/>
              </a:rPr>
              <a:t>as</a:t>
            </a:r>
            <a:r>
              <a:rPr sz="1800" spc="-200" dirty="0">
                <a:solidFill>
                  <a:srgbClr val="302C2A"/>
                </a:solidFill>
                <a:latin typeface="Verdana"/>
                <a:cs typeface="Verdana"/>
              </a:rPr>
              <a:t> </a:t>
            </a:r>
            <a:r>
              <a:rPr sz="1800" spc="-80" dirty="0">
                <a:solidFill>
                  <a:srgbClr val="302C2A"/>
                </a:solidFill>
                <a:latin typeface="Verdana"/>
                <a:cs typeface="Verdana"/>
              </a:rPr>
              <a:t>4RU</a:t>
            </a:r>
            <a:r>
              <a:rPr sz="1800" spc="-204" dirty="0">
                <a:solidFill>
                  <a:srgbClr val="302C2A"/>
                </a:solidFill>
                <a:latin typeface="Verdana"/>
                <a:cs typeface="Verdana"/>
              </a:rPr>
              <a:t> </a:t>
            </a:r>
            <a:r>
              <a:rPr sz="1800" spc="-135" dirty="0">
                <a:solidFill>
                  <a:srgbClr val="302C2A"/>
                </a:solidFill>
                <a:latin typeface="Verdana"/>
                <a:cs typeface="Verdana"/>
              </a:rPr>
              <a:t>ar</a:t>
            </a:r>
            <a:r>
              <a:rPr sz="1800" spc="-105" dirty="0">
                <a:solidFill>
                  <a:srgbClr val="302C2A"/>
                </a:solidFill>
                <a:latin typeface="Verdana"/>
                <a:cs typeface="Verdana"/>
              </a:rPr>
              <a:t>e</a:t>
            </a:r>
            <a:r>
              <a:rPr sz="1800" spc="-114" dirty="0">
                <a:solidFill>
                  <a:srgbClr val="302C2A"/>
                </a:solidFill>
                <a:latin typeface="Verdana"/>
                <a:cs typeface="Verdana"/>
              </a:rPr>
              <a:t>as</a:t>
            </a:r>
            <a:r>
              <a:rPr sz="1800" spc="-180" dirty="0">
                <a:solidFill>
                  <a:srgbClr val="302C2A"/>
                </a:solidFill>
                <a:latin typeface="Verdana"/>
                <a:cs typeface="Verdana"/>
              </a:rPr>
              <a:t> </a:t>
            </a:r>
            <a:r>
              <a:rPr sz="1800" spc="-60" dirty="0">
                <a:solidFill>
                  <a:srgbClr val="302C2A"/>
                </a:solidFill>
                <a:latin typeface="Verdana"/>
                <a:cs typeface="Verdana"/>
              </a:rPr>
              <a:t>in</a:t>
            </a:r>
            <a:r>
              <a:rPr sz="1800" spc="-200" dirty="0">
                <a:solidFill>
                  <a:srgbClr val="302C2A"/>
                </a:solidFill>
                <a:latin typeface="Verdana"/>
                <a:cs typeface="Verdana"/>
              </a:rPr>
              <a:t> </a:t>
            </a:r>
            <a:r>
              <a:rPr sz="1800" spc="-65" dirty="0">
                <a:solidFill>
                  <a:srgbClr val="302C2A"/>
                </a:solidFill>
                <a:latin typeface="Verdana"/>
                <a:cs typeface="Verdana"/>
              </a:rPr>
              <a:t>t</a:t>
            </a:r>
            <a:r>
              <a:rPr sz="1800" spc="-100" dirty="0">
                <a:solidFill>
                  <a:srgbClr val="302C2A"/>
                </a:solidFill>
                <a:latin typeface="Verdana"/>
                <a:cs typeface="Verdana"/>
              </a:rPr>
              <a:t>h</a:t>
            </a:r>
            <a:r>
              <a:rPr sz="1800" spc="-114" dirty="0">
                <a:solidFill>
                  <a:srgbClr val="302C2A"/>
                </a:solidFill>
                <a:latin typeface="Verdana"/>
                <a:cs typeface="Verdana"/>
              </a:rPr>
              <a:t>e</a:t>
            </a:r>
            <a:r>
              <a:rPr sz="1800" spc="-195" dirty="0">
                <a:solidFill>
                  <a:srgbClr val="302C2A"/>
                </a:solidFill>
                <a:latin typeface="Verdana"/>
                <a:cs typeface="Verdana"/>
              </a:rPr>
              <a:t> </a:t>
            </a:r>
            <a:r>
              <a:rPr sz="1800" spc="-145" dirty="0">
                <a:solidFill>
                  <a:srgbClr val="302C2A"/>
                </a:solidFill>
                <a:latin typeface="Verdana"/>
                <a:cs typeface="Verdana"/>
              </a:rPr>
              <a:t>r</a:t>
            </a:r>
            <a:r>
              <a:rPr sz="1800" spc="-105" dirty="0">
                <a:solidFill>
                  <a:srgbClr val="302C2A"/>
                </a:solidFill>
                <a:latin typeface="Verdana"/>
                <a:cs typeface="Verdana"/>
              </a:rPr>
              <a:t>ac</a:t>
            </a:r>
            <a:r>
              <a:rPr sz="1800" spc="-125" dirty="0">
                <a:solidFill>
                  <a:srgbClr val="302C2A"/>
                </a:solidFill>
                <a:latin typeface="Verdana"/>
                <a:cs typeface="Verdana"/>
              </a:rPr>
              <a:t>k</a:t>
            </a:r>
            <a:r>
              <a:rPr sz="1800" spc="-195" dirty="0">
                <a:solidFill>
                  <a:srgbClr val="302C2A"/>
                </a:solidFill>
                <a:latin typeface="Verdana"/>
                <a:cs typeface="Verdana"/>
              </a:rPr>
              <a:t> </a:t>
            </a:r>
            <a:r>
              <a:rPr sz="1800" spc="-95" dirty="0">
                <a:solidFill>
                  <a:srgbClr val="302C2A"/>
                </a:solidFill>
                <a:latin typeface="Verdana"/>
                <a:cs typeface="Verdana"/>
              </a:rPr>
              <a:t>th</a:t>
            </a:r>
            <a:r>
              <a:rPr sz="1800" spc="-105" dirty="0">
                <a:solidFill>
                  <a:srgbClr val="302C2A"/>
                </a:solidFill>
                <a:latin typeface="Verdana"/>
                <a:cs typeface="Verdana"/>
              </a:rPr>
              <a:t>a</a:t>
            </a:r>
            <a:r>
              <a:rPr sz="1800" spc="-95" dirty="0">
                <a:solidFill>
                  <a:srgbClr val="302C2A"/>
                </a:solidFill>
                <a:latin typeface="Verdana"/>
                <a:cs typeface="Verdana"/>
              </a:rPr>
              <a:t>t  </a:t>
            </a:r>
            <a:r>
              <a:rPr sz="1800" spc="-90" dirty="0">
                <a:solidFill>
                  <a:srgbClr val="302C2A"/>
                </a:solidFill>
                <a:latin typeface="Verdana"/>
                <a:cs typeface="Verdana"/>
              </a:rPr>
              <a:t>can</a:t>
            </a:r>
            <a:r>
              <a:rPr sz="1800" spc="-200" dirty="0">
                <a:solidFill>
                  <a:srgbClr val="302C2A"/>
                </a:solidFill>
                <a:latin typeface="Verdana"/>
                <a:cs typeface="Verdana"/>
              </a:rPr>
              <a:t> </a:t>
            </a:r>
            <a:r>
              <a:rPr sz="1800" spc="-100" dirty="0">
                <a:solidFill>
                  <a:srgbClr val="302C2A"/>
                </a:solidFill>
                <a:latin typeface="Verdana"/>
                <a:cs typeface="Verdana"/>
              </a:rPr>
              <a:t>accommodate</a:t>
            </a:r>
            <a:r>
              <a:rPr sz="1800" spc="-165" dirty="0">
                <a:solidFill>
                  <a:srgbClr val="302C2A"/>
                </a:solidFill>
                <a:latin typeface="Verdana"/>
                <a:cs typeface="Verdana"/>
              </a:rPr>
              <a:t> </a:t>
            </a:r>
            <a:r>
              <a:rPr sz="1800" spc="-95" dirty="0">
                <a:solidFill>
                  <a:srgbClr val="302C2A"/>
                </a:solidFill>
                <a:latin typeface="Verdana"/>
                <a:cs typeface="Verdana"/>
              </a:rPr>
              <a:t>various</a:t>
            </a:r>
            <a:r>
              <a:rPr sz="1800" spc="-180" dirty="0">
                <a:solidFill>
                  <a:srgbClr val="302C2A"/>
                </a:solidFill>
                <a:latin typeface="Verdana"/>
                <a:cs typeface="Verdana"/>
              </a:rPr>
              <a:t> </a:t>
            </a:r>
            <a:r>
              <a:rPr sz="1800" spc="-80" dirty="0">
                <a:solidFill>
                  <a:srgbClr val="302C2A"/>
                </a:solidFill>
                <a:latin typeface="Verdana"/>
                <a:cs typeface="Verdana"/>
              </a:rPr>
              <a:t>combinations</a:t>
            </a:r>
            <a:r>
              <a:rPr sz="1800" spc="-160" dirty="0">
                <a:solidFill>
                  <a:srgbClr val="302C2A"/>
                </a:solidFill>
                <a:latin typeface="Verdana"/>
                <a:cs typeface="Verdana"/>
              </a:rPr>
              <a:t> </a:t>
            </a:r>
            <a:r>
              <a:rPr sz="1800" spc="-30" dirty="0">
                <a:solidFill>
                  <a:srgbClr val="302C2A"/>
                </a:solidFill>
                <a:latin typeface="Verdana"/>
                <a:cs typeface="Verdana"/>
              </a:rPr>
              <a:t>of</a:t>
            </a:r>
            <a:r>
              <a:rPr sz="1800" spc="-200" dirty="0">
                <a:solidFill>
                  <a:srgbClr val="302C2A"/>
                </a:solidFill>
                <a:latin typeface="Verdana"/>
                <a:cs typeface="Verdana"/>
              </a:rPr>
              <a:t> </a:t>
            </a:r>
            <a:r>
              <a:rPr sz="1800" spc="-120" dirty="0">
                <a:solidFill>
                  <a:srgbClr val="302C2A"/>
                </a:solidFill>
                <a:latin typeface="Verdana"/>
                <a:cs typeface="Verdana"/>
              </a:rPr>
              <a:t>rack </a:t>
            </a:r>
            <a:r>
              <a:rPr sz="1800" spc="-620" dirty="0">
                <a:solidFill>
                  <a:srgbClr val="302C2A"/>
                </a:solidFill>
                <a:latin typeface="Verdana"/>
                <a:cs typeface="Verdana"/>
              </a:rPr>
              <a:t> </a:t>
            </a:r>
            <a:r>
              <a:rPr sz="1800" spc="-85" dirty="0">
                <a:solidFill>
                  <a:srgbClr val="302C2A"/>
                </a:solidFill>
                <a:latin typeface="Verdana"/>
                <a:cs typeface="Verdana"/>
              </a:rPr>
              <a:t>components</a:t>
            </a:r>
            <a:endParaRPr sz="1800">
              <a:latin typeface="Verdana"/>
              <a:cs typeface="Verdana"/>
            </a:endParaRPr>
          </a:p>
          <a:p>
            <a:pPr marL="220979">
              <a:lnSpc>
                <a:spcPct val="100000"/>
              </a:lnSpc>
              <a:spcBef>
                <a:spcPts val="260"/>
              </a:spcBef>
            </a:pPr>
            <a:r>
              <a:rPr sz="1800" dirty="0">
                <a:solidFill>
                  <a:srgbClr val="302C2A"/>
                </a:solidFill>
                <a:latin typeface="Arial"/>
                <a:cs typeface="Arial"/>
              </a:rPr>
              <a:t>• </a:t>
            </a:r>
            <a:r>
              <a:rPr sz="1800" spc="-195" dirty="0">
                <a:solidFill>
                  <a:srgbClr val="302C2A"/>
                </a:solidFill>
                <a:latin typeface="Arial"/>
                <a:cs typeface="Arial"/>
              </a:rPr>
              <a:t> </a:t>
            </a:r>
            <a:r>
              <a:rPr sz="1800" spc="-65" dirty="0">
                <a:solidFill>
                  <a:srgbClr val="302C2A"/>
                </a:solidFill>
                <a:latin typeface="Verdana"/>
                <a:cs typeface="Verdana"/>
              </a:rPr>
              <a:t>1</a:t>
            </a:r>
            <a:r>
              <a:rPr sz="1800" spc="-204" dirty="0">
                <a:solidFill>
                  <a:srgbClr val="302C2A"/>
                </a:solidFill>
                <a:latin typeface="Verdana"/>
                <a:cs typeface="Verdana"/>
              </a:rPr>
              <a:t> </a:t>
            </a:r>
            <a:r>
              <a:rPr sz="1800" spc="-114" dirty="0">
                <a:solidFill>
                  <a:srgbClr val="302C2A"/>
                </a:solidFill>
                <a:latin typeface="Verdana"/>
                <a:cs typeface="Verdana"/>
              </a:rPr>
              <a:t>t</a:t>
            </a:r>
            <a:r>
              <a:rPr sz="1800" spc="-50" dirty="0">
                <a:solidFill>
                  <a:srgbClr val="302C2A"/>
                </a:solidFill>
                <a:latin typeface="Verdana"/>
                <a:cs typeface="Verdana"/>
              </a:rPr>
              <a:t>o</a:t>
            </a:r>
            <a:r>
              <a:rPr sz="1800" spc="-195" dirty="0">
                <a:solidFill>
                  <a:srgbClr val="302C2A"/>
                </a:solidFill>
                <a:latin typeface="Verdana"/>
                <a:cs typeface="Verdana"/>
              </a:rPr>
              <a:t> </a:t>
            </a:r>
            <a:r>
              <a:rPr sz="1800" spc="-105" dirty="0">
                <a:solidFill>
                  <a:srgbClr val="302C2A"/>
                </a:solidFill>
                <a:latin typeface="Verdana"/>
                <a:cs typeface="Verdana"/>
              </a:rPr>
              <a:t>4x</a:t>
            </a:r>
            <a:r>
              <a:rPr sz="1800" spc="-200" dirty="0">
                <a:solidFill>
                  <a:srgbClr val="302C2A"/>
                </a:solidFill>
                <a:latin typeface="Verdana"/>
                <a:cs typeface="Verdana"/>
              </a:rPr>
              <a:t> </a:t>
            </a:r>
            <a:r>
              <a:rPr sz="1800" spc="-135" dirty="0">
                <a:solidFill>
                  <a:srgbClr val="302C2A"/>
                </a:solidFill>
                <a:latin typeface="Verdana"/>
                <a:cs typeface="Verdana"/>
              </a:rPr>
              <a:t>C</a:t>
            </a:r>
            <a:r>
              <a:rPr sz="1800" spc="-70" dirty="0">
                <a:solidFill>
                  <a:srgbClr val="302C2A"/>
                </a:solidFill>
                <a:latin typeface="Verdana"/>
                <a:cs typeface="Verdana"/>
              </a:rPr>
              <a:t>o</a:t>
            </a:r>
            <a:r>
              <a:rPr sz="1800" spc="-120" dirty="0">
                <a:solidFill>
                  <a:srgbClr val="302C2A"/>
                </a:solidFill>
                <a:latin typeface="Verdana"/>
                <a:cs typeface="Verdana"/>
              </a:rPr>
              <a:t>m</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r>
              <a:rPr sz="1800" spc="-17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220979">
              <a:lnSpc>
                <a:spcPct val="100000"/>
              </a:lnSpc>
              <a:spcBef>
                <a:spcPts val="280"/>
              </a:spcBef>
            </a:pPr>
            <a:r>
              <a:rPr sz="1800" dirty="0">
                <a:solidFill>
                  <a:srgbClr val="302C2A"/>
                </a:solidFill>
                <a:latin typeface="Arial"/>
                <a:cs typeface="Arial"/>
              </a:rPr>
              <a:t>• </a:t>
            </a:r>
            <a:r>
              <a:rPr sz="1800" spc="-195" dirty="0">
                <a:solidFill>
                  <a:srgbClr val="302C2A"/>
                </a:solidFill>
                <a:latin typeface="Arial"/>
                <a:cs typeface="Arial"/>
              </a:rPr>
              <a:t> </a:t>
            </a:r>
            <a:r>
              <a:rPr sz="1800" spc="-65" dirty="0">
                <a:solidFill>
                  <a:srgbClr val="302C2A"/>
                </a:solidFill>
                <a:latin typeface="Verdana"/>
                <a:cs typeface="Verdana"/>
              </a:rPr>
              <a:t>1</a:t>
            </a:r>
            <a:r>
              <a:rPr sz="1800" spc="-204" dirty="0">
                <a:solidFill>
                  <a:srgbClr val="302C2A"/>
                </a:solidFill>
                <a:latin typeface="Verdana"/>
                <a:cs typeface="Verdana"/>
              </a:rPr>
              <a:t> </a:t>
            </a:r>
            <a:r>
              <a:rPr sz="1800" spc="-114" dirty="0">
                <a:solidFill>
                  <a:srgbClr val="302C2A"/>
                </a:solidFill>
                <a:latin typeface="Verdana"/>
                <a:cs typeface="Verdana"/>
              </a:rPr>
              <a:t>t</a:t>
            </a:r>
            <a:r>
              <a:rPr sz="1800" spc="-50" dirty="0">
                <a:solidFill>
                  <a:srgbClr val="302C2A"/>
                </a:solidFill>
                <a:latin typeface="Verdana"/>
                <a:cs typeface="Verdana"/>
              </a:rPr>
              <a:t>o</a:t>
            </a:r>
            <a:r>
              <a:rPr sz="1800" spc="-195" dirty="0">
                <a:solidFill>
                  <a:srgbClr val="302C2A"/>
                </a:solidFill>
                <a:latin typeface="Verdana"/>
                <a:cs typeface="Verdana"/>
              </a:rPr>
              <a:t> </a:t>
            </a:r>
            <a:r>
              <a:rPr sz="1800" spc="-105" dirty="0">
                <a:solidFill>
                  <a:srgbClr val="302C2A"/>
                </a:solidFill>
                <a:latin typeface="Verdana"/>
                <a:cs typeface="Verdana"/>
              </a:rPr>
              <a:t>2x</a:t>
            </a:r>
            <a:r>
              <a:rPr sz="1800" spc="-204" dirty="0">
                <a:solidFill>
                  <a:srgbClr val="302C2A"/>
                </a:solidFill>
                <a:latin typeface="Verdana"/>
                <a:cs typeface="Verdana"/>
              </a:rPr>
              <a:t> </a:t>
            </a:r>
            <a:r>
              <a:rPr sz="1800" spc="-120" dirty="0">
                <a:solidFill>
                  <a:srgbClr val="302C2A"/>
                </a:solidFill>
                <a:latin typeface="Verdana"/>
                <a:cs typeface="Verdana"/>
              </a:rPr>
              <a:t>D</a:t>
            </a:r>
            <a:r>
              <a:rPr sz="1800" spc="-110" dirty="0">
                <a:solidFill>
                  <a:srgbClr val="302C2A"/>
                </a:solidFill>
                <a:latin typeface="Verdana"/>
                <a:cs typeface="Verdana"/>
              </a:rPr>
              <a:t>E</a:t>
            </a:r>
            <a:r>
              <a:rPr sz="1800" spc="-65" dirty="0">
                <a:solidFill>
                  <a:srgbClr val="302C2A"/>
                </a:solidFill>
                <a:latin typeface="Verdana"/>
                <a:cs typeface="Verdana"/>
              </a:rPr>
              <a:t>3</a:t>
            </a:r>
            <a:r>
              <a:rPr sz="1800" spc="-80" dirty="0">
                <a:solidFill>
                  <a:srgbClr val="302C2A"/>
                </a:solidFill>
                <a:latin typeface="Verdana"/>
                <a:cs typeface="Verdana"/>
              </a:rPr>
              <a:t>-</a:t>
            </a:r>
            <a:r>
              <a:rPr sz="1800" spc="-45" dirty="0">
                <a:solidFill>
                  <a:srgbClr val="302C2A"/>
                </a:solidFill>
                <a:latin typeface="Verdana"/>
                <a:cs typeface="Verdana"/>
              </a:rPr>
              <a:t>24P</a:t>
            </a:r>
            <a:r>
              <a:rPr sz="1800" spc="-204" dirty="0">
                <a:solidFill>
                  <a:srgbClr val="302C2A"/>
                </a:solidFill>
                <a:latin typeface="Verdana"/>
                <a:cs typeface="Verdana"/>
              </a:rPr>
              <a:t> </a:t>
            </a:r>
            <a:r>
              <a:rPr sz="1800" spc="-80" dirty="0">
                <a:solidFill>
                  <a:srgbClr val="302C2A"/>
                </a:solidFill>
                <a:latin typeface="Verdana"/>
                <a:cs typeface="Verdana"/>
              </a:rPr>
              <a:t>dri</a:t>
            </a:r>
            <a:r>
              <a:rPr sz="1800" spc="-130" dirty="0">
                <a:solidFill>
                  <a:srgbClr val="302C2A"/>
                </a:solidFill>
                <a:latin typeface="Verdana"/>
                <a:cs typeface="Verdana"/>
              </a:rPr>
              <a:t>v</a:t>
            </a:r>
            <a:r>
              <a:rPr sz="1800" spc="-114" dirty="0">
                <a:solidFill>
                  <a:srgbClr val="302C2A"/>
                </a:solidFill>
                <a:latin typeface="Verdana"/>
                <a:cs typeface="Verdana"/>
              </a:rPr>
              <a:t>e</a:t>
            </a:r>
            <a:r>
              <a:rPr sz="1800" spc="-180" dirty="0">
                <a:solidFill>
                  <a:srgbClr val="302C2A"/>
                </a:solidFill>
                <a:latin typeface="Verdana"/>
                <a:cs typeface="Verdana"/>
              </a:rPr>
              <a:t> </a:t>
            </a:r>
            <a:r>
              <a:rPr sz="1800" spc="-85" dirty="0">
                <a:solidFill>
                  <a:srgbClr val="302C2A"/>
                </a:solidFill>
                <a:latin typeface="Verdana"/>
                <a:cs typeface="Verdana"/>
              </a:rPr>
              <a:t>enc</a:t>
            </a:r>
            <a:r>
              <a:rPr sz="1800" spc="-65" dirty="0">
                <a:solidFill>
                  <a:srgbClr val="302C2A"/>
                </a:solidFill>
                <a:latin typeface="Verdana"/>
                <a:cs typeface="Verdana"/>
              </a:rPr>
              <a:t>los</a:t>
            </a:r>
            <a:r>
              <a:rPr sz="1800" spc="-105" dirty="0">
                <a:solidFill>
                  <a:srgbClr val="302C2A"/>
                </a:solidFill>
                <a:latin typeface="Verdana"/>
                <a:cs typeface="Verdana"/>
              </a:rPr>
              <a:t>u</a:t>
            </a:r>
            <a:r>
              <a:rPr sz="1800" spc="-150" dirty="0">
                <a:solidFill>
                  <a:srgbClr val="302C2A"/>
                </a:solidFill>
                <a:latin typeface="Verdana"/>
                <a:cs typeface="Verdana"/>
              </a:rPr>
              <a:t>r</a:t>
            </a:r>
            <a:r>
              <a:rPr sz="1800" spc="-110"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220979">
              <a:lnSpc>
                <a:spcPct val="100000"/>
              </a:lnSpc>
              <a:spcBef>
                <a:spcPts val="275"/>
              </a:spcBef>
            </a:pPr>
            <a:r>
              <a:rPr sz="1800" dirty="0">
                <a:solidFill>
                  <a:srgbClr val="302C2A"/>
                </a:solidFill>
                <a:latin typeface="Arial"/>
                <a:cs typeface="Arial"/>
              </a:rPr>
              <a:t>• </a:t>
            </a:r>
            <a:r>
              <a:rPr sz="1800" spc="-195" dirty="0">
                <a:solidFill>
                  <a:srgbClr val="302C2A"/>
                </a:solidFill>
                <a:latin typeface="Arial"/>
                <a:cs typeface="Arial"/>
              </a:rPr>
              <a:t> </a:t>
            </a:r>
            <a:r>
              <a:rPr sz="1800" spc="-105" dirty="0">
                <a:solidFill>
                  <a:srgbClr val="302C2A"/>
                </a:solidFill>
                <a:latin typeface="Verdana"/>
                <a:cs typeface="Verdana"/>
              </a:rPr>
              <a:t>1x</a:t>
            </a:r>
            <a:r>
              <a:rPr sz="1800" spc="-204" dirty="0">
                <a:solidFill>
                  <a:srgbClr val="302C2A"/>
                </a:solidFill>
                <a:latin typeface="Verdana"/>
                <a:cs typeface="Verdana"/>
              </a:rPr>
              <a:t> </a:t>
            </a:r>
            <a:r>
              <a:rPr sz="1800" spc="-120" dirty="0">
                <a:solidFill>
                  <a:srgbClr val="302C2A"/>
                </a:solidFill>
                <a:latin typeface="Verdana"/>
                <a:cs typeface="Verdana"/>
              </a:rPr>
              <a:t>D</a:t>
            </a:r>
            <a:r>
              <a:rPr sz="1800" spc="-110" dirty="0">
                <a:solidFill>
                  <a:srgbClr val="302C2A"/>
                </a:solidFill>
                <a:latin typeface="Verdana"/>
                <a:cs typeface="Verdana"/>
              </a:rPr>
              <a:t>E</a:t>
            </a:r>
            <a:r>
              <a:rPr sz="1800" spc="-65" dirty="0">
                <a:solidFill>
                  <a:srgbClr val="302C2A"/>
                </a:solidFill>
                <a:latin typeface="Verdana"/>
                <a:cs typeface="Verdana"/>
              </a:rPr>
              <a:t>3</a:t>
            </a:r>
            <a:r>
              <a:rPr sz="1800" spc="-75" dirty="0">
                <a:solidFill>
                  <a:srgbClr val="302C2A"/>
                </a:solidFill>
                <a:latin typeface="Verdana"/>
                <a:cs typeface="Verdana"/>
              </a:rPr>
              <a:t>-</a:t>
            </a:r>
            <a:r>
              <a:rPr sz="1800" spc="-85" dirty="0">
                <a:solidFill>
                  <a:srgbClr val="302C2A"/>
                </a:solidFill>
                <a:latin typeface="Verdana"/>
                <a:cs typeface="Verdana"/>
              </a:rPr>
              <a:t>24C</a:t>
            </a:r>
            <a:r>
              <a:rPr sz="1800" spc="-200" dirty="0">
                <a:solidFill>
                  <a:srgbClr val="302C2A"/>
                </a:solidFill>
                <a:latin typeface="Verdana"/>
                <a:cs typeface="Verdana"/>
              </a:rPr>
              <a:t> </a:t>
            </a:r>
            <a:r>
              <a:rPr sz="1800" spc="-80" dirty="0">
                <a:solidFill>
                  <a:srgbClr val="302C2A"/>
                </a:solidFill>
                <a:latin typeface="Verdana"/>
                <a:cs typeface="Verdana"/>
              </a:rPr>
              <a:t>dri</a:t>
            </a:r>
            <a:r>
              <a:rPr sz="1800" spc="-125" dirty="0">
                <a:solidFill>
                  <a:srgbClr val="302C2A"/>
                </a:solidFill>
                <a:latin typeface="Verdana"/>
                <a:cs typeface="Verdana"/>
              </a:rPr>
              <a:t>v</a:t>
            </a:r>
            <a:r>
              <a:rPr sz="1800" spc="-114" dirty="0">
                <a:solidFill>
                  <a:srgbClr val="302C2A"/>
                </a:solidFill>
                <a:latin typeface="Verdana"/>
                <a:cs typeface="Verdana"/>
              </a:rPr>
              <a:t>e</a:t>
            </a:r>
            <a:r>
              <a:rPr sz="1800" spc="-180" dirty="0">
                <a:solidFill>
                  <a:srgbClr val="302C2A"/>
                </a:solidFill>
                <a:latin typeface="Verdana"/>
                <a:cs typeface="Verdana"/>
              </a:rPr>
              <a:t> </a:t>
            </a:r>
            <a:r>
              <a:rPr sz="1800" spc="-90" dirty="0">
                <a:solidFill>
                  <a:srgbClr val="302C2A"/>
                </a:solidFill>
                <a:latin typeface="Verdana"/>
                <a:cs typeface="Verdana"/>
              </a:rPr>
              <a:t>en</a:t>
            </a:r>
            <a:r>
              <a:rPr sz="1800" spc="-80" dirty="0">
                <a:solidFill>
                  <a:srgbClr val="302C2A"/>
                </a:solidFill>
                <a:latin typeface="Verdana"/>
                <a:cs typeface="Verdana"/>
              </a:rPr>
              <a:t>closu</a:t>
            </a:r>
            <a:r>
              <a:rPr sz="1800" spc="-114" dirty="0">
                <a:solidFill>
                  <a:srgbClr val="302C2A"/>
                </a:solidFill>
                <a:latin typeface="Verdana"/>
                <a:cs typeface="Verdana"/>
              </a:rPr>
              <a:t>re</a:t>
            </a:r>
            <a:endParaRPr sz="1800">
              <a:latin typeface="Verdana"/>
              <a:cs typeface="Verdana"/>
            </a:endParaRPr>
          </a:p>
          <a:p>
            <a:pPr marL="38100" marR="170180">
              <a:lnSpc>
                <a:spcPts val="1839"/>
              </a:lnSpc>
              <a:spcBef>
                <a:spcPts val="605"/>
              </a:spcBef>
            </a:pPr>
            <a:r>
              <a:rPr sz="1800" spc="-85" dirty="0">
                <a:solidFill>
                  <a:srgbClr val="302C2A"/>
                </a:solidFill>
                <a:latin typeface="Verdana"/>
                <a:cs typeface="Verdana"/>
              </a:rPr>
              <a:t>Once</a:t>
            </a:r>
            <a:r>
              <a:rPr sz="1800" spc="-190" dirty="0">
                <a:solidFill>
                  <a:srgbClr val="302C2A"/>
                </a:solidFill>
                <a:latin typeface="Verdana"/>
                <a:cs typeface="Verdana"/>
              </a:rPr>
              <a:t> </a:t>
            </a:r>
            <a:r>
              <a:rPr sz="1800" spc="-125" dirty="0">
                <a:solidFill>
                  <a:srgbClr val="302C2A"/>
                </a:solidFill>
                <a:latin typeface="Verdana"/>
                <a:cs typeface="Verdana"/>
              </a:rPr>
              <a:t>a</a:t>
            </a:r>
            <a:r>
              <a:rPr sz="1800" spc="-200" dirty="0">
                <a:solidFill>
                  <a:srgbClr val="302C2A"/>
                </a:solidFill>
                <a:latin typeface="Verdana"/>
                <a:cs typeface="Verdana"/>
              </a:rPr>
              <a:t> </a:t>
            </a:r>
            <a:r>
              <a:rPr sz="1800" spc="-130" dirty="0">
                <a:solidFill>
                  <a:srgbClr val="302C2A"/>
                </a:solidFill>
                <a:latin typeface="Verdana"/>
                <a:cs typeface="Verdana"/>
              </a:rPr>
              <a:t>bay</a:t>
            </a:r>
            <a:r>
              <a:rPr sz="1800" spc="-175" dirty="0">
                <a:solidFill>
                  <a:srgbClr val="302C2A"/>
                </a:solidFill>
                <a:latin typeface="Verdana"/>
                <a:cs typeface="Verdana"/>
              </a:rPr>
              <a:t> </a:t>
            </a:r>
            <a:r>
              <a:rPr sz="1800" spc="-105" dirty="0">
                <a:solidFill>
                  <a:srgbClr val="302C2A"/>
                </a:solidFill>
                <a:latin typeface="Verdana"/>
                <a:cs typeface="Verdana"/>
              </a:rPr>
              <a:t>type</a:t>
            </a:r>
            <a:r>
              <a:rPr sz="1800" spc="-195" dirty="0">
                <a:solidFill>
                  <a:srgbClr val="302C2A"/>
                </a:solidFill>
                <a:latin typeface="Verdana"/>
                <a:cs typeface="Verdana"/>
              </a:rPr>
              <a:t> </a:t>
            </a:r>
            <a:r>
              <a:rPr sz="1800" spc="-75" dirty="0">
                <a:solidFill>
                  <a:srgbClr val="302C2A"/>
                </a:solidFill>
                <a:latin typeface="Verdana"/>
                <a:cs typeface="Verdana"/>
              </a:rPr>
              <a:t>is</a:t>
            </a:r>
            <a:r>
              <a:rPr sz="1800" spc="-190" dirty="0">
                <a:solidFill>
                  <a:srgbClr val="302C2A"/>
                </a:solidFill>
                <a:latin typeface="Verdana"/>
                <a:cs typeface="Verdana"/>
              </a:rPr>
              <a:t> </a:t>
            </a:r>
            <a:r>
              <a:rPr sz="1800" spc="-105" dirty="0">
                <a:solidFill>
                  <a:srgbClr val="302C2A"/>
                </a:solidFill>
                <a:latin typeface="Verdana"/>
                <a:cs typeface="Verdana"/>
              </a:rPr>
              <a:t>selected,</a:t>
            </a:r>
            <a:r>
              <a:rPr sz="1800" spc="-170" dirty="0">
                <a:solidFill>
                  <a:srgbClr val="302C2A"/>
                </a:solidFill>
                <a:latin typeface="Verdana"/>
                <a:cs typeface="Verdana"/>
              </a:rPr>
              <a:t> </a:t>
            </a:r>
            <a:r>
              <a:rPr sz="1800" spc="-95" dirty="0">
                <a:solidFill>
                  <a:srgbClr val="302C2A"/>
                </a:solidFill>
                <a:latin typeface="Verdana"/>
                <a:cs typeface="Verdana"/>
              </a:rPr>
              <a:t>the</a:t>
            </a:r>
            <a:r>
              <a:rPr sz="1800" spc="-204" dirty="0">
                <a:solidFill>
                  <a:srgbClr val="302C2A"/>
                </a:solidFill>
                <a:latin typeface="Verdana"/>
                <a:cs typeface="Verdana"/>
              </a:rPr>
              <a:t> </a:t>
            </a:r>
            <a:r>
              <a:rPr sz="1800" spc="-80" dirty="0">
                <a:solidFill>
                  <a:srgbClr val="302C2A"/>
                </a:solidFill>
                <a:latin typeface="Verdana"/>
                <a:cs typeface="Verdana"/>
              </a:rPr>
              <a:t>4RU</a:t>
            </a:r>
            <a:r>
              <a:rPr sz="1800" spc="-204" dirty="0">
                <a:solidFill>
                  <a:srgbClr val="302C2A"/>
                </a:solidFill>
                <a:latin typeface="Verdana"/>
                <a:cs typeface="Verdana"/>
              </a:rPr>
              <a:t> </a:t>
            </a:r>
            <a:r>
              <a:rPr sz="1800" spc="-125" dirty="0">
                <a:solidFill>
                  <a:srgbClr val="302C2A"/>
                </a:solidFill>
                <a:latin typeface="Verdana"/>
                <a:cs typeface="Verdana"/>
              </a:rPr>
              <a:t>area</a:t>
            </a:r>
            <a:r>
              <a:rPr sz="1800" spc="-175" dirty="0">
                <a:solidFill>
                  <a:srgbClr val="302C2A"/>
                </a:solidFill>
                <a:latin typeface="Verdana"/>
                <a:cs typeface="Verdana"/>
              </a:rPr>
              <a:t> </a:t>
            </a:r>
            <a:r>
              <a:rPr sz="1800" spc="-75" dirty="0">
                <a:solidFill>
                  <a:srgbClr val="302C2A"/>
                </a:solidFill>
                <a:latin typeface="Verdana"/>
                <a:cs typeface="Verdana"/>
              </a:rPr>
              <a:t>is</a:t>
            </a:r>
            <a:r>
              <a:rPr sz="1800" spc="-195" dirty="0">
                <a:solidFill>
                  <a:srgbClr val="302C2A"/>
                </a:solidFill>
                <a:latin typeface="Verdana"/>
                <a:cs typeface="Verdana"/>
              </a:rPr>
              <a:t> </a:t>
            </a:r>
            <a:r>
              <a:rPr sz="1800" spc="-105" dirty="0">
                <a:solidFill>
                  <a:srgbClr val="302C2A"/>
                </a:solidFill>
                <a:latin typeface="Verdana"/>
                <a:cs typeface="Verdana"/>
              </a:rPr>
              <a:t>set </a:t>
            </a:r>
            <a:r>
              <a:rPr sz="1800" spc="-615" dirty="0">
                <a:solidFill>
                  <a:srgbClr val="302C2A"/>
                </a:solidFill>
                <a:latin typeface="Verdana"/>
                <a:cs typeface="Verdana"/>
              </a:rPr>
              <a:t> </a:t>
            </a:r>
            <a:r>
              <a:rPr sz="1800" spc="-60" dirty="0">
                <a:solidFill>
                  <a:srgbClr val="302C2A"/>
                </a:solidFill>
                <a:latin typeface="Verdana"/>
                <a:cs typeface="Verdana"/>
              </a:rPr>
              <a:t>f</a:t>
            </a:r>
            <a:r>
              <a:rPr sz="1800" spc="-75" dirty="0">
                <a:solidFill>
                  <a:srgbClr val="302C2A"/>
                </a:solidFill>
                <a:latin typeface="Verdana"/>
                <a:cs typeface="Verdana"/>
              </a:rPr>
              <a:t>or</a:t>
            </a:r>
            <a:r>
              <a:rPr sz="1800" spc="-200" dirty="0">
                <a:solidFill>
                  <a:srgbClr val="302C2A"/>
                </a:solidFill>
                <a:latin typeface="Verdana"/>
                <a:cs typeface="Verdana"/>
              </a:rPr>
              <a:t> </a:t>
            </a:r>
            <a:r>
              <a:rPr sz="1800" spc="-100" dirty="0">
                <a:solidFill>
                  <a:srgbClr val="302C2A"/>
                </a:solidFill>
                <a:latin typeface="Verdana"/>
                <a:cs typeface="Verdana"/>
              </a:rPr>
              <a:t>t</a:t>
            </a:r>
            <a:r>
              <a:rPr sz="1800" spc="-65" dirty="0">
                <a:solidFill>
                  <a:srgbClr val="302C2A"/>
                </a:solidFill>
                <a:latin typeface="Verdana"/>
                <a:cs typeface="Verdana"/>
              </a:rPr>
              <a:t>h</a:t>
            </a:r>
            <a:r>
              <a:rPr sz="1800" spc="-114" dirty="0">
                <a:solidFill>
                  <a:srgbClr val="302C2A"/>
                </a:solidFill>
                <a:latin typeface="Verdana"/>
                <a:cs typeface="Verdana"/>
              </a:rPr>
              <a:t>at</a:t>
            </a:r>
            <a:r>
              <a:rPr sz="1800" spc="-200" dirty="0">
                <a:solidFill>
                  <a:srgbClr val="302C2A"/>
                </a:solidFill>
                <a:latin typeface="Verdana"/>
                <a:cs typeface="Verdana"/>
              </a:rPr>
              <a:t> </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r</a:t>
            </a:r>
            <a:r>
              <a:rPr sz="1800" spc="-70" dirty="0">
                <a:solidFill>
                  <a:srgbClr val="302C2A"/>
                </a:solidFill>
                <a:latin typeface="Verdana"/>
                <a:cs typeface="Verdana"/>
              </a:rPr>
              <a:t>p</a:t>
            </a:r>
            <a:r>
              <a:rPr sz="1800" spc="-90" dirty="0">
                <a:solidFill>
                  <a:srgbClr val="302C2A"/>
                </a:solidFill>
                <a:latin typeface="Verdana"/>
                <a:cs typeface="Verdana"/>
              </a:rPr>
              <a:t>ose</a:t>
            </a:r>
            <a:endParaRPr sz="1800">
              <a:latin typeface="Verdana"/>
              <a:cs typeface="Verdana"/>
            </a:endParaRPr>
          </a:p>
          <a:p>
            <a:pPr marL="403860" marR="206375" indent="-182880">
              <a:lnSpc>
                <a:spcPts val="1839"/>
              </a:lnSpc>
              <a:spcBef>
                <a:spcPts val="590"/>
              </a:spcBef>
            </a:pPr>
            <a:r>
              <a:rPr sz="1800" dirty="0">
                <a:solidFill>
                  <a:srgbClr val="302C2A"/>
                </a:solidFill>
                <a:latin typeface="Arial"/>
                <a:cs typeface="Arial"/>
              </a:rPr>
              <a:t>•</a:t>
            </a:r>
            <a:r>
              <a:rPr sz="1800" spc="305" dirty="0">
                <a:solidFill>
                  <a:srgbClr val="302C2A"/>
                </a:solidFill>
                <a:latin typeface="Arial"/>
                <a:cs typeface="Arial"/>
              </a:rPr>
              <a:t> </a:t>
            </a:r>
            <a:r>
              <a:rPr sz="1800" spc="-100" dirty="0">
                <a:solidFill>
                  <a:srgbClr val="302C2A"/>
                </a:solidFill>
                <a:latin typeface="Verdana"/>
                <a:cs typeface="Verdana"/>
              </a:rPr>
              <a:t>Compute</a:t>
            </a:r>
            <a:r>
              <a:rPr sz="1800" spc="-170" dirty="0">
                <a:solidFill>
                  <a:srgbClr val="302C2A"/>
                </a:solidFill>
                <a:latin typeface="Verdana"/>
                <a:cs typeface="Verdana"/>
              </a:rPr>
              <a:t> </a:t>
            </a:r>
            <a:r>
              <a:rPr sz="1800" spc="-70" dirty="0">
                <a:solidFill>
                  <a:srgbClr val="302C2A"/>
                </a:solidFill>
                <a:latin typeface="Verdana"/>
                <a:cs typeface="Verdana"/>
              </a:rPr>
              <a:t>Node</a:t>
            </a:r>
            <a:r>
              <a:rPr sz="1800" spc="-180" dirty="0">
                <a:solidFill>
                  <a:srgbClr val="302C2A"/>
                </a:solidFill>
                <a:latin typeface="Verdana"/>
                <a:cs typeface="Verdana"/>
              </a:rPr>
              <a:t> </a:t>
            </a:r>
            <a:r>
              <a:rPr sz="1800" spc="-130" dirty="0">
                <a:solidFill>
                  <a:srgbClr val="302C2A"/>
                </a:solidFill>
                <a:latin typeface="Verdana"/>
                <a:cs typeface="Verdana"/>
              </a:rPr>
              <a:t>bay</a:t>
            </a:r>
            <a:r>
              <a:rPr sz="1800" spc="-195" dirty="0">
                <a:solidFill>
                  <a:srgbClr val="302C2A"/>
                </a:solidFill>
                <a:latin typeface="Verdana"/>
                <a:cs typeface="Verdana"/>
              </a:rPr>
              <a:t> </a:t>
            </a:r>
            <a:r>
              <a:rPr sz="1800" spc="-80" dirty="0">
                <a:solidFill>
                  <a:srgbClr val="302C2A"/>
                </a:solidFill>
                <a:latin typeface="Verdana"/>
                <a:cs typeface="Verdana"/>
              </a:rPr>
              <a:t>will</a:t>
            </a:r>
            <a:r>
              <a:rPr sz="1800" spc="-170" dirty="0">
                <a:solidFill>
                  <a:srgbClr val="302C2A"/>
                </a:solidFill>
                <a:latin typeface="Verdana"/>
                <a:cs typeface="Verdana"/>
              </a:rPr>
              <a:t> </a:t>
            </a:r>
            <a:r>
              <a:rPr sz="1800" spc="-100" dirty="0">
                <a:solidFill>
                  <a:srgbClr val="302C2A"/>
                </a:solidFill>
                <a:latin typeface="Verdana"/>
                <a:cs typeface="Verdana"/>
              </a:rPr>
              <a:t>accommodate</a:t>
            </a:r>
            <a:r>
              <a:rPr sz="1800" spc="-180" dirty="0">
                <a:solidFill>
                  <a:srgbClr val="302C2A"/>
                </a:solidFill>
                <a:latin typeface="Verdana"/>
                <a:cs typeface="Verdana"/>
              </a:rPr>
              <a:t> </a:t>
            </a:r>
            <a:r>
              <a:rPr sz="1800" spc="-80" dirty="0">
                <a:solidFill>
                  <a:srgbClr val="302C2A"/>
                </a:solidFill>
                <a:latin typeface="Verdana"/>
                <a:cs typeface="Verdana"/>
              </a:rPr>
              <a:t>only </a:t>
            </a:r>
            <a:r>
              <a:rPr sz="1800" spc="-615" dirty="0">
                <a:solidFill>
                  <a:srgbClr val="302C2A"/>
                </a:solidFill>
                <a:latin typeface="Verdana"/>
                <a:cs typeface="Verdana"/>
              </a:rPr>
              <a:t> </a:t>
            </a:r>
            <a:r>
              <a:rPr sz="1800" spc="-80" dirty="0">
                <a:solidFill>
                  <a:srgbClr val="302C2A"/>
                </a:solidFill>
                <a:latin typeface="Verdana"/>
                <a:cs typeface="Verdana"/>
              </a:rPr>
              <a:t>com</a:t>
            </a:r>
            <a:r>
              <a:rPr sz="1800" spc="-85"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r>
              <a:rPr sz="1800" spc="-180" dirty="0">
                <a:solidFill>
                  <a:srgbClr val="302C2A"/>
                </a:solidFill>
                <a:latin typeface="Verdana"/>
                <a:cs typeface="Verdana"/>
              </a:rPr>
              <a:t> </a:t>
            </a:r>
            <a:r>
              <a:rPr sz="1800" spc="-65" dirty="0">
                <a:solidFill>
                  <a:srgbClr val="302C2A"/>
                </a:solidFill>
                <a:latin typeface="Verdana"/>
                <a:cs typeface="Verdana"/>
              </a:rPr>
              <a:t>n</a:t>
            </a:r>
            <a:r>
              <a:rPr sz="1800" spc="-55" dirty="0">
                <a:solidFill>
                  <a:srgbClr val="302C2A"/>
                </a:solidFill>
                <a:latin typeface="Verdana"/>
                <a:cs typeface="Verdana"/>
              </a:rPr>
              <a:t>o</a:t>
            </a:r>
            <a:r>
              <a:rPr sz="1800" spc="-65"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586105" marR="41910" indent="-182880">
              <a:lnSpc>
                <a:spcPts val="1630"/>
              </a:lnSpc>
              <a:spcBef>
                <a:spcPts val="405"/>
              </a:spcBef>
            </a:pPr>
            <a:r>
              <a:rPr sz="1600" spc="-5" dirty="0">
                <a:solidFill>
                  <a:srgbClr val="302C2A"/>
                </a:solidFill>
                <a:latin typeface="Arial"/>
                <a:cs typeface="Arial"/>
              </a:rPr>
              <a:t>•</a:t>
            </a:r>
            <a:r>
              <a:rPr sz="1600" dirty="0">
                <a:solidFill>
                  <a:srgbClr val="302C2A"/>
                </a:solidFill>
                <a:latin typeface="Arial"/>
                <a:cs typeface="Arial"/>
              </a:rPr>
              <a:t> </a:t>
            </a:r>
            <a:r>
              <a:rPr sz="1600" spc="-90" dirty="0">
                <a:solidFill>
                  <a:srgbClr val="302C2A"/>
                </a:solidFill>
                <a:latin typeface="Verdana"/>
                <a:cs typeface="Verdana"/>
              </a:rPr>
              <a:t>Additional</a:t>
            </a:r>
            <a:r>
              <a:rPr sz="1600" spc="-155" dirty="0">
                <a:solidFill>
                  <a:srgbClr val="302C2A"/>
                </a:solidFill>
                <a:latin typeface="Verdana"/>
                <a:cs typeface="Verdana"/>
              </a:rPr>
              <a:t> </a:t>
            </a:r>
            <a:r>
              <a:rPr sz="1600" spc="-105" dirty="0">
                <a:solidFill>
                  <a:srgbClr val="302C2A"/>
                </a:solidFill>
                <a:latin typeface="Verdana"/>
                <a:cs typeface="Verdana"/>
              </a:rPr>
              <a:t>compute</a:t>
            </a:r>
            <a:r>
              <a:rPr sz="1600" spc="-160" dirty="0">
                <a:solidFill>
                  <a:srgbClr val="302C2A"/>
                </a:solidFill>
                <a:latin typeface="Verdana"/>
                <a:cs typeface="Verdana"/>
              </a:rPr>
              <a:t> </a:t>
            </a:r>
            <a:r>
              <a:rPr sz="1600" spc="-90" dirty="0">
                <a:solidFill>
                  <a:srgbClr val="302C2A"/>
                </a:solidFill>
                <a:latin typeface="Verdana"/>
                <a:cs typeface="Verdana"/>
              </a:rPr>
              <a:t>nodes</a:t>
            </a:r>
            <a:r>
              <a:rPr sz="1600" spc="-175" dirty="0">
                <a:solidFill>
                  <a:srgbClr val="302C2A"/>
                </a:solidFill>
                <a:latin typeface="Verdana"/>
                <a:cs typeface="Verdana"/>
              </a:rPr>
              <a:t> </a:t>
            </a:r>
            <a:r>
              <a:rPr sz="1600" spc="-95" dirty="0">
                <a:solidFill>
                  <a:srgbClr val="302C2A"/>
                </a:solidFill>
                <a:latin typeface="Verdana"/>
                <a:cs typeface="Verdana"/>
              </a:rPr>
              <a:t>added</a:t>
            </a:r>
            <a:r>
              <a:rPr sz="1600" spc="-170" dirty="0">
                <a:solidFill>
                  <a:srgbClr val="302C2A"/>
                </a:solidFill>
                <a:latin typeface="Verdana"/>
                <a:cs typeface="Verdana"/>
              </a:rPr>
              <a:t> </a:t>
            </a:r>
            <a:r>
              <a:rPr sz="1600" spc="-100" dirty="0">
                <a:solidFill>
                  <a:srgbClr val="302C2A"/>
                </a:solidFill>
                <a:latin typeface="Verdana"/>
                <a:cs typeface="Verdana"/>
              </a:rPr>
              <a:t>until</a:t>
            </a:r>
            <a:r>
              <a:rPr sz="1600" spc="-165" dirty="0">
                <a:solidFill>
                  <a:srgbClr val="302C2A"/>
                </a:solidFill>
                <a:latin typeface="Verdana"/>
                <a:cs typeface="Verdana"/>
              </a:rPr>
              <a:t> </a:t>
            </a:r>
            <a:r>
              <a:rPr sz="1600" spc="-85" dirty="0">
                <a:solidFill>
                  <a:srgbClr val="302C2A"/>
                </a:solidFill>
                <a:latin typeface="Verdana"/>
                <a:cs typeface="Verdana"/>
              </a:rPr>
              <a:t>4RU</a:t>
            </a:r>
            <a:r>
              <a:rPr sz="1600" spc="-180" dirty="0">
                <a:solidFill>
                  <a:srgbClr val="302C2A"/>
                </a:solidFill>
                <a:latin typeface="Verdana"/>
                <a:cs typeface="Verdana"/>
              </a:rPr>
              <a:t> </a:t>
            </a:r>
            <a:r>
              <a:rPr sz="1600" spc="-145" dirty="0">
                <a:solidFill>
                  <a:srgbClr val="302C2A"/>
                </a:solidFill>
                <a:latin typeface="Verdana"/>
                <a:cs typeface="Verdana"/>
              </a:rPr>
              <a:t>bay</a:t>
            </a:r>
            <a:r>
              <a:rPr sz="1600" spc="-160" dirty="0">
                <a:solidFill>
                  <a:srgbClr val="302C2A"/>
                </a:solidFill>
                <a:latin typeface="Verdana"/>
                <a:cs typeface="Verdana"/>
              </a:rPr>
              <a:t> </a:t>
            </a:r>
            <a:r>
              <a:rPr sz="1600" spc="-100" dirty="0">
                <a:solidFill>
                  <a:srgbClr val="302C2A"/>
                </a:solidFill>
                <a:latin typeface="Verdana"/>
                <a:cs typeface="Verdana"/>
              </a:rPr>
              <a:t>is </a:t>
            </a:r>
            <a:r>
              <a:rPr sz="1600" spc="-550" dirty="0">
                <a:solidFill>
                  <a:srgbClr val="302C2A"/>
                </a:solidFill>
                <a:latin typeface="Verdana"/>
                <a:cs typeface="Verdana"/>
              </a:rPr>
              <a:t> </a:t>
            </a:r>
            <a:r>
              <a:rPr sz="1600" spc="-75" dirty="0">
                <a:solidFill>
                  <a:srgbClr val="302C2A"/>
                </a:solidFill>
                <a:latin typeface="Verdana"/>
                <a:cs typeface="Verdana"/>
              </a:rPr>
              <a:t>co</a:t>
            </a:r>
            <a:r>
              <a:rPr sz="1600" spc="-135" dirty="0">
                <a:solidFill>
                  <a:srgbClr val="302C2A"/>
                </a:solidFill>
                <a:latin typeface="Verdana"/>
                <a:cs typeface="Verdana"/>
              </a:rPr>
              <a:t>m</a:t>
            </a:r>
            <a:r>
              <a:rPr sz="1600" spc="-100" dirty="0">
                <a:solidFill>
                  <a:srgbClr val="302C2A"/>
                </a:solidFill>
                <a:latin typeface="Verdana"/>
                <a:cs typeface="Verdana"/>
              </a:rPr>
              <a:t>p</a:t>
            </a:r>
            <a:r>
              <a:rPr sz="1600" spc="-70" dirty="0">
                <a:solidFill>
                  <a:srgbClr val="302C2A"/>
                </a:solidFill>
                <a:latin typeface="Verdana"/>
                <a:cs typeface="Verdana"/>
              </a:rPr>
              <a:t>l</a:t>
            </a:r>
            <a:r>
              <a:rPr sz="1600" spc="-135" dirty="0">
                <a:solidFill>
                  <a:srgbClr val="302C2A"/>
                </a:solidFill>
                <a:latin typeface="Verdana"/>
                <a:cs typeface="Verdana"/>
              </a:rPr>
              <a:t>e</a:t>
            </a:r>
            <a:r>
              <a:rPr sz="1600" spc="-165" dirty="0">
                <a:solidFill>
                  <a:srgbClr val="302C2A"/>
                </a:solidFill>
                <a:latin typeface="Verdana"/>
                <a:cs typeface="Verdana"/>
              </a:rPr>
              <a:t>t</a:t>
            </a:r>
            <a:r>
              <a:rPr sz="1600" spc="-125" dirty="0">
                <a:solidFill>
                  <a:srgbClr val="302C2A"/>
                </a:solidFill>
                <a:latin typeface="Verdana"/>
                <a:cs typeface="Verdana"/>
              </a:rPr>
              <a:t>ely</a:t>
            </a:r>
            <a:r>
              <a:rPr sz="1600" spc="-145" dirty="0">
                <a:solidFill>
                  <a:srgbClr val="302C2A"/>
                </a:solidFill>
                <a:latin typeface="Verdana"/>
                <a:cs typeface="Verdana"/>
              </a:rPr>
              <a:t> </a:t>
            </a:r>
            <a:r>
              <a:rPr sz="1600" spc="-75" dirty="0">
                <a:solidFill>
                  <a:srgbClr val="302C2A"/>
                </a:solidFill>
                <a:latin typeface="Verdana"/>
                <a:cs typeface="Verdana"/>
              </a:rPr>
              <a:t>p</a:t>
            </a:r>
            <a:r>
              <a:rPr sz="1600" spc="-65" dirty="0">
                <a:solidFill>
                  <a:srgbClr val="302C2A"/>
                </a:solidFill>
                <a:latin typeface="Verdana"/>
                <a:cs typeface="Verdana"/>
              </a:rPr>
              <a:t>o</a:t>
            </a:r>
            <a:r>
              <a:rPr sz="1600" spc="-85" dirty="0">
                <a:solidFill>
                  <a:srgbClr val="302C2A"/>
                </a:solidFill>
                <a:latin typeface="Verdana"/>
                <a:cs typeface="Verdana"/>
              </a:rPr>
              <a:t>pu</a:t>
            </a:r>
            <a:r>
              <a:rPr sz="1600" spc="-75" dirty="0">
                <a:solidFill>
                  <a:srgbClr val="302C2A"/>
                </a:solidFill>
                <a:latin typeface="Verdana"/>
                <a:cs typeface="Verdana"/>
              </a:rPr>
              <a:t>l</a:t>
            </a:r>
            <a:r>
              <a:rPr sz="1600" spc="-155" dirty="0">
                <a:solidFill>
                  <a:srgbClr val="302C2A"/>
                </a:solidFill>
                <a:latin typeface="Verdana"/>
                <a:cs typeface="Verdana"/>
              </a:rPr>
              <a:t>a</a:t>
            </a:r>
            <a:r>
              <a:rPr sz="1600" spc="-165" dirty="0">
                <a:solidFill>
                  <a:srgbClr val="302C2A"/>
                </a:solidFill>
                <a:latin typeface="Verdana"/>
                <a:cs typeface="Verdana"/>
              </a:rPr>
              <a:t>t</a:t>
            </a:r>
            <a:r>
              <a:rPr sz="1600" spc="-105" dirty="0">
                <a:solidFill>
                  <a:srgbClr val="302C2A"/>
                </a:solidFill>
                <a:latin typeface="Verdana"/>
                <a:cs typeface="Verdana"/>
              </a:rPr>
              <a:t>e</a:t>
            </a:r>
            <a:r>
              <a:rPr sz="1600" spc="-80" dirty="0">
                <a:solidFill>
                  <a:srgbClr val="302C2A"/>
                </a:solidFill>
                <a:latin typeface="Verdana"/>
                <a:cs typeface="Verdana"/>
              </a:rPr>
              <a:t>d</a:t>
            </a:r>
            <a:endParaRPr sz="1600">
              <a:latin typeface="Verdana"/>
              <a:cs typeface="Verdana"/>
            </a:endParaRPr>
          </a:p>
          <a:p>
            <a:pPr marL="220979">
              <a:lnSpc>
                <a:spcPct val="100000"/>
              </a:lnSpc>
              <a:spcBef>
                <a:spcPts val="265"/>
              </a:spcBef>
            </a:pPr>
            <a:r>
              <a:rPr sz="1800" dirty="0">
                <a:solidFill>
                  <a:srgbClr val="302C2A"/>
                </a:solidFill>
                <a:latin typeface="Arial"/>
                <a:cs typeface="Arial"/>
              </a:rPr>
              <a:t>•</a:t>
            </a:r>
            <a:r>
              <a:rPr sz="1800" spc="310" dirty="0">
                <a:solidFill>
                  <a:srgbClr val="302C2A"/>
                </a:solidFill>
                <a:latin typeface="Arial"/>
                <a:cs typeface="Arial"/>
              </a:rPr>
              <a:t> </a:t>
            </a:r>
            <a:r>
              <a:rPr sz="1800" spc="-75" dirty="0">
                <a:solidFill>
                  <a:srgbClr val="302C2A"/>
                </a:solidFill>
                <a:latin typeface="Verdana"/>
                <a:cs typeface="Verdana"/>
              </a:rPr>
              <a:t>DE3-24P</a:t>
            </a:r>
            <a:r>
              <a:rPr sz="1800" spc="-195" dirty="0">
                <a:solidFill>
                  <a:srgbClr val="302C2A"/>
                </a:solidFill>
                <a:latin typeface="Verdana"/>
                <a:cs typeface="Verdana"/>
              </a:rPr>
              <a:t> </a:t>
            </a:r>
            <a:r>
              <a:rPr sz="1800" spc="-130" dirty="0">
                <a:solidFill>
                  <a:srgbClr val="302C2A"/>
                </a:solidFill>
                <a:latin typeface="Verdana"/>
                <a:cs typeface="Verdana"/>
              </a:rPr>
              <a:t>bay</a:t>
            </a:r>
            <a:r>
              <a:rPr sz="1800" spc="-190" dirty="0">
                <a:solidFill>
                  <a:srgbClr val="302C2A"/>
                </a:solidFill>
                <a:latin typeface="Verdana"/>
                <a:cs typeface="Verdana"/>
              </a:rPr>
              <a:t> </a:t>
            </a:r>
            <a:r>
              <a:rPr sz="1800" spc="-100" dirty="0">
                <a:solidFill>
                  <a:srgbClr val="302C2A"/>
                </a:solidFill>
                <a:latin typeface="Verdana"/>
                <a:cs typeface="Verdana"/>
              </a:rPr>
              <a:t>accommodates</a:t>
            </a:r>
            <a:r>
              <a:rPr sz="1800" spc="-160" dirty="0">
                <a:solidFill>
                  <a:srgbClr val="302C2A"/>
                </a:solidFill>
                <a:latin typeface="Verdana"/>
                <a:cs typeface="Verdana"/>
              </a:rPr>
              <a:t> </a:t>
            </a:r>
            <a:r>
              <a:rPr sz="1800" spc="-80" dirty="0">
                <a:solidFill>
                  <a:srgbClr val="302C2A"/>
                </a:solidFill>
                <a:latin typeface="Verdana"/>
                <a:cs typeface="Verdana"/>
              </a:rPr>
              <a:t>only</a:t>
            </a:r>
            <a:r>
              <a:rPr sz="1800" spc="-190" dirty="0">
                <a:solidFill>
                  <a:srgbClr val="302C2A"/>
                </a:solidFill>
                <a:latin typeface="Verdana"/>
                <a:cs typeface="Verdana"/>
              </a:rPr>
              <a:t> </a:t>
            </a:r>
            <a:r>
              <a:rPr sz="1800" spc="-70" dirty="0">
                <a:solidFill>
                  <a:srgbClr val="302C2A"/>
                </a:solidFill>
                <a:latin typeface="Verdana"/>
                <a:cs typeface="Verdana"/>
              </a:rPr>
              <a:t>DE3-24P</a:t>
            </a:r>
            <a:endParaRPr sz="1800">
              <a:latin typeface="Verdana"/>
              <a:cs typeface="Verdana"/>
            </a:endParaRPr>
          </a:p>
          <a:p>
            <a:pPr marL="586105" marR="30480" indent="-182880">
              <a:lnSpc>
                <a:spcPts val="1630"/>
              </a:lnSpc>
              <a:spcBef>
                <a:spcPts val="409"/>
              </a:spcBef>
            </a:pPr>
            <a:r>
              <a:rPr sz="1600" spc="-5" dirty="0">
                <a:solidFill>
                  <a:srgbClr val="302C2A"/>
                </a:solidFill>
                <a:latin typeface="Arial"/>
                <a:cs typeface="Arial"/>
              </a:rPr>
              <a:t>• </a:t>
            </a:r>
            <a:r>
              <a:rPr sz="1600" spc="-10" dirty="0">
                <a:solidFill>
                  <a:srgbClr val="302C2A"/>
                </a:solidFill>
                <a:latin typeface="Arial"/>
                <a:cs typeface="Arial"/>
              </a:rPr>
              <a:t> </a:t>
            </a:r>
            <a:r>
              <a:rPr sz="1600" spc="-60" dirty="0">
                <a:solidFill>
                  <a:srgbClr val="302C2A"/>
                </a:solidFill>
                <a:latin typeface="Verdana"/>
                <a:cs typeface="Verdana"/>
              </a:rPr>
              <a:t>2</a:t>
            </a:r>
            <a:r>
              <a:rPr sz="1575" spc="-67" baseline="26455" dirty="0">
                <a:solidFill>
                  <a:srgbClr val="302C2A"/>
                </a:solidFill>
                <a:latin typeface="Verdana"/>
                <a:cs typeface="Verdana"/>
              </a:rPr>
              <a:t>n</a:t>
            </a:r>
            <a:r>
              <a:rPr sz="1575" spc="-60" baseline="26455" dirty="0">
                <a:solidFill>
                  <a:srgbClr val="302C2A"/>
                </a:solidFill>
                <a:latin typeface="Verdana"/>
                <a:cs typeface="Verdana"/>
              </a:rPr>
              <a:t>d</a:t>
            </a:r>
            <a:r>
              <a:rPr sz="1575" spc="30" baseline="26455" dirty="0">
                <a:solidFill>
                  <a:srgbClr val="302C2A"/>
                </a:solidFill>
                <a:latin typeface="Verdana"/>
                <a:cs typeface="Verdana"/>
              </a:rPr>
              <a:t> </a:t>
            </a:r>
            <a:r>
              <a:rPr sz="1600" spc="-85" dirty="0">
                <a:solidFill>
                  <a:srgbClr val="302C2A"/>
                </a:solidFill>
                <a:latin typeface="Verdana"/>
                <a:cs typeface="Verdana"/>
              </a:rPr>
              <a:t>encl</a:t>
            </a:r>
            <a:r>
              <a:rPr sz="1600" spc="-95" dirty="0">
                <a:solidFill>
                  <a:srgbClr val="302C2A"/>
                </a:solidFill>
                <a:latin typeface="Verdana"/>
                <a:cs typeface="Verdana"/>
              </a:rPr>
              <a:t>o</a:t>
            </a:r>
            <a:r>
              <a:rPr sz="1600" spc="-120" dirty="0">
                <a:solidFill>
                  <a:srgbClr val="302C2A"/>
                </a:solidFill>
                <a:latin typeface="Verdana"/>
                <a:cs typeface="Verdana"/>
              </a:rPr>
              <a:t>sur</a:t>
            </a:r>
            <a:r>
              <a:rPr sz="1600" spc="-114" dirty="0">
                <a:solidFill>
                  <a:srgbClr val="302C2A"/>
                </a:solidFill>
                <a:latin typeface="Verdana"/>
                <a:cs typeface="Verdana"/>
              </a:rPr>
              <a:t>e</a:t>
            </a:r>
            <a:r>
              <a:rPr sz="1600" spc="-170" dirty="0">
                <a:solidFill>
                  <a:srgbClr val="302C2A"/>
                </a:solidFill>
                <a:latin typeface="Verdana"/>
                <a:cs typeface="Verdana"/>
              </a:rPr>
              <a:t> </a:t>
            </a:r>
            <a:r>
              <a:rPr sz="1600" spc="-105" dirty="0">
                <a:solidFill>
                  <a:srgbClr val="302C2A"/>
                </a:solidFill>
                <a:latin typeface="Verdana"/>
                <a:cs typeface="Verdana"/>
              </a:rPr>
              <a:t>ad</a:t>
            </a:r>
            <a:r>
              <a:rPr sz="1600" spc="-100" dirty="0">
                <a:solidFill>
                  <a:srgbClr val="302C2A"/>
                </a:solidFill>
                <a:latin typeface="Verdana"/>
                <a:cs typeface="Verdana"/>
              </a:rPr>
              <a:t>d</a:t>
            </a:r>
            <a:r>
              <a:rPr sz="1600" spc="-85" dirty="0">
                <a:solidFill>
                  <a:srgbClr val="302C2A"/>
                </a:solidFill>
                <a:latin typeface="Verdana"/>
                <a:cs typeface="Verdana"/>
              </a:rPr>
              <a:t>e</a:t>
            </a:r>
            <a:r>
              <a:rPr sz="1600" spc="-80" dirty="0">
                <a:solidFill>
                  <a:srgbClr val="302C2A"/>
                </a:solidFill>
                <a:latin typeface="Verdana"/>
                <a:cs typeface="Verdana"/>
              </a:rPr>
              <a:t>d</a:t>
            </a:r>
            <a:r>
              <a:rPr sz="1600" spc="-170" dirty="0">
                <a:solidFill>
                  <a:srgbClr val="302C2A"/>
                </a:solidFill>
                <a:latin typeface="Verdana"/>
                <a:cs typeface="Verdana"/>
              </a:rPr>
              <a:t> </a:t>
            </a:r>
            <a:r>
              <a:rPr sz="1600" spc="-165" dirty="0">
                <a:solidFill>
                  <a:srgbClr val="302C2A"/>
                </a:solidFill>
                <a:latin typeface="Verdana"/>
                <a:cs typeface="Verdana"/>
              </a:rPr>
              <a:t>t</a:t>
            </a:r>
            <a:r>
              <a:rPr sz="1600" spc="-65" dirty="0">
                <a:solidFill>
                  <a:srgbClr val="302C2A"/>
                </a:solidFill>
                <a:latin typeface="Verdana"/>
                <a:cs typeface="Verdana"/>
              </a:rPr>
              <a:t>o</a:t>
            </a:r>
            <a:r>
              <a:rPr sz="1600" spc="-175" dirty="0">
                <a:solidFill>
                  <a:srgbClr val="302C2A"/>
                </a:solidFill>
                <a:latin typeface="Verdana"/>
                <a:cs typeface="Verdana"/>
              </a:rPr>
              <a:t> </a:t>
            </a:r>
            <a:r>
              <a:rPr sz="1600" spc="-75" dirty="0">
                <a:solidFill>
                  <a:srgbClr val="302C2A"/>
                </a:solidFill>
                <a:latin typeface="Verdana"/>
                <a:cs typeface="Verdana"/>
              </a:rPr>
              <a:t>fu</a:t>
            </a:r>
            <a:r>
              <a:rPr sz="1600" spc="-85" dirty="0">
                <a:solidFill>
                  <a:srgbClr val="302C2A"/>
                </a:solidFill>
                <a:latin typeface="Verdana"/>
                <a:cs typeface="Verdana"/>
              </a:rPr>
              <a:t>l</a:t>
            </a:r>
            <a:r>
              <a:rPr sz="1600" spc="-125" dirty="0">
                <a:solidFill>
                  <a:srgbClr val="302C2A"/>
                </a:solidFill>
                <a:latin typeface="Verdana"/>
                <a:cs typeface="Verdana"/>
              </a:rPr>
              <a:t>ly</a:t>
            </a:r>
            <a:r>
              <a:rPr sz="1600" spc="-155" dirty="0">
                <a:solidFill>
                  <a:srgbClr val="302C2A"/>
                </a:solidFill>
                <a:latin typeface="Verdana"/>
                <a:cs typeface="Verdana"/>
              </a:rPr>
              <a:t> </a:t>
            </a:r>
            <a:r>
              <a:rPr sz="1600" spc="-75" dirty="0">
                <a:solidFill>
                  <a:srgbClr val="302C2A"/>
                </a:solidFill>
                <a:latin typeface="Verdana"/>
                <a:cs typeface="Verdana"/>
              </a:rPr>
              <a:t>p</a:t>
            </a:r>
            <a:r>
              <a:rPr sz="1600" spc="-65" dirty="0">
                <a:solidFill>
                  <a:srgbClr val="302C2A"/>
                </a:solidFill>
                <a:latin typeface="Verdana"/>
                <a:cs typeface="Verdana"/>
              </a:rPr>
              <a:t>o</a:t>
            </a:r>
            <a:r>
              <a:rPr sz="1600" spc="-85" dirty="0">
                <a:solidFill>
                  <a:srgbClr val="302C2A"/>
                </a:solidFill>
                <a:latin typeface="Verdana"/>
                <a:cs typeface="Verdana"/>
              </a:rPr>
              <a:t>pu</a:t>
            </a:r>
            <a:r>
              <a:rPr sz="1600" spc="-75" dirty="0">
                <a:solidFill>
                  <a:srgbClr val="302C2A"/>
                </a:solidFill>
                <a:latin typeface="Verdana"/>
                <a:cs typeface="Verdana"/>
              </a:rPr>
              <a:t>l</a:t>
            </a:r>
            <a:r>
              <a:rPr sz="1600" spc="-155" dirty="0">
                <a:solidFill>
                  <a:srgbClr val="302C2A"/>
                </a:solidFill>
                <a:latin typeface="Verdana"/>
                <a:cs typeface="Verdana"/>
              </a:rPr>
              <a:t>a</a:t>
            </a:r>
            <a:r>
              <a:rPr sz="1600" spc="-165" dirty="0">
                <a:solidFill>
                  <a:srgbClr val="302C2A"/>
                </a:solidFill>
                <a:latin typeface="Verdana"/>
                <a:cs typeface="Verdana"/>
              </a:rPr>
              <a:t>t</a:t>
            </a:r>
            <a:r>
              <a:rPr sz="1600" spc="-114" dirty="0">
                <a:solidFill>
                  <a:srgbClr val="302C2A"/>
                </a:solidFill>
                <a:latin typeface="Verdana"/>
                <a:cs typeface="Verdana"/>
              </a:rPr>
              <a:t>e</a:t>
            </a:r>
            <a:r>
              <a:rPr sz="1600" spc="-180" dirty="0">
                <a:solidFill>
                  <a:srgbClr val="302C2A"/>
                </a:solidFill>
                <a:latin typeface="Verdana"/>
                <a:cs typeface="Verdana"/>
              </a:rPr>
              <a:t> </a:t>
            </a:r>
            <a:r>
              <a:rPr sz="1600" spc="-125" dirty="0">
                <a:solidFill>
                  <a:srgbClr val="302C2A"/>
                </a:solidFill>
                <a:latin typeface="Verdana"/>
                <a:cs typeface="Verdana"/>
              </a:rPr>
              <a:t>b</a:t>
            </a:r>
            <a:r>
              <a:rPr sz="1600" spc="-150" dirty="0">
                <a:solidFill>
                  <a:srgbClr val="302C2A"/>
                </a:solidFill>
                <a:latin typeface="Verdana"/>
                <a:cs typeface="Verdana"/>
              </a:rPr>
              <a:t>a</a:t>
            </a:r>
            <a:r>
              <a:rPr sz="1600" spc="-155" dirty="0">
                <a:solidFill>
                  <a:srgbClr val="302C2A"/>
                </a:solidFill>
                <a:latin typeface="Verdana"/>
                <a:cs typeface="Verdana"/>
              </a:rPr>
              <a:t>y</a:t>
            </a:r>
            <a:r>
              <a:rPr sz="1600" spc="-175" dirty="0">
                <a:solidFill>
                  <a:srgbClr val="302C2A"/>
                </a:solidFill>
                <a:latin typeface="Verdana"/>
                <a:cs typeface="Verdana"/>
              </a:rPr>
              <a:t> </a:t>
            </a:r>
            <a:r>
              <a:rPr sz="1600" spc="-100" dirty="0">
                <a:solidFill>
                  <a:srgbClr val="302C2A"/>
                </a:solidFill>
                <a:latin typeface="Verdana"/>
                <a:cs typeface="Verdana"/>
              </a:rPr>
              <a:t>b</a:t>
            </a:r>
            <a:r>
              <a:rPr sz="1600" spc="-105" dirty="0">
                <a:solidFill>
                  <a:srgbClr val="302C2A"/>
                </a:solidFill>
                <a:latin typeface="Verdana"/>
                <a:cs typeface="Verdana"/>
              </a:rPr>
              <a:t>e</a:t>
            </a:r>
            <a:r>
              <a:rPr sz="1600" spc="-110" dirty="0">
                <a:solidFill>
                  <a:srgbClr val="302C2A"/>
                </a:solidFill>
                <a:latin typeface="Verdana"/>
                <a:cs typeface="Verdana"/>
              </a:rPr>
              <a:t>f</a:t>
            </a:r>
            <a:r>
              <a:rPr sz="1600" spc="-65" dirty="0">
                <a:solidFill>
                  <a:srgbClr val="302C2A"/>
                </a:solidFill>
                <a:latin typeface="Verdana"/>
                <a:cs typeface="Verdana"/>
              </a:rPr>
              <a:t>o</a:t>
            </a:r>
            <a:r>
              <a:rPr sz="1600" spc="-160" dirty="0">
                <a:solidFill>
                  <a:srgbClr val="302C2A"/>
                </a:solidFill>
                <a:latin typeface="Verdana"/>
                <a:cs typeface="Verdana"/>
              </a:rPr>
              <a:t>r</a:t>
            </a:r>
            <a:r>
              <a:rPr sz="1600" spc="-85" dirty="0">
                <a:solidFill>
                  <a:srgbClr val="302C2A"/>
                </a:solidFill>
                <a:latin typeface="Verdana"/>
                <a:cs typeface="Verdana"/>
              </a:rPr>
              <a:t>e  </a:t>
            </a:r>
            <a:r>
              <a:rPr sz="1600" spc="-95" dirty="0">
                <a:solidFill>
                  <a:srgbClr val="302C2A"/>
                </a:solidFill>
                <a:latin typeface="Verdana"/>
                <a:cs typeface="Verdana"/>
              </a:rPr>
              <a:t>adding</a:t>
            </a:r>
            <a:r>
              <a:rPr sz="1600" spc="-165" dirty="0">
                <a:solidFill>
                  <a:srgbClr val="302C2A"/>
                </a:solidFill>
                <a:latin typeface="Verdana"/>
                <a:cs typeface="Verdana"/>
              </a:rPr>
              <a:t> </a:t>
            </a:r>
            <a:r>
              <a:rPr sz="1600" spc="-100" dirty="0">
                <a:solidFill>
                  <a:srgbClr val="302C2A"/>
                </a:solidFill>
                <a:latin typeface="Verdana"/>
                <a:cs typeface="Verdana"/>
              </a:rPr>
              <a:t>additional</a:t>
            </a:r>
            <a:r>
              <a:rPr sz="1600" spc="-170" dirty="0">
                <a:solidFill>
                  <a:srgbClr val="302C2A"/>
                </a:solidFill>
                <a:latin typeface="Verdana"/>
                <a:cs typeface="Verdana"/>
              </a:rPr>
              <a:t> </a:t>
            </a:r>
            <a:r>
              <a:rPr sz="1600" spc="-70" dirty="0">
                <a:solidFill>
                  <a:srgbClr val="302C2A"/>
                </a:solidFill>
                <a:latin typeface="Verdana"/>
                <a:cs typeface="Verdana"/>
              </a:rPr>
              <a:t>DE3-24P</a:t>
            </a:r>
            <a:r>
              <a:rPr sz="1600" spc="-170" dirty="0">
                <a:solidFill>
                  <a:srgbClr val="302C2A"/>
                </a:solidFill>
                <a:latin typeface="Verdana"/>
                <a:cs typeface="Verdana"/>
              </a:rPr>
              <a:t> </a:t>
            </a:r>
            <a:r>
              <a:rPr sz="1600" spc="-155" dirty="0">
                <a:solidFill>
                  <a:srgbClr val="302C2A"/>
                </a:solidFill>
                <a:latin typeface="Verdana"/>
                <a:cs typeface="Verdana"/>
              </a:rPr>
              <a:t>bays.</a:t>
            </a:r>
            <a:r>
              <a:rPr sz="1600" spc="225" dirty="0">
                <a:solidFill>
                  <a:srgbClr val="302C2A"/>
                </a:solidFill>
                <a:latin typeface="Verdana"/>
                <a:cs typeface="Verdana"/>
              </a:rPr>
              <a:t> </a:t>
            </a:r>
            <a:r>
              <a:rPr sz="1600" spc="-125" dirty="0">
                <a:solidFill>
                  <a:srgbClr val="302C2A"/>
                </a:solidFill>
                <a:latin typeface="Verdana"/>
                <a:cs typeface="Verdana"/>
              </a:rPr>
              <a:t>Otherwise,</a:t>
            </a:r>
            <a:r>
              <a:rPr sz="1600" spc="-170" dirty="0">
                <a:solidFill>
                  <a:srgbClr val="302C2A"/>
                </a:solidFill>
                <a:latin typeface="Verdana"/>
                <a:cs typeface="Verdana"/>
              </a:rPr>
              <a:t> </a:t>
            </a:r>
            <a:r>
              <a:rPr sz="1600" spc="-85" dirty="0">
                <a:solidFill>
                  <a:srgbClr val="302C2A"/>
                </a:solidFill>
                <a:latin typeface="Verdana"/>
                <a:cs typeface="Verdana"/>
              </a:rPr>
              <a:t>2RU </a:t>
            </a:r>
            <a:r>
              <a:rPr sz="1600" spc="-550" dirty="0">
                <a:solidFill>
                  <a:srgbClr val="302C2A"/>
                </a:solidFill>
                <a:latin typeface="Verdana"/>
                <a:cs typeface="Verdana"/>
              </a:rPr>
              <a:t> </a:t>
            </a:r>
            <a:r>
              <a:rPr sz="1600" spc="-100" dirty="0">
                <a:solidFill>
                  <a:srgbClr val="302C2A"/>
                </a:solidFill>
                <a:latin typeface="Verdana"/>
                <a:cs typeface="Verdana"/>
              </a:rPr>
              <a:t>populated</a:t>
            </a:r>
            <a:r>
              <a:rPr sz="1600" spc="-170" dirty="0">
                <a:solidFill>
                  <a:srgbClr val="302C2A"/>
                </a:solidFill>
                <a:latin typeface="Verdana"/>
                <a:cs typeface="Verdana"/>
              </a:rPr>
              <a:t> </a:t>
            </a:r>
            <a:r>
              <a:rPr sz="1600" spc="-125" dirty="0">
                <a:solidFill>
                  <a:srgbClr val="302C2A"/>
                </a:solidFill>
                <a:latin typeface="Verdana"/>
                <a:cs typeface="Verdana"/>
              </a:rPr>
              <a:t>with</a:t>
            </a:r>
            <a:r>
              <a:rPr sz="1600" spc="-170" dirty="0">
                <a:solidFill>
                  <a:srgbClr val="302C2A"/>
                </a:solidFill>
                <a:latin typeface="Verdana"/>
                <a:cs typeface="Verdana"/>
              </a:rPr>
              <a:t> </a:t>
            </a:r>
            <a:r>
              <a:rPr sz="1600" spc="-90" dirty="0">
                <a:solidFill>
                  <a:srgbClr val="302C2A"/>
                </a:solidFill>
                <a:latin typeface="Verdana"/>
                <a:cs typeface="Verdana"/>
              </a:rPr>
              <a:t>solid</a:t>
            </a:r>
            <a:r>
              <a:rPr sz="1600" spc="-170" dirty="0">
                <a:solidFill>
                  <a:srgbClr val="302C2A"/>
                </a:solidFill>
                <a:latin typeface="Verdana"/>
                <a:cs typeface="Verdana"/>
              </a:rPr>
              <a:t> </a:t>
            </a:r>
            <a:r>
              <a:rPr sz="1600" spc="-95" dirty="0">
                <a:solidFill>
                  <a:srgbClr val="302C2A"/>
                </a:solidFill>
                <a:latin typeface="Verdana"/>
                <a:cs typeface="Verdana"/>
              </a:rPr>
              <a:t>filler</a:t>
            </a:r>
            <a:r>
              <a:rPr sz="1600" spc="-165" dirty="0">
                <a:solidFill>
                  <a:srgbClr val="302C2A"/>
                </a:solidFill>
                <a:latin typeface="Verdana"/>
                <a:cs typeface="Verdana"/>
              </a:rPr>
              <a:t> </a:t>
            </a:r>
            <a:r>
              <a:rPr sz="1600" spc="-105" dirty="0">
                <a:solidFill>
                  <a:srgbClr val="302C2A"/>
                </a:solidFill>
                <a:latin typeface="Verdana"/>
                <a:cs typeface="Verdana"/>
              </a:rPr>
              <a:t>panels</a:t>
            </a:r>
            <a:endParaRPr sz="1600">
              <a:latin typeface="Verdana"/>
              <a:cs typeface="Verdana"/>
            </a:endParaRPr>
          </a:p>
        </p:txBody>
      </p:sp>
      <p:sp>
        <p:nvSpPr>
          <p:cNvPr id="4" name="object 4"/>
          <p:cNvSpPr txBox="1">
            <a:spLocks noGrp="1"/>
          </p:cNvSpPr>
          <p:nvPr>
            <p:ph type="title"/>
          </p:nvPr>
        </p:nvSpPr>
        <p:spPr>
          <a:xfrm>
            <a:off x="749300" y="943736"/>
            <a:ext cx="4355465" cy="391160"/>
          </a:xfrm>
          <a:prstGeom prst="rect">
            <a:avLst/>
          </a:prstGeom>
        </p:spPr>
        <p:txBody>
          <a:bodyPr vert="horz" wrap="square" lIns="0" tIns="12700" rIns="0" bIns="0" rtlCol="0">
            <a:spAutoFit/>
          </a:bodyPr>
          <a:lstStyle/>
          <a:p>
            <a:pPr marL="12700">
              <a:lnSpc>
                <a:spcPct val="100000"/>
              </a:lnSpc>
              <a:spcBef>
                <a:spcPts val="100"/>
              </a:spcBef>
            </a:pPr>
            <a:r>
              <a:rPr sz="2400" b="1" spc="-70" dirty="0">
                <a:latin typeface="Lucida Sans"/>
                <a:cs typeface="Lucida Sans"/>
              </a:rPr>
              <a:t>P</a:t>
            </a:r>
            <a:r>
              <a:rPr sz="2400" b="1" spc="-25" dirty="0">
                <a:latin typeface="Lucida Sans"/>
                <a:cs typeface="Lucida Sans"/>
              </a:rPr>
              <a:t>C</a:t>
            </a:r>
            <a:r>
              <a:rPr sz="2400" b="1" spc="-45" dirty="0">
                <a:latin typeface="Lucida Sans"/>
                <a:cs typeface="Lucida Sans"/>
              </a:rPr>
              <a:t>A</a:t>
            </a:r>
            <a:r>
              <a:rPr sz="2400" b="1" spc="-204" dirty="0">
                <a:latin typeface="Lucida Sans"/>
                <a:cs typeface="Lucida Sans"/>
              </a:rPr>
              <a:t> </a:t>
            </a:r>
            <a:r>
              <a:rPr sz="2400" b="1" spc="-10" dirty="0" smtClean="0">
                <a:latin typeface="Lucida Sans"/>
                <a:cs typeface="Lucida Sans"/>
              </a:rPr>
              <a:t>Ba</a:t>
            </a:r>
            <a:r>
              <a:rPr sz="2400" b="1" spc="-125" dirty="0" smtClean="0">
                <a:latin typeface="Lucida Sans"/>
                <a:cs typeface="Lucida Sans"/>
              </a:rPr>
              <a:t>se</a:t>
            </a:r>
            <a:r>
              <a:rPr sz="2400" b="1" spc="-215" dirty="0" smtClean="0">
                <a:latin typeface="Lucida Sans"/>
                <a:cs typeface="Lucida Sans"/>
              </a:rPr>
              <a:t> </a:t>
            </a:r>
            <a:r>
              <a:rPr sz="2400" b="1" spc="-75" dirty="0">
                <a:latin typeface="Lucida Sans"/>
                <a:cs typeface="Lucida Sans"/>
              </a:rPr>
              <a:t>Ra</a:t>
            </a:r>
            <a:r>
              <a:rPr sz="2400" b="1" spc="-114" dirty="0">
                <a:latin typeface="Lucida Sans"/>
                <a:cs typeface="Lucida Sans"/>
              </a:rPr>
              <a:t>ck</a:t>
            </a:r>
            <a:r>
              <a:rPr sz="2400" b="1" spc="-185" dirty="0">
                <a:latin typeface="Lucida Sans"/>
                <a:cs typeface="Lucida Sans"/>
              </a:rPr>
              <a:t> </a:t>
            </a:r>
            <a:r>
              <a:rPr sz="2400" b="1" dirty="0">
                <a:latin typeface="Lucida Sans"/>
                <a:cs typeface="Lucida Sans"/>
              </a:rPr>
              <a:t>–</a:t>
            </a:r>
            <a:r>
              <a:rPr sz="2400" b="1" spc="-204" dirty="0">
                <a:latin typeface="Lucida Sans"/>
                <a:cs typeface="Lucida Sans"/>
              </a:rPr>
              <a:t> </a:t>
            </a:r>
            <a:r>
              <a:rPr sz="2400" b="1" spc="-60" dirty="0">
                <a:latin typeface="Lucida Sans"/>
                <a:cs typeface="Lucida Sans"/>
              </a:rPr>
              <a:t>F</a:t>
            </a:r>
            <a:r>
              <a:rPr sz="2400" b="1" spc="-45" dirty="0">
                <a:latin typeface="Lucida Sans"/>
                <a:cs typeface="Lucida Sans"/>
              </a:rPr>
              <a:t>l</a:t>
            </a:r>
            <a:r>
              <a:rPr sz="2400" b="1" spc="-65" dirty="0">
                <a:latin typeface="Lucida Sans"/>
                <a:cs typeface="Lucida Sans"/>
              </a:rPr>
              <a:t>ex</a:t>
            </a:r>
            <a:r>
              <a:rPr sz="2400" b="1" spc="-195" dirty="0">
                <a:latin typeface="Lucida Sans"/>
                <a:cs typeface="Lucida Sans"/>
              </a:rPr>
              <a:t> </a:t>
            </a:r>
            <a:r>
              <a:rPr sz="2400" b="1" spc="-10" dirty="0">
                <a:latin typeface="Lucida Sans"/>
                <a:cs typeface="Lucida Sans"/>
              </a:rPr>
              <a:t>B</a:t>
            </a:r>
            <a:r>
              <a:rPr sz="2400" b="1" spc="-50" dirty="0">
                <a:latin typeface="Lucida Sans"/>
                <a:cs typeface="Lucida Sans"/>
              </a:rPr>
              <a:t>a</a:t>
            </a:r>
            <a:r>
              <a:rPr sz="2400" b="1" spc="-120" dirty="0">
                <a:latin typeface="Lucida Sans"/>
                <a:cs typeface="Lucida Sans"/>
              </a:rPr>
              <a:t>ys</a:t>
            </a:r>
            <a:endParaRPr sz="2400" dirty="0">
              <a:latin typeface="Lucida Sans"/>
              <a:cs typeface="Lucida Sans"/>
            </a:endParaRPr>
          </a:p>
        </p:txBody>
      </p:sp>
      <p:sp>
        <p:nvSpPr>
          <p:cNvPr id="5" name="object 5"/>
          <p:cNvSpPr txBox="1"/>
          <p:nvPr/>
        </p:nvSpPr>
        <p:spPr>
          <a:xfrm>
            <a:off x="5878448" y="5594705"/>
            <a:ext cx="2138680" cy="83248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302C2A"/>
                </a:solidFill>
                <a:latin typeface="Verdana"/>
                <a:cs typeface="Verdana"/>
              </a:rPr>
              <a:t>Ma</a:t>
            </a:r>
            <a:r>
              <a:rPr sz="1800" spc="-25" dirty="0">
                <a:solidFill>
                  <a:srgbClr val="302C2A"/>
                </a:solidFill>
                <a:latin typeface="Verdana"/>
                <a:cs typeface="Verdana"/>
              </a:rPr>
              <a:t>n</a:t>
            </a:r>
            <a:r>
              <a:rPr sz="1800" spc="-105" dirty="0">
                <a:solidFill>
                  <a:srgbClr val="302C2A"/>
                </a:solidFill>
                <a:latin typeface="Verdana"/>
                <a:cs typeface="Verdana"/>
              </a:rPr>
              <a:t>agement</a:t>
            </a:r>
            <a:r>
              <a:rPr sz="1800" spc="-180" dirty="0">
                <a:solidFill>
                  <a:srgbClr val="302C2A"/>
                </a:solidFill>
                <a:latin typeface="Verdana"/>
                <a:cs typeface="Verdana"/>
              </a:rPr>
              <a:t> </a:t>
            </a:r>
            <a:r>
              <a:rPr sz="1800" spc="-45" dirty="0">
                <a:solidFill>
                  <a:srgbClr val="302C2A"/>
                </a:solidFill>
                <a:latin typeface="Verdana"/>
                <a:cs typeface="Verdana"/>
              </a:rPr>
              <a:t>N</a:t>
            </a:r>
            <a:r>
              <a:rPr sz="1800" spc="-50" dirty="0">
                <a:solidFill>
                  <a:srgbClr val="302C2A"/>
                </a:solidFill>
                <a:latin typeface="Verdana"/>
                <a:cs typeface="Verdana"/>
              </a:rPr>
              <a:t>o</a:t>
            </a:r>
            <a:r>
              <a:rPr sz="1800" spc="-70" dirty="0">
                <a:solidFill>
                  <a:srgbClr val="302C2A"/>
                </a:solidFill>
                <a:latin typeface="Verdana"/>
                <a:cs typeface="Verdana"/>
              </a:rPr>
              <a:t>d</a:t>
            </a:r>
            <a:r>
              <a:rPr sz="1800" spc="-105" dirty="0">
                <a:solidFill>
                  <a:srgbClr val="302C2A"/>
                </a:solidFill>
                <a:latin typeface="Verdana"/>
                <a:cs typeface="Verdana"/>
              </a:rPr>
              <a:t>e</a:t>
            </a:r>
            <a:r>
              <a:rPr sz="1800" spc="-100" dirty="0">
                <a:solidFill>
                  <a:srgbClr val="302C2A"/>
                </a:solidFill>
                <a:latin typeface="Verdana"/>
                <a:cs typeface="Verdana"/>
              </a:rPr>
              <a:t>s</a:t>
            </a:r>
            <a:endParaRPr sz="1800">
              <a:latin typeface="Verdana"/>
              <a:cs typeface="Verdana"/>
            </a:endParaRPr>
          </a:p>
          <a:p>
            <a:pPr marL="149225">
              <a:lnSpc>
                <a:spcPct val="100000"/>
              </a:lnSpc>
              <a:spcBef>
                <a:spcPts val="2030"/>
              </a:spcBef>
            </a:pPr>
            <a:r>
              <a:rPr sz="1800" spc="-215" dirty="0">
                <a:solidFill>
                  <a:srgbClr val="302C2A"/>
                </a:solidFill>
                <a:latin typeface="Verdana"/>
                <a:cs typeface="Verdana"/>
              </a:rPr>
              <a:t>S</a:t>
            </a:r>
            <a:r>
              <a:rPr sz="1800" spc="-114" dirty="0">
                <a:solidFill>
                  <a:srgbClr val="302C2A"/>
                </a:solidFill>
                <a:latin typeface="Verdana"/>
                <a:cs typeface="Verdana"/>
              </a:rPr>
              <a:t>t</a:t>
            </a:r>
            <a:r>
              <a:rPr sz="1800" spc="-90" dirty="0">
                <a:solidFill>
                  <a:srgbClr val="302C2A"/>
                </a:solidFill>
                <a:latin typeface="Verdana"/>
                <a:cs typeface="Verdana"/>
              </a:rPr>
              <a:t>o</a:t>
            </a:r>
            <a:r>
              <a:rPr sz="1800" spc="-110" dirty="0">
                <a:solidFill>
                  <a:srgbClr val="302C2A"/>
                </a:solidFill>
                <a:latin typeface="Verdana"/>
                <a:cs typeface="Verdana"/>
              </a:rPr>
              <a:t>r</a:t>
            </a:r>
            <a:r>
              <a:rPr sz="1800" spc="-105" dirty="0">
                <a:solidFill>
                  <a:srgbClr val="302C2A"/>
                </a:solidFill>
                <a:latin typeface="Verdana"/>
                <a:cs typeface="Verdana"/>
              </a:rPr>
              <a:t>age</a:t>
            </a:r>
            <a:r>
              <a:rPr sz="1800" spc="-180" dirty="0">
                <a:solidFill>
                  <a:srgbClr val="302C2A"/>
                </a:solidFill>
                <a:latin typeface="Verdana"/>
                <a:cs typeface="Verdana"/>
              </a:rPr>
              <a:t> </a:t>
            </a:r>
            <a:r>
              <a:rPr sz="1800" spc="-135" dirty="0">
                <a:solidFill>
                  <a:srgbClr val="302C2A"/>
                </a:solidFill>
                <a:latin typeface="Verdana"/>
                <a:cs typeface="Verdana"/>
              </a:rPr>
              <a:t>C</a:t>
            </a:r>
            <a:r>
              <a:rPr sz="1800" spc="-85" dirty="0">
                <a:solidFill>
                  <a:srgbClr val="302C2A"/>
                </a:solidFill>
                <a:latin typeface="Verdana"/>
                <a:cs typeface="Verdana"/>
              </a:rPr>
              <a:t>on</a:t>
            </a:r>
            <a:r>
              <a:rPr sz="1800" spc="-50" dirty="0">
                <a:solidFill>
                  <a:srgbClr val="302C2A"/>
                </a:solidFill>
                <a:latin typeface="Verdana"/>
                <a:cs typeface="Verdana"/>
              </a:rPr>
              <a:t>t</a:t>
            </a:r>
            <a:r>
              <a:rPr sz="1800" spc="-150" dirty="0">
                <a:solidFill>
                  <a:srgbClr val="302C2A"/>
                </a:solidFill>
                <a:latin typeface="Verdana"/>
                <a:cs typeface="Verdana"/>
              </a:rPr>
              <a:t>r</a:t>
            </a:r>
            <a:r>
              <a:rPr sz="1800" spc="-65" dirty="0">
                <a:solidFill>
                  <a:srgbClr val="302C2A"/>
                </a:solidFill>
                <a:latin typeface="Verdana"/>
                <a:cs typeface="Verdana"/>
              </a:rPr>
              <a:t>o</a:t>
            </a:r>
            <a:r>
              <a:rPr sz="1800" spc="-55" dirty="0">
                <a:solidFill>
                  <a:srgbClr val="302C2A"/>
                </a:solidFill>
                <a:latin typeface="Verdana"/>
                <a:cs typeface="Verdana"/>
              </a:rPr>
              <a:t>l</a:t>
            </a:r>
            <a:r>
              <a:rPr sz="1800" spc="-95" dirty="0">
                <a:solidFill>
                  <a:srgbClr val="302C2A"/>
                </a:solidFill>
                <a:latin typeface="Verdana"/>
                <a:cs typeface="Verdana"/>
              </a:rPr>
              <a:t>le</a:t>
            </a:r>
            <a:r>
              <a:rPr sz="1800" spc="-105" dirty="0">
                <a:solidFill>
                  <a:srgbClr val="302C2A"/>
                </a:solidFill>
                <a:latin typeface="Verdana"/>
                <a:cs typeface="Verdana"/>
              </a:rPr>
              <a:t>r</a:t>
            </a:r>
            <a:r>
              <a:rPr sz="1800" spc="-100" dirty="0">
                <a:solidFill>
                  <a:srgbClr val="302C2A"/>
                </a:solidFill>
                <a:latin typeface="Verdana"/>
                <a:cs typeface="Verdana"/>
              </a:rPr>
              <a:t>s</a:t>
            </a:r>
            <a:endParaRPr sz="1800">
              <a:latin typeface="Verdana"/>
              <a:cs typeface="Verdana"/>
            </a:endParaRPr>
          </a:p>
        </p:txBody>
      </p:sp>
      <p:sp>
        <p:nvSpPr>
          <p:cNvPr id="6" name="object 6"/>
          <p:cNvSpPr txBox="1"/>
          <p:nvPr/>
        </p:nvSpPr>
        <p:spPr>
          <a:xfrm>
            <a:off x="10727817" y="718769"/>
            <a:ext cx="1077595" cy="300355"/>
          </a:xfrm>
          <a:prstGeom prst="rect">
            <a:avLst/>
          </a:prstGeom>
        </p:spPr>
        <p:txBody>
          <a:bodyPr vert="horz" wrap="square" lIns="0" tIns="12700" rIns="0" bIns="0" rtlCol="0">
            <a:spAutoFit/>
          </a:bodyPr>
          <a:lstStyle/>
          <a:p>
            <a:pPr marL="12700">
              <a:lnSpc>
                <a:spcPct val="100000"/>
              </a:lnSpc>
              <a:spcBef>
                <a:spcPts val="100"/>
              </a:spcBef>
            </a:pPr>
            <a:r>
              <a:rPr sz="1800" spc="-90" dirty="0">
                <a:solidFill>
                  <a:srgbClr val="302C2A"/>
                </a:solidFill>
                <a:latin typeface="Verdana"/>
                <a:cs typeface="Verdana"/>
              </a:rPr>
              <a:t>Flex</a:t>
            </a:r>
            <a:r>
              <a:rPr sz="1800" spc="-195" dirty="0">
                <a:solidFill>
                  <a:srgbClr val="302C2A"/>
                </a:solidFill>
                <a:latin typeface="Verdana"/>
                <a:cs typeface="Verdana"/>
              </a:rPr>
              <a:t> </a:t>
            </a:r>
            <a:r>
              <a:rPr sz="1800" spc="-120" dirty="0">
                <a:solidFill>
                  <a:srgbClr val="302C2A"/>
                </a:solidFill>
                <a:latin typeface="Verdana"/>
                <a:cs typeface="Verdana"/>
              </a:rPr>
              <a:t>B</a:t>
            </a:r>
            <a:r>
              <a:rPr sz="1800" spc="-140" dirty="0">
                <a:solidFill>
                  <a:srgbClr val="302C2A"/>
                </a:solidFill>
                <a:latin typeface="Verdana"/>
                <a:cs typeface="Verdana"/>
              </a:rPr>
              <a:t>a</a:t>
            </a:r>
            <a:r>
              <a:rPr sz="1800" spc="-130" dirty="0">
                <a:solidFill>
                  <a:srgbClr val="302C2A"/>
                </a:solidFill>
                <a:latin typeface="Verdana"/>
                <a:cs typeface="Verdana"/>
              </a:rPr>
              <a:t>y</a:t>
            </a:r>
            <a:r>
              <a:rPr sz="1800" spc="-204" dirty="0">
                <a:solidFill>
                  <a:srgbClr val="302C2A"/>
                </a:solidFill>
                <a:latin typeface="Verdana"/>
                <a:cs typeface="Verdana"/>
              </a:rPr>
              <a:t> </a:t>
            </a:r>
            <a:r>
              <a:rPr sz="1800" spc="-65" dirty="0">
                <a:solidFill>
                  <a:srgbClr val="302C2A"/>
                </a:solidFill>
                <a:latin typeface="Verdana"/>
                <a:cs typeface="Verdana"/>
              </a:rPr>
              <a:t>4</a:t>
            </a:r>
            <a:endParaRPr sz="1800">
              <a:latin typeface="Verdana"/>
              <a:cs typeface="Verdana"/>
            </a:endParaRPr>
          </a:p>
        </p:txBody>
      </p:sp>
      <p:sp>
        <p:nvSpPr>
          <p:cNvPr id="7" name="object 7"/>
          <p:cNvSpPr txBox="1"/>
          <p:nvPr/>
        </p:nvSpPr>
        <p:spPr>
          <a:xfrm>
            <a:off x="10690352" y="1327480"/>
            <a:ext cx="1293495" cy="3140710"/>
          </a:xfrm>
          <a:prstGeom prst="rect">
            <a:avLst/>
          </a:prstGeom>
        </p:spPr>
        <p:txBody>
          <a:bodyPr vert="horz" wrap="square" lIns="0" tIns="12700" rIns="0" bIns="0" rtlCol="0">
            <a:spAutoFit/>
          </a:bodyPr>
          <a:lstStyle/>
          <a:p>
            <a:pPr marL="50165">
              <a:lnSpc>
                <a:spcPct val="100000"/>
              </a:lnSpc>
              <a:spcBef>
                <a:spcPts val="100"/>
              </a:spcBef>
            </a:pPr>
            <a:r>
              <a:rPr sz="1800" spc="-90" dirty="0">
                <a:solidFill>
                  <a:srgbClr val="302C2A"/>
                </a:solidFill>
                <a:latin typeface="Verdana"/>
                <a:cs typeface="Verdana"/>
              </a:rPr>
              <a:t>Flex</a:t>
            </a:r>
            <a:r>
              <a:rPr sz="1800" spc="-195" dirty="0">
                <a:solidFill>
                  <a:srgbClr val="302C2A"/>
                </a:solidFill>
                <a:latin typeface="Verdana"/>
                <a:cs typeface="Verdana"/>
              </a:rPr>
              <a:t> </a:t>
            </a:r>
            <a:r>
              <a:rPr sz="1800" spc="-120" dirty="0">
                <a:solidFill>
                  <a:srgbClr val="302C2A"/>
                </a:solidFill>
                <a:latin typeface="Verdana"/>
                <a:cs typeface="Verdana"/>
              </a:rPr>
              <a:t>B</a:t>
            </a:r>
            <a:r>
              <a:rPr sz="1800" spc="-140" dirty="0">
                <a:solidFill>
                  <a:srgbClr val="302C2A"/>
                </a:solidFill>
                <a:latin typeface="Verdana"/>
                <a:cs typeface="Verdana"/>
              </a:rPr>
              <a:t>a</a:t>
            </a:r>
            <a:r>
              <a:rPr sz="1800" spc="-130" dirty="0">
                <a:solidFill>
                  <a:srgbClr val="302C2A"/>
                </a:solidFill>
                <a:latin typeface="Verdana"/>
                <a:cs typeface="Verdana"/>
              </a:rPr>
              <a:t>y</a:t>
            </a:r>
            <a:r>
              <a:rPr sz="1800" spc="-204" dirty="0">
                <a:solidFill>
                  <a:srgbClr val="302C2A"/>
                </a:solidFill>
                <a:latin typeface="Verdana"/>
                <a:cs typeface="Verdana"/>
              </a:rPr>
              <a:t> </a:t>
            </a:r>
            <a:r>
              <a:rPr sz="1800" spc="-65" dirty="0">
                <a:solidFill>
                  <a:srgbClr val="302C2A"/>
                </a:solidFill>
                <a:latin typeface="Verdana"/>
                <a:cs typeface="Verdana"/>
              </a:rPr>
              <a:t>3</a:t>
            </a:r>
            <a:endParaRPr sz="1800">
              <a:latin typeface="Verdana"/>
              <a:cs typeface="Verdana"/>
            </a:endParaRPr>
          </a:p>
          <a:p>
            <a:pPr marL="12700" marR="223520" indent="19050">
              <a:lnSpc>
                <a:spcPct val="102299"/>
              </a:lnSpc>
              <a:spcBef>
                <a:spcPts val="1535"/>
              </a:spcBef>
            </a:pPr>
            <a:r>
              <a:rPr sz="1400" spc="-75" dirty="0">
                <a:solidFill>
                  <a:srgbClr val="302C2A"/>
                </a:solidFill>
                <a:latin typeface="Verdana"/>
                <a:cs typeface="Verdana"/>
              </a:rPr>
              <a:t>Spine </a:t>
            </a:r>
            <a:r>
              <a:rPr sz="1400" spc="-70" dirty="0">
                <a:solidFill>
                  <a:srgbClr val="302C2A"/>
                </a:solidFill>
                <a:latin typeface="Verdana"/>
                <a:cs typeface="Verdana"/>
              </a:rPr>
              <a:t> </a:t>
            </a:r>
            <a:r>
              <a:rPr sz="1400" spc="-85" dirty="0">
                <a:solidFill>
                  <a:srgbClr val="302C2A"/>
                </a:solidFill>
                <a:latin typeface="Verdana"/>
                <a:cs typeface="Verdana"/>
              </a:rPr>
              <a:t>Switches </a:t>
            </a:r>
            <a:r>
              <a:rPr sz="1400" spc="-80" dirty="0">
                <a:solidFill>
                  <a:srgbClr val="302C2A"/>
                </a:solidFill>
                <a:latin typeface="Verdana"/>
                <a:cs typeface="Verdana"/>
              </a:rPr>
              <a:t> </a:t>
            </a:r>
            <a:r>
              <a:rPr sz="1400" spc="-85" dirty="0">
                <a:solidFill>
                  <a:srgbClr val="302C2A"/>
                </a:solidFill>
                <a:latin typeface="Verdana"/>
                <a:cs typeface="Verdana"/>
              </a:rPr>
              <a:t>Bas</a:t>
            </a:r>
            <a:r>
              <a:rPr sz="1400" spc="-90" dirty="0">
                <a:solidFill>
                  <a:srgbClr val="302C2A"/>
                </a:solidFill>
                <a:latin typeface="Verdana"/>
                <a:cs typeface="Verdana"/>
              </a:rPr>
              <a:t>e</a:t>
            </a:r>
            <a:r>
              <a:rPr sz="1400" spc="-165" dirty="0">
                <a:solidFill>
                  <a:srgbClr val="302C2A"/>
                </a:solidFill>
                <a:latin typeface="Verdana"/>
                <a:cs typeface="Verdana"/>
              </a:rPr>
              <a:t> </a:t>
            </a:r>
            <a:r>
              <a:rPr sz="1400" spc="-95" dirty="0">
                <a:solidFill>
                  <a:srgbClr val="302C2A"/>
                </a:solidFill>
                <a:latin typeface="Verdana"/>
                <a:cs typeface="Verdana"/>
              </a:rPr>
              <a:t>Sto</a:t>
            </a:r>
            <a:r>
              <a:rPr sz="1400" spc="-100" dirty="0">
                <a:solidFill>
                  <a:srgbClr val="302C2A"/>
                </a:solidFill>
                <a:latin typeface="Verdana"/>
                <a:cs typeface="Verdana"/>
              </a:rPr>
              <a:t>r</a:t>
            </a:r>
            <a:r>
              <a:rPr sz="1400" spc="-70" dirty="0">
                <a:solidFill>
                  <a:srgbClr val="302C2A"/>
                </a:solidFill>
                <a:latin typeface="Verdana"/>
                <a:cs typeface="Verdana"/>
              </a:rPr>
              <a:t>age  DE3-24C</a:t>
            </a:r>
            <a:endParaRPr sz="1400">
              <a:latin typeface="Verdana"/>
              <a:cs typeface="Verdana"/>
            </a:endParaRPr>
          </a:p>
          <a:p>
            <a:pPr marL="50165" marR="5080">
              <a:lnSpc>
                <a:spcPct val="100000"/>
              </a:lnSpc>
              <a:spcBef>
                <a:spcPts val="640"/>
              </a:spcBef>
            </a:pPr>
            <a:r>
              <a:rPr sz="1400" spc="-5" dirty="0">
                <a:solidFill>
                  <a:srgbClr val="302C2A"/>
                </a:solidFill>
                <a:latin typeface="Verdana"/>
                <a:cs typeface="Verdana"/>
              </a:rPr>
              <a:t>L</a:t>
            </a:r>
            <a:r>
              <a:rPr sz="1400" spc="-85" dirty="0">
                <a:solidFill>
                  <a:srgbClr val="302C2A"/>
                </a:solidFill>
                <a:latin typeface="Verdana"/>
                <a:cs typeface="Verdana"/>
              </a:rPr>
              <a:t>e</a:t>
            </a:r>
            <a:r>
              <a:rPr sz="1400" spc="-50" dirty="0">
                <a:solidFill>
                  <a:srgbClr val="302C2A"/>
                </a:solidFill>
                <a:latin typeface="Verdana"/>
                <a:cs typeface="Verdana"/>
              </a:rPr>
              <a:t>af</a:t>
            </a:r>
            <a:r>
              <a:rPr sz="1400" spc="-160" dirty="0">
                <a:solidFill>
                  <a:srgbClr val="302C2A"/>
                </a:solidFill>
                <a:latin typeface="Verdana"/>
                <a:cs typeface="Verdana"/>
              </a:rPr>
              <a:t> </a:t>
            </a:r>
            <a:r>
              <a:rPr sz="1400" spc="-65" dirty="0">
                <a:solidFill>
                  <a:srgbClr val="302C2A"/>
                </a:solidFill>
                <a:latin typeface="Verdana"/>
                <a:cs typeface="Verdana"/>
              </a:rPr>
              <a:t>and</a:t>
            </a:r>
            <a:r>
              <a:rPr sz="1400" spc="-145" dirty="0">
                <a:solidFill>
                  <a:srgbClr val="302C2A"/>
                </a:solidFill>
                <a:latin typeface="Verdana"/>
                <a:cs typeface="Verdana"/>
              </a:rPr>
              <a:t> </a:t>
            </a:r>
            <a:r>
              <a:rPr sz="1400" spc="75" dirty="0">
                <a:solidFill>
                  <a:srgbClr val="302C2A"/>
                </a:solidFill>
                <a:latin typeface="Verdana"/>
                <a:cs typeface="Verdana"/>
              </a:rPr>
              <a:t>M</a:t>
            </a:r>
            <a:r>
              <a:rPr sz="1400" spc="-80" dirty="0">
                <a:solidFill>
                  <a:srgbClr val="302C2A"/>
                </a:solidFill>
                <a:latin typeface="Verdana"/>
                <a:cs typeface="Verdana"/>
              </a:rPr>
              <a:t>gm</a:t>
            </a:r>
            <a:r>
              <a:rPr sz="1400" spc="-75" dirty="0">
                <a:solidFill>
                  <a:srgbClr val="302C2A"/>
                </a:solidFill>
                <a:latin typeface="Verdana"/>
                <a:cs typeface="Verdana"/>
              </a:rPr>
              <a:t>t  </a:t>
            </a:r>
            <a:r>
              <a:rPr sz="1400" spc="-85" dirty="0">
                <a:solidFill>
                  <a:srgbClr val="302C2A"/>
                </a:solidFill>
                <a:latin typeface="Verdana"/>
                <a:cs typeface="Verdana"/>
              </a:rPr>
              <a:t>Switches</a:t>
            </a:r>
            <a:endParaRPr sz="1400">
              <a:latin typeface="Verdana"/>
              <a:cs typeface="Verdana"/>
            </a:endParaRPr>
          </a:p>
          <a:p>
            <a:pPr marL="50165">
              <a:lnSpc>
                <a:spcPct val="100000"/>
              </a:lnSpc>
              <a:spcBef>
                <a:spcPts val="1295"/>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130" dirty="0">
                <a:solidFill>
                  <a:srgbClr val="302C2A"/>
                </a:solidFill>
                <a:latin typeface="Verdana"/>
                <a:cs typeface="Verdana"/>
              </a:rPr>
              <a:t>y</a:t>
            </a:r>
            <a:endParaRPr sz="1800">
              <a:latin typeface="Verdana"/>
              <a:cs typeface="Verdana"/>
            </a:endParaRPr>
          </a:p>
          <a:p>
            <a:pPr marL="50165">
              <a:lnSpc>
                <a:spcPct val="100000"/>
              </a:lnSpc>
            </a:pPr>
            <a:r>
              <a:rPr sz="1800" spc="-65" dirty="0">
                <a:solidFill>
                  <a:srgbClr val="302C2A"/>
                </a:solidFill>
                <a:latin typeface="Verdana"/>
                <a:cs typeface="Verdana"/>
              </a:rPr>
              <a:t>2</a:t>
            </a:r>
            <a:endParaRPr sz="1800">
              <a:latin typeface="Verdana"/>
              <a:cs typeface="Verdana"/>
            </a:endParaRPr>
          </a:p>
          <a:p>
            <a:pPr marL="50165" marR="375920">
              <a:lnSpc>
                <a:spcPct val="100000"/>
              </a:lnSpc>
              <a:spcBef>
                <a:spcPts val="20"/>
              </a:spcBef>
            </a:pPr>
            <a:r>
              <a:rPr sz="1800" spc="-90" dirty="0">
                <a:solidFill>
                  <a:srgbClr val="302C2A"/>
                </a:solidFill>
                <a:latin typeface="Verdana"/>
                <a:cs typeface="Verdana"/>
              </a:rPr>
              <a:t>Flex</a:t>
            </a:r>
            <a:r>
              <a:rPr sz="1800" spc="-190" dirty="0">
                <a:solidFill>
                  <a:srgbClr val="302C2A"/>
                </a:solidFill>
                <a:latin typeface="Verdana"/>
                <a:cs typeface="Verdana"/>
              </a:rPr>
              <a:t> </a:t>
            </a:r>
            <a:r>
              <a:rPr sz="1800" spc="-120" dirty="0">
                <a:solidFill>
                  <a:srgbClr val="302C2A"/>
                </a:solidFill>
                <a:latin typeface="Verdana"/>
                <a:cs typeface="Verdana"/>
              </a:rPr>
              <a:t>B</a:t>
            </a:r>
            <a:r>
              <a:rPr sz="1800" spc="-135" dirty="0">
                <a:solidFill>
                  <a:srgbClr val="302C2A"/>
                </a:solidFill>
                <a:latin typeface="Verdana"/>
                <a:cs typeface="Verdana"/>
              </a:rPr>
              <a:t>a</a:t>
            </a:r>
            <a:r>
              <a:rPr sz="1800" spc="-95" dirty="0">
                <a:solidFill>
                  <a:srgbClr val="302C2A"/>
                </a:solidFill>
                <a:latin typeface="Verdana"/>
                <a:cs typeface="Verdana"/>
              </a:rPr>
              <a:t>y  </a:t>
            </a:r>
            <a:r>
              <a:rPr sz="1800" spc="-65" dirty="0">
                <a:solidFill>
                  <a:srgbClr val="302C2A"/>
                </a:solidFill>
                <a:latin typeface="Verdana"/>
                <a:cs typeface="Verdana"/>
              </a:rPr>
              <a:t>1</a:t>
            </a:r>
            <a:endParaRPr sz="1800">
              <a:latin typeface="Verdana"/>
              <a:cs typeface="Verdana"/>
            </a:endParaRPr>
          </a:p>
        </p:txBody>
      </p:sp>
      <p:grpSp>
        <p:nvGrpSpPr>
          <p:cNvPr id="8" name="object 8"/>
          <p:cNvGrpSpPr/>
          <p:nvPr/>
        </p:nvGrpSpPr>
        <p:grpSpPr>
          <a:xfrm>
            <a:off x="8182038" y="254507"/>
            <a:ext cx="2222500" cy="6604000"/>
            <a:chOff x="8182038" y="254507"/>
            <a:chExt cx="2222500" cy="6604000"/>
          </a:xfrm>
        </p:grpSpPr>
        <p:sp>
          <p:nvSpPr>
            <p:cNvPr id="9" name="object 9"/>
            <p:cNvSpPr/>
            <p:nvPr/>
          </p:nvSpPr>
          <p:spPr>
            <a:xfrm>
              <a:off x="8189976" y="4369307"/>
              <a:ext cx="243840" cy="1175385"/>
            </a:xfrm>
            <a:custGeom>
              <a:avLst/>
              <a:gdLst/>
              <a:ahLst/>
              <a:cxnLst/>
              <a:rect l="l" t="t" r="r" b="b"/>
              <a:pathLst>
                <a:path w="243840" h="1175385">
                  <a:moveTo>
                    <a:pt x="243840" y="1175004"/>
                  </a:moveTo>
                  <a:lnTo>
                    <a:pt x="196393" y="1173400"/>
                  </a:lnTo>
                  <a:lnTo>
                    <a:pt x="157638" y="1169035"/>
                  </a:lnTo>
                  <a:lnTo>
                    <a:pt x="131504" y="1162573"/>
                  </a:lnTo>
                  <a:lnTo>
                    <a:pt x="121920" y="1154684"/>
                  </a:lnTo>
                  <a:lnTo>
                    <a:pt x="121920" y="607822"/>
                  </a:lnTo>
                  <a:lnTo>
                    <a:pt x="112335" y="599932"/>
                  </a:lnTo>
                  <a:lnTo>
                    <a:pt x="86201" y="593471"/>
                  </a:lnTo>
                  <a:lnTo>
                    <a:pt x="47446" y="589105"/>
                  </a:lnTo>
                  <a:lnTo>
                    <a:pt x="0" y="587502"/>
                  </a:lnTo>
                  <a:lnTo>
                    <a:pt x="47446" y="585898"/>
                  </a:lnTo>
                  <a:lnTo>
                    <a:pt x="86201" y="581533"/>
                  </a:lnTo>
                  <a:lnTo>
                    <a:pt x="112335" y="575071"/>
                  </a:lnTo>
                  <a:lnTo>
                    <a:pt x="121920" y="567182"/>
                  </a:lnTo>
                  <a:lnTo>
                    <a:pt x="121920" y="20320"/>
                  </a:lnTo>
                  <a:lnTo>
                    <a:pt x="131504" y="12430"/>
                  </a:lnTo>
                  <a:lnTo>
                    <a:pt x="157638" y="5969"/>
                  </a:lnTo>
                  <a:lnTo>
                    <a:pt x="196393" y="1603"/>
                  </a:lnTo>
                  <a:lnTo>
                    <a:pt x="243840" y="0"/>
                  </a:lnTo>
                </a:path>
              </a:pathLst>
            </a:custGeom>
            <a:ln w="15875">
              <a:solidFill>
                <a:srgbClr val="A33829"/>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8442960" y="254507"/>
              <a:ext cx="1961388" cy="6603490"/>
            </a:xfrm>
            <a:prstGeom prst="rect">
              <a:avLst/>
            </a:prstGeom>
          </p:spPr>
        </p:pic>
        <p:pic>
          <p:nvPicPr>
            <p:cNvPr id="11" name="object 11"/>
            <p:cNvPicPr/>
            <p:nvPr/>
          </p:nvPicPr>
          <p:blipFill>
            <a:blip r:embed="rId3" cstate="print"/>
            <a:stretch>
              <a:fillRect/>
            </a:stretch>
          </p:blipFill>
          <p:spPr>
            <a:xfrm>
              <a:off x="8650224" y="5992368"/>
              <a:ext cx="1546859" cy="583691"/>
            </a:xfrm>
            <a:prstGeom prst="rect">
              <a:avLst/>
            </a:prstGeom>
          </p:spPr>
        </p:pic>
        <p:pic>
          <p:nvPicPr>
            <p:cNvPr id="12" name="object 12"/>
            <p:cNvPicPr/>
            <p:nvPr/>
          </p:nvPicPr>
          <p:blipFill>
            <a:blip r:embed="rId4" cstate="print"/>
            <a:stretch>
              <a:fillRect/>
            </a:stretch>
          </p:blipFill>
          <p:spPr>
            <a:xfrm>
              <a:off x="8650224" y="5244083"/>
              <a:ext cx="1546859" cy="746760"/>
            </a:xfrm>
            <a:prstGeom prst="rect">
              <a:avLst/>
            </a:prstGeom>
          </p:spPr>
        </p:pic>
        <p:pic>
          <p:nvPicPr>
            <p:cNvPr id="13" name="object 13"/>
            <p:cNvPicPr/>
            <p:nvPr/>
          </p:nvPicPr>
          <p:blipFill>
            <a:blip r:embed="rId5" cstate="print"/>
            <a:stretch>
              <a:fillRect/>
            </a:stretch>
          </p:blipFill>
          <p:spPr>
            <a:xfrm>
              <a:off x="8633460" y="3348227"/>
              <a:ext cx="1572768" cy="1312163"/>
            </a:xfrm>
            <a:prstGeom prst="rect">
              <a:avLst/>
            </a:prstGeom>
          </p:spPr>
        </p:pic>
        <p:pic>
          <p:nvPicPr>
            <p:cNvPr id="14" name="object 14"/>
            <p:cNvPicPr/>
            <p:nvPr/>
          </p:nvPicPr>
          <p:blipFill>
            <a:blip r:embed="rId6" cstate="print"/>
            <a:stretch>
              <a:fillRect/>
            </a:stretch>
          </p:blipFill>
          <p:spPr>
            <a:xfrm>
              <a:off x="8622792" y="2761488"/>
              <a:ext cx="1577340" cy="437388"/>
            </a:xfrm>
            <a:prstGeom prst="rect">
              <a:avLst/>
            </a:prstGeom>
          </p:spPr>
        </p:pic>
        <p:pic>
          <p:nvPicPr>
            <p:cNvPr id="15" name="object 15"/>
            <p:cNvPicPr/>
            <p:nvPr/>
          </p:nvPicPr>
          <p:blipFill>
            <a:blip r:embed="rId7" cstate="print"/>
            <a:stretch>
              <a:fillRect/>
            </a:stretch>
          </p:blipFill>
          <p:spPr>
            <a:xfrm>
              <a:off x="8633460" y="874775"/>
              <a:ext cx="1563624" cy="1767839"/>
            </a:xfrm>
            <a:prstGeom prst="rect">
              <a:avLst/>
            </a:prstGeom>
          </p:spPr>
        </p:pic>
        <p:pic>
          <p:nvPicPr>
            <p:cNvPr id="16" name="object 16"/>
            <p:cNvPicPr/>
            <p:nvPr/>
          </p:nvPicPr>
          <p:blipFill>
            <a:blip r:embed="rId8" cstate="print"/>
            <a:stretch>
              <a:fillRect/>
            </a:stretch>
          </p:blipFill>
          <p:spPr>
            <a:xfrm>
              <a:off x="8633460" y="435864"/>
              <a:ext cx="1563624" cy="441960"/>
            </a:xfrm>
            <a:prstGeom prst="rect">
              <a:avLst/>
            </a:prstGeom>
          </p:spPr>
        </p:pic>
        <p:pic>
          <p:nvPicPr>
            <p:cNvPr id="17" name="object 17"/>
            <p:cNvPicPr/>
            <p:nvPr/>
          </p:nvPicPr>
          <p:blipFill>
            <a:blip r:embed="rId9" cstate="print"/>
            <a:stretch>
              <a:fillRect/>
            </a:stretch>
          </p:blipFill>
          <p:spPr>
            <a:xfrm>
              <a:off x="8633460" y="4657344"/>
              <a:ext cx="1563624" cy="585216"/>
            </a:xfrm>
            <a:prstGeom prst="rect">
              <a:avLst/>
            </a:prstGeom>
          </p:spPr>
        </p:pic>
        <p:pic>
          <p:nvPicPr>
            <p:cNvPr id="18" name="object 18"/>
            <p:cNvPicPr/>
            <p:nvPr/>
          </p:nvPicPr>
          <p:blipFill>
            <a:blip r:embed="rId10" cstate="print"/>
            <a:stretch>
              <a:fillRect/>
            </a:stretch>
          </p:blipFill>
          <p:spPr>
            <a:xfrm>
              <a:off x="8633460" y="2621280"/>
              <a:ext cx="1563624" cy="147827"/>
            </a:xfrm>
            <a:prstGeom prst="rect">
              <a:avLst/>
            </a:prstGeom>
          </p:spPr>
        </p:pic>
        <p:pic>
          <p:nvPicPr>
            <p:cNvPr id="19" name="object 19"/>
            <p:cNvPicPr/>
            <p:nvPr/>
          </p:nvPicPr>
          <p:blipFill>
            <a:blip r:embed="rId10" cstate="print"/>
            <a:stretch>
              <a:fillRect/>
            </a:stretch>
          </p:blipFill>
          <p:spPr>
            <a:xfrm>
              <a:off x="8633460" y="3200399"/>
              <a:ext cx="1563624" cy="146303"/>
            </a:xfrm>
            <a:prstGeom prst="rect">
              <a:avLst/>
            </a:prstGeom>
          </p:spPr>
        </p:pic>
        <p:pic>
          <p:nvPicPr>
            <p:cNvPr id="20" name="object 20"/>
            <p:cNvPicPr/>
            <p:nvPr/>
          </p:nvPicPr>
          <p:blipFill>
            <a:blip r:embed="rId11" cstate="print"/>
            <a:stretch>
              <a:fillRect/>
            </a:stretch>
          </p:blipFill>
          <p:spPr>
            <a:xfrm>
              <a:off x="8633460" y="2174748"/>
              <a:ext cx="1566672" cy="591312"/>
            </a:xfrm>
            <a:prstGeom prst="rect">
              <a:avLst/>
            </a:prstGeom>
          </p:spPr>
        </p:pic>
        <p:pic>
          <p:nvPicPr>
            <p:cNvPr id="21" name="object 21"/>
            <p:cNvPicPr/>
            <p:nvPr/>
          </p:nvPicPr>
          <p:blipFill>
            <a:blip r:embed="rId12" cstate="print"/>
            <a:stretch>
              <a:fillRect/>
            </a:stretch>
          </p:blipFill>
          <p:spPr>
            <a:xfrm>
              <a:off x="8641080" y="1895855"/>
              <a:ext cx="1548383" cy="291083"/>
            </a:xfrm>
            <a:prstGeom prst="rect">
              <a:avLst/>
            </a:prstGeom>
          </p:spPr>
        </p:pic>
        <p:pic>
          <p:nvPicPr>
            <p:cNvPr id="22" name="object 22"/>
            <p:cNvPicPr/>
            <p:nvPr/>
          </p:nvPicPr>
          <p:blipFill>
            <a:blip r:embed="rId13" cstate="print"/>
            <a:stretch>
              <a:fillRect/>
            </a:stretch>
          </p:blipFill>
          <p:spPr>
            <a:xfrm>
              <a:off x="8648700" y="5102351"/>
              <a:ext cx="1546859" cy="146304"/>
            </a:xfrm>
            <a:prstGeom prst="rect">
              <a:avLst/>
            </a:prstGeom>
          </p:spPr>
        </p:pic>
        <p:sp>
          <p:nvSpPr>
            <p:cNvPr id="23" name="object 23"/>
            <p:cNvSpPr/>
            <p:nvPr/>
          </p:nvSpPr>
          <p:spPr>
            <a:xfrm>
              <a:off x="8625840" y="3200399"/>
              <a:ext cx="1594485" cy="1155700"/>
            </a:xfrm>
            <a:custGeom>
              <a:avLst/>
              <a:gdLst/>
              <a:ahLst/>
              <a:cxnLst/>
              <a:rect l="l" t="t" r="r" b="b"/>
              <a:pathLst>
                <a:path w="1594484" h="1155700">
                  <a:moveTo>
                    <a:pt x="1594104" y="585216"/>
                  </a:moveTo>
                  <a:lnTo>
                    <a:pt x="0" y="585216"/>
                  </a:lnTo>
                  <a:lnTo>
                    <a:pt x="0" y="1155192"/>
                  </a:lnTo>
                  <a:lnTo>
                    <a:pt x="1594104" y="1155192"/>
                  </a:lnTo>
                  <a:lnTo>
                    <a:pt x="1594104" y="585216"/>
                  </a:lnTo>
                  <a:close/>
                </a:path>
                <a:path w="1594484" h="1155700">
                  <a:moveTo>
                    <a:pt x="1594104" y="0"/>
                  </a:moveTo>
                  <a:lnTo>
                    <a:pt x="0" y="0"/>
                  </a:lnTo>
                  <a:lnTo>
                    <a:pt x="0" y="569976"/>
                  </a:lnTo>
                  <a:lnTo>
                    <a:pt x="1594104" y="569976"/>
                  </a:lnTo>
                  <a:lnTo>
                    <a:pt x="1594104" y="0"/>
                  </a:lnTo>
                  <a:close/>
                </a:path>
              </a:pathLst>
            </a:custGeom>
            <a:solidFill>
              <a:srgbClr val="9E948E">
                <a:alpha val="49018"/>
              </a:srgbClr>
            </a:solidFill>
          </p:spPr>
          <p:txBody>
            <a:bodyPr wrap="square" lIns="0" tIns="0" rIns="0" bIns="0" rtlCol="0"/>
            <a:lstStyle/>
            <a:p>
              <a:endParaRPr/>
            </a:p>
          </p:txBody>
        </p:sp>
      </p:grpSp>
      <p:sp>
        <p:nvSpPr>
          <p:cNvPr id="24" name="object 24"/>
          <p:cNvSpPr txBox="1"/>
          <p:nvPr/>
        </p:nvSpPr>
        <p:spPr>
          <a:xfrm>
            <a:off x="7034910" y="4805298"/>
            <a:ext cx="973455" cy="299720"/>
          </a:xfrm>
          <a:prstGeom prst="rect">
            <a:avLst/>
          </a:prstGeom>
        </p:spPr>
        <p:txBody>
          <a:bodyPr vert="horz" wrap="square" lIns="0" tIns="12700" rIns="0" bIns="0" rtlCol="0">
            <a:spAutoFit/>
          </a:bodyPr>
          <a:lstStyle/>
          <a:p>
            <a:pPr marL="12700">
              <a:lnSpc>
                <a:spcPct val="100000"/>
              </a:lnSpc>
              <a:spcBef>
                <a:spcPts val="100"/>
              </a:spcBef>
            </a:pPr>
            <a:r>
              <a:rPr sz="1800" spc="-135" dirty="0">
                <a:solidFill>
                  <a:srgbClr val="302C2A"/>
                </a:solidFill>
                <a:latin typeface="Verdana"/>
                <a:cs typeface="Verdana"/>
              </a:rPr>
              <a:t>C</a:t>
            </a:r>
            <a:r>
              <a:rPr sz="1800" spc="-70" dirty="0">
                <a:solidFill>
                  <a:srgbClr val="302C2A"/>
                </a:solidFill>
                <a:latin typeface="Verdana"/>
                <a:cs typeface="Verdana"/>
              </a:rPr>
              <a:t>o</a:t>
            </a:r>
            <a:r>
              <a:rPr sz="1800" spc="-120" dirty="0">
                <a:solidFill>
                  <a:srgbClr val="302C2A"/>
                </a:solidFill>
                <a:latin typeface="Verdana"/>
                <a:cs typeface="Verdana"/>
              </a:rPr>
              <a:t>m</a:t>
            </a:r>
            <a:r>
              <a:rPr sz="1800" spc="-70" dirty="0">
                <a:solidFill>
                  <a:srgbClr val="302C2A"/>
                </a:solidFill>
                <a:latin typeface="Verdana"/>
                <a:cs typeface="Verdana"/>
              </a:rPr>
              <a:t>p</a:t>
            </a:r>
            <a:r>
              <a:rPr sz="1800" spc="-90" dirty="0">
                <a:solidFill>
                  <a:srgbClr val="302C2A"/>
                </a:solidFill>
                <a:latin typeface="Verdana"/>
                <a:cs typeface="Verdana"/>
              </a:rPr>
              <a:t>u</a:t>
            </a:r>
            <a:r>
              <a:rPr sz="1800" spc="-114" dirty="0">
                <a:solidFill>
                  <a:srgbClr val="302C2A"/>
                </a:solidFill>
                <a:latin typeface="Verdana"/>
                <a:cs typeface="Verdana"/>
              </a:rPr>
              <a:t>te</a:t>
            </a:r>
            <a:endParaRPr sz="1800">
              <a:latin typeface="Verdana"/>
              <a:cs typeface="Verdana"/>
            </a:endParaRPr>
          </a:p>
        </p:txBody>
      </p:sp>
      <p:sp>
        <p:nvSpPr>
          <p:cNvPr id="27" name="object 27"/>
          <p:cNvSpPr txBox="1"/>
          <p:nvPr/>
        </p:nvSpPr>
        <p:spPr>
          <a:xfrm>
            <a:off x="723900" y="6509664"/>
            <a:ext cx="165100" cy="190500"/>
          </a:xfrm>
          <a:prstGeom prst="rect">
            <a:avLst/>
          </a:prstGeom>
        </p:spPr>
        <p:txBody>
          <a:bodyPr vert="horz" wrap="square" lIns="0" tIns="18415" rIns="0" bIns="0" rtlCol="0">
            <a:spAutoFit/>
          </a:bodyPr>
          <a:lstStyle/>
          <a:p>
            <a:pPr marL="38100">
              <a:lnSpc>
                <a:spcPct val="100000"/>
              </a:lnSpc>
              <a:spcBef>
                <a:spcPts val="145"/>
              </a:spcBef>
            </a:pPr>
            <a:fld id="{81D60167-4931-47E6-BA6A-407CBD079E47}" type="slidenum">
              <a:rPr sz="1000" spc="-40" dirty="0">
                <a:solidFill>
                  <a:srgbClr val="8A8580"/>
                </a:solidFill>
                <a:latin typeface="Verdana"/>
                <a:cs typeface="Verdana"/>
              </a:rPr>
              <a:t>9</a:t>
            </a:fld>
            <a:endParaRPr sz="1000">
              <a:latin typeface="Verdana"/>
              <a:cs typeface="Verdana"/>
            </a:endParaRPr>
          </a:p>
        </p:txBody>
      </p:sp>
      <p:sp>
        <p:nvSpPr>
          <p:cNvPr id="28" name="object 28"/>
          <p:cNvSpPr txBox="1"/>
          <p:nvPr/>
        </p:nvSpPr>
        <p:spPr>
          <a:xfrm>
            <a:off x="1115364" y="6509664"/>
            <a:ext cx="4134485" cy="172483"/>
          </a:xfrm>
          <a:prstGeom prst="rect">
            <a:avLst/>
          </a:prstGeom>
        </p:spPr>
        <p:txBody>
          <a:bodyPr vert="horz" wrap="square" lIns="0" tIns="18415" rIns="0" bIns="0" rtlCol="0">
            <a:spAutoFit/>
          </a:bodyPr>
          <a:lstStyle/>
          <a:p>
            <a:pPr marL="12700">
              <a:lnSpc>
                <a:spcPct val="100000"/>
              </a:lnSpc>
              <a:spcBef>
                <a:spcPts val="145"/>
              </a:spcBef>
            </a:pPr>
            <a:r>
              <a:rPr lang="pt-BR" sz="1000" spc="-80" dirty="0" smtClean="0">
                <a:solidFill>
                  <a:srgbClr val="8A8580"/>
                </a:solidFill>
                <a:latin typeface="Verdana"/>
                <a:cs typeface="Verdana"/>
              </a:rPr>
              <a:t>Copyright © 2023, </a:t>
            </a:r>
            <a:r>
              <a:rPr sz="1000" spc="-55" dirty="0" smtClean="0">
                <a:solidFill>
                  <a:srgbClr val="8A8580"/>
                </a:solidFill>
                <a:latin typeface="Verdana"/>
                <a:cs typeface="Verdana"/>
              </a:rPr>
              <a:t>Oracle</a:t>
            </a:r>
            <a:r>
              <a:rPr sz="1000" spc="-80" dirty="0" smtClean="0">
                <a:solidFill>
                  <a:srgbClr val="8A8580"/>
                </a:solidFill>
                <a:latin typeface="Verdana"/>
                <a:cs typeface="Verdana"/>
              </a:rPr>
              <a:t> </a:t>
            </a:r>
            <a:r>
              <a:rPr sz="1000" spc="-55" dirty="0">
                <a:solidFill>
                  <a:srgbClr val="8A8580"/>
                </a:solidFill>
                <a:latin typeface="Verdana"/>
                <a:cs typeface="Verdana"/>
              </a:rPr>
              <a:t>an</a:t>
            </a:r>
            <a:r>
              <a:rPr sz="1000" spc="15" dirty="0">
                <a:solidFill>
                  <a:srgbClr val="8A8580"/>
                </a:solidFill>
                <a:latin typeface="Verdana"/>
                <a:cs typeface="Verdana"/>
              </a:rPr>
              <a:t>d</a:t>
            </a:r>
            <a:r>
              <a:rPr sz="1000" spc="5" dirty="0">
                <a:solidFill>
                  <a:srgbClr val="8A8580"/>
                </a:solidFill>
                <a:latin typeface="Verdana"/>
                <a:cs typeface="Verdana"/>
              </a:rPr>
              <a:t>/</a:t>
            </a:r>
            <a:r>
              <a:rPr sz="1000" spc="-45" dirty="0">
                <a:solidFill>
                  <a:srgbClr val="8A8580"/>
                </a:solidFill>
                <a:latin typeface="Verdana"/>
                <a:cs typeface="Verdana"/>
              </a:rPr>
              <a:t>or</a:t>
            </a:r>
            <a:r>
              <a:rPr sz="1000" spc="-90" dirty="0">
                <a:solidFill>
                  <a:srgbClr val="8A8580"/>
                </a:solidFill>
                <a:latin typeface="Verdana"/>
                <a:cs typeface="Verdana"/>
              </a:rPr>
              <a:t> </a:t>
            </a:r>
            <a:r>
              <a:rPr sz="1000" spc="-30" dirty="0">
                <a:solidFill>
                  <a:srgbClr val="8A8580"/>
                </a:solidFill>
                <a:latin typeface="Verdana"/>
                <a:cs typeface="Verdana"/>
              </a:rPr>
              <a:t>i</a:t>
            </a:r>
            <a:r>
              <a:rPr sz="1000" spc="-60" dirty="0">
                <a:solidFill>
                  <a:srgbClr val="8A8580"/>
                </a:solidFill>
                <a:latin typeface="Verdana"/>
                <a:cs typeface="Verdana"/>
              </a:rPr>
              <a:t>ts</a:t>
            </a:r>
            <a:r>
              <a:rPr sz="1000" spc="-100" dirty="0">
                <a:solidFill>
                  <a:srgbClr val="8A8580"/>
                </a:solidFill>
                <a:latin typeface="Verdana"/>
                <a:cs typeface="Verdana"/>
              </a:rPr>
              <a:t> </a:t>
            </a:r>
            <a:r>
              <a:rPr sz="1000" spc="-30" dirty="0">
                <a:solidFill>
                  <a:srgbClr val="8A8580"/>
                </a:solidFill>
                <a:latin typeface="Verdana"/>
                <a:cs typeface="Verdana"/>
              </a:rPr>
              <a:t>affi</a:t>
            </a:r>
            <a:r>
              <a:rPr sz="1000" spc="-35" dirty="0">
                <a:solidFill>
                  <a:srgbClr val="8A8580"/>
                </a:solidFill>
                <a:latin typeface="Verdana"/>
                <a:cs typeface="Verdana"/>
              </a:rPr>
              <a:t>l</a:t>
            </a:r>
            <a:r>
              <a:rPr sz="1000" spc="-30" dirty="0">
                <a:solidFill>
                  <a:srgbClr val="8A8580"/>
                </a:solidFill>
                <a:latin typeface="Verdana"/>
                <a:cs typeface="Verdana"/>
              </a:rPr>
              <a:t>i</a:t>
            </a:r>
            <a:r>
              <a:rPr sz="1000" spc="-65" dirty="0">
                <a:solidFill>
                  <a:srgbClr val="8A8580"/>
                </a:solidFill>
                <a:latin typeface="Verdana"/>
                <a:cs typeface="Verdana"/>
              </a:rPr>
              <a:t>at</a:t>
            </a:r>
            <a:r>
              <a:rPr sz="1000" spc="-80" dirty="0">
                <a:solidFill>
                  <a:srgbClr val="8A8580"/>
                </a:solidFill>
                <a:latin typeface="Verdana"/>
                <a:cs typeface="Verdana"/>
              </a:rPr>
              <a:t>e</a:t>
            </a:r>
            <a:r>
              <a:rPr sz="1000" spc="-60" dirty="0">
                <a:solidFill>
                  <a:srgbClr val="8A8580"/>
                </a:solidFill>
                <a:latin typeface="Verdana"/>
                <a:cs typeface="Verdana"/>
              </a:rPr>
              <a:t>s</a:t>
            </a:r>
            <a:r>
              <a:rPr sz="1000" spc="165" dirty="0">
                <a:solidFill>
                  <a:srgbClr val="8A8580"/>
                </a:solidFill>
                <a:latin typeface="Verdana"/>
                <a:cs typeface="Verdana"/>
              </a:rPr>
              <a:t> </a:t>
            </a:r>
            <a:r>
              <a:rPr sz="1000" spc="-95" dirty="0">
                <a:solidFill>
                  <a:srgbClr val="8A8580"/>
                </a:solidFill>
                <a:latin typeface="Verdana"/>
                <a:cs typeface="Verdana"/>
              </a:rPr>
              <a:t>|</a:t>
            </a:r>
            <a:r>
              <a:rPr sz="1000" spc="145" dirty="0">
                <a:solidFill>
                  <a:srgbClr val="8A8580"/>
                </a:solidFill>
                <a:latin typeface="Verdana"/>
                <a:cs typeface="Verdana"/>
              </a:rPr>
              <a:t> </a:t>
            </a:r>
            <a:r>
              <a:rPr sz="1000" spc="-80" dirty="0">
                <a:solidFill>
                  <a:srgbClr val="8A8580"/>
                </a:solidFill>
                <a:latin typeface="Verdana"/>
                <a:cs typeface="Verdana"/>
              </a:rPr>
              <a:t>C</a:t>
            </a:r>
            <a:r>
              <a:rPr sz="1000" spc="-25" dirty="0">
                <a:solidFill>
                  <a:srgbClr val="8A8580"/>
                </a:solidFill>
                <a:latin typeface="Verdana"/>
                <a:cs typeface="Verdana"/>
              </a:rPr>
              <a:t>onf</a:t>
            </a:r>
            <a:r>
              <a:rPr sz="1000" spc="-30" dirty="0">
                <a:solidFill>
                  <a:srgbClr val="8A8580"/>
                </a:solidFill>
                <a:latin typeface="Verdana"/>
                <a:cs typeface="Verdana"/>
              </a:rPr>
              <a:t>i</a:t>
            </a:r>
            <a:r>
              <a:rPr sz="1000" spc="-50" dirty="0">
                <a:solidFill>
                  <a:srgbClr val="8A8580"/>
                </a:solidFill>
                <a:latin typeface="Verdana"/>
                <a:cs typeface="Verdana"/>
              </a:rPr>
              <a:t>dent</a:t>
            </a:r>
            <a:r>
              <a:rPr sz="1000" spc="-20" dirty="0">
                <a:solidFill>
                  <a:srgbClr val="8A8580"/>
                </a:solidFill>
                <a:latin typeface="Verdana"/>
                <a:cs typeface="Verdana"/>
              </a:rPr>
              <a:t>i</a:t>
            </a:r>
            <a:r>
              <a:rPr sz="1000" spc="-110" dirty="0">
                <a:solidFill>
                  <a:srgbClr val="8A8580"/>
                </a:solidFill>
                <a:latin typeface="Verdana"/>
                <a:cs typeface="Verdana"/>
              </a:rPr>
              <a:t>al:</a:t>
            </a:r>
            <a:r>
              <a:rPr sz="1000" spc="-85" dirty="0">
                <a:solidFill>
                  <a:srgbClr val="8A8580"/>
                </a:solidFill>
                <a:latin typeface="Verdana"/>
                <a:cs typeface="Verdana"/>
              </a:rPr>
              <a:t> </a:t>
            </a:r>
            <a:r>
              <a:rPr sz="1000" spc="-75" dirty="0">
                <a:solidFill>
                  <a:srgbClr val="8A8580"/>
                </a:solidFill>
                <a:latin typeface="Verdana"/>
                <a:cs typeface="Verdana"/>
              </a:rPr>
              <a:t>R</a:t>
            </a:r>
            <a:r>
              <a:rPr sz="1000" spc="-70" dirty="0">
                <a:solidFill>
                  <a:srgbClr val="8A8580"/>
                </a:solidFill>
                <a:latin typeface="Verdana"/>
                <a:cs typeface="Verdana"/>
              </a:rPr>
              <a:t>e</a:t>
            </a:r>
            <a:r>
              <a:rPr sz="1000" spc="-60" dirty="0">
                <a:solidFill>
                  <a:srgbClr val="8A8580"/>
                </a:solidFill>
                <a:latin typeface="Verdana"/>
                <a:cs typeface="Verdana"/>
              </a:rPr>
              <a:t>s</a:t>
            </a:r>
            <a:r>
              <a:rPr sz="1000" spc="-55" dirty="0">
                <a:solidFill>
                  <a:srgbClr val="8A8580"/>
                </a:solidFill>
                <a:latin typeface="Verdana"/>
                <a:cs typeface="Verdana"/>
              </a:rPr>
              <a:t>tr</a:t>
            </a:r>
            <a:r>
              <a:rPr sz="1000" spc="-35" dirty="0">
                <a:solidFill>
                  <a:srgbClr val="8A8580"/>
                </a:solidFill>
                <a:latin typeface="Verdana"/>
                <a:cs typeface="Verdana"/>
              </a:rPr>
              <a:t>i</a:t>
            </a:r>
            <a:r>
              <a:rPr sz="1000" spc="-45" dirty="0">
                <a:solidFill>
                  <a:srgbClr val="8A8580"/>
                </a:solidFill>
                <a:latin typeface="Verdana"/>
                <a:cs typeface="Verdana"/>
              </a:rPr>
              <a:t>c</a:t>
            </a:r>
            <a:r>
              <a:rPr sz="1000" spc="-50" dirty="0">
                <a:solidFill>
                  <a:srgbClr val="8A8580"/>
                </a:solidFill>
                <a:latin typeface="Verdana"/>
                <a:cs typeface="Verdana"/>
              </a:rPr>
              <a:t>t</a:t>
            </a:r>
            <a:r>
              <a:rPr sz="1000" spc="-80" dirty="0">
                <a:solidFill>
                  <a:srgbClr val="8A8580"/>
                </a:solidFill>
                <a:latin typeface="Verdana"/>
                <a:cs typeface="Verdana"/>
              </a:rPr>
              <a:t>e</a:t>
            </a:r>
            <a:r>
              <a:rPr sz="1000" spc="-40" dirty="0">
                <a:solidFill>
                  <a:srgbClr val="8A8580"/>
                </a:solidFill>
                <a:latin typeface="Verdana"/>
                <a:cs typeface="Verdana"/>
              </a:rPr>
              <a:t>d</a:t>
            </a:r>
            <a:endParaRPr sz="1000" dirty="0">
              <a:latin typeface="Verdana"/>
              <a:cs typeface="Verdana"/>
            </a:endParaRPr>
          </a:p>
        </p:txBody>
      </p:sp>
      <p:sp>
        <p:nvSpPr>
          <p:cNvPr id="25" name="object 25"/>
          <p:cNvSpPr txBox="1"/>
          <p:nvPr/>
        </p:nvSpPr>
        <p:spPr>
          <a:xfrm>
            <a:off x="8625840" y="3200400"/>
            <a:ext cx="1594485" cy="1155700"/>
          </a:xfrm>
          <a:prstGeom prst="rect">
            <a:avLst/>
          </a:prstGeom>
        </p:spPr>
        <p:txBody>
          <a:bodyPr vert="horz" wrap="square" lIns="0" tIns="142875" rIns="0" bIns="0" rtlCol="0">
            <a:spAutoFit/>
          </a:bodyPr>
          <a:lstStyle/>
          <a:p>
            <a:pPr marL="2540" algn="ctr">
              <a:lnSpc>
                <a:spcPct val="100000"/>
              </a:lnSpc>
              <a:spcBef>
                <a:spcPts val="1125"/>
              </a:spcBef>
            </a:pPr>
            <a:r>
              <a:rPr sz="1800" spc="-90" dirty="0">
                <a:solidFill>
                  <a:srgbClr val="FBFAF9"/>
                </a:solidFill>
                <a:latin typeface="Verdana"/>
                <a:cs typeface="Verdana"/>
              </a:rPr>
              <a:t>Flex</a:t>
            </a:r>
            <a:endParaRPr sz="1800">
              <a:latin typeface="Verdana"/>
              <a:cs typeface="Verdana"/>
            </a:endParaRPr>
          </a:p>
          <a:p>
            <a:pPr>
              <a:lnSpc>
                <a:spcPct val="100000"/>
              </a:lnSpc>
              <a:spcBef>
                <a:spcPts val="15"/>
              </a:spcBef>
            </a:pPr>
            <a:endParaRPr sz="2000">
              <a:latin typeface="Verdana"/>
              <a:cs typeface="Verdana"/>
            </a:endParaRPr>
          </a:p>
          <a:p>
            <a:pPr marL="2540" algn="ctr">
              <a:lnSpc>
                <a:spcPct val="100000"/>
              </a:lnSpc>
            </a:pPr>
            <a:r>
              <a:rPr sz="1800" spc="-90" dirty="0">
                <a:solidFill>
                  <a:srgbClr val="FBFAF9"/>
                </a:solidFill>
                <a:latin typeface="Verdana"/>
                <a:cs typeface="Verdana"/>
              </a:rPr>
              <a:t>Flex</a:t>
            </a:r>
            <a:endParaRPr sz="1800">
              <a:latin typeface="Verdana"/>
              <a:cs typeface="Verdana"/>
            </a:endParaRPr>
          </a:p>
        </p:txBody>
      </p:sp>
      <p:sp>
        <p:nvSpPr>
          <p:cNvPr id="26" name="object 26"/>
          <p:cNvSpPr txBox="1"/>
          <p:nvPr/>
        </p:nvSpPr>
        <p:spPr>
          <a:xfrm>
            <a:off x="8625840" y="600455"/>
            <a:ext cx="1594485" cy="1163320"/>
          </a:xfrm>
          <a:prstGeom prst="rect">
            <a:avLst/>
          </a:prstGeom>
          <a:solidFill>
            <a:srgbClr val="9E948E">
              <a:alpha val="49018"/>
            </a:srgbClr>
          </a:solidFill>
        </p:spPr>
        <p:txBody>
          <a:bodyPr vert="horz" wrap="square" lIns="0" tIns="141605" rIns="0" bIns="0" rtlCol="0">
            <a:spAutoFit/>
          </a:bodyPr>
          <a:lstStyle/>
          <a:p>
            <a:pPr marL="2540" algn="ctr">
              <a:lnSpc>
                <a:spcPct val="100000"/>
              </a:lnSpc>
              <a:spcBef>
                <a:spcPts val="1115"/>
              </a:spcBef>
            </a:pPr>
            <a:r>
              <a:rPr sz="1800" spc="-90" dirty="0">
                <a:solidFill>
                  <a:srgbClr val="FBFAF9"/>
                </a:solidFill>
                <a:latin typeface="Verdana"/>
                <a:cs typeface="Verdana"/>
              </a:rPr>
              <a:t>Flex</a:t>
            </a:r>
            <a:endParaRPr sz="1800">
              <a:latin typeface="Verdana"/>
              <a:cs typeface="Verdana"/>
            </a:endParaRPr>
          </a:p>
          <a:p>
            <a:pPr>
              <a:lnSpc>
                <a:spcPct val="100000"/>
              </a:lnSpc>
              <a:spcBef>
                <a:spcPts val="50"/>
              </a:spcBef>
            </a:pPr>
            <a:endParaRPr sz="1950">
              <a:latin typeface="Verdana"/>
              <a:cs typeface="Verdana"/>
            </a:endParaRPr>
          </a:p>
          <a:p>
            <a:pPr marL="2540" algn="ctr">
              <a:lnSpc>
                <a:spcPct val="100000"/>
              </a:lnSpc>
            </a:pPr>
            <a:r>
              <a:rPr sz="1800" spc="-90" dirty="0">
                <a:solidFill>
                  <a:srgbClr val="FBFAF9"/>
                </a:solidFill>
                <a:latin typeface="Verdana"/>
                <a:cs typeface="Verdana"/>
              </a:rPr>
              <a:t>Flex</a:t>
            </a:r>
            <a:endParaRPr sz="1800">
              <a:latin typeface="Verdana"/>
              <a:cs typeface="Verdana"/>
            </a:endParaRPr>
          </a:p>
        </p:txBody>
      </p:sp>
    </p:spTree>
    <p:extLst>
      <p:ext uri="{BB962C8B-B14F-4D97-AF65-F5344CB8AC3E}">
        <p14:creationId xmlns:p14="http://schemas.microsoft.com/office/powerpoint/2010/main" val="18419238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130"/>
</p:tagLst>
</file>

<file path=ppt/tags/tag10.xml><?xml version="1.0" encoding="utf-8"?>
<p:tagLst xmlns:a="http://schemas.openxmlformats.org/drawingml/2006/main" xmlns:r="http://schemas.openxmlformats.org/officeDocument/2006/relationships" xmlns:p="http://schemas.openxmlformats.org/presentationml/2006/main">
  <p:tag name="AS_UNIQUEID" val="13261"/>
</p:tagLst>
</file>

<file path=ppt/tags/tag11.xml><?xml version="1.0" encoding="utf-8"?>
<p:tagLst xmlns:a="http://schemas.openxmlformats.org/drawingml/2006/main" xmlns:r="http://schemas.openxmlformats.org/officeDocument/2006/relationships" xmlns:p="http://schemas.openxmlformats.org/presentationml/2006/main">
  <p:tag name="AS_UNIQUEID" val="13262"/>
</p:tagLst>
</file>

<file path=ppt/tags/tag12.xml><?xml version="1.0" encoding="utf-8"?>
<p:tagLst xmlns:a="http://schemas.openxmlformats.org/drawingml/2006/main" xmlns:r="http://schemas.openxmlformats.org/officeDocument/2006/relationships" xmlns:p="http://schemas.openxmlformats.org/presentationml/2006/main">
  <p:tag name="AS_UNIQUEID" val="3746"/>
</p:tagLst>
</file>

<file path=ppt/tags/tag13.xml><?xml version="1.0" encoding="utf-8"?>
<p:tagLst xmlns:a="http://schemas.openxmlformats.org/drawingml/2006/main" xmlns:r="http://schemas.openxmlformats.org/officeDocument/2006/relationships" xmlns:p="http://schemas.openxmlformats.org/presentationml/2006/main">
  <p:tag name="AS_UNIQUEID" val="14671"/>
</p:tagLst>
</file>

<file path=ppt/tags/tag14.xml><?xml version="1.0" encoding="utf-8"?>
<p:tagLst xmlns:a="http://schemas.openxmlformats.org/drawingml/2006/main" xmlns:r="http://schemas.openxmlformats.org/officeDocument/2006/relationships" xmlns:p="http://schemas.openxmlformats.org/presentationml/2006/main">
  <p:tag name="AS_UNIQUEID" val="14672"/>
</p:tagLst>
</file>

<file path=ppt/tags/tag15.xml><?xml version="1.0" encoding="utf-8"?>
<p:tagLst xmlns:a="http://schemas.openxmlformats.org/drawingml/2006/main" xmlns:r="http://schemas.openxmlformats.org/officeDocument/2006/relationships" xmlns:p="http://schemas.openxmlformats.org/presentationml/2006/main">
  <p:tag name="AS_UNIQUEID" val="14673"/>
</p:tagLst>
</file>

<file path=ppt/tags/tag16.xml><?xml version="1.0" encoding="utf-8"?>
<p:tagLst xmlns:a="http://schemas.openxmlformats.org/drawingml/2006/main" xmlns:r="http://schemas.openxmlformats.org/officeDocument/2006/relationships" xmlns:p="http://schemas.openxmlformats.org/presentationml/2006/main">
  <p:tag name="AS_UNIQUEID" val="14674"/>
</p:tagLst>
</file>

<file path=ppt/tags/tag17.xml><?xml version="1.0" encoding="utf-8"?>
<p:tagLst xmlns:a="http://schemas.openxmlformats.org/drawingml/2006/main" xmlns:r="http://schemas.openxmlformats.org/officeDocument/2006/relationships" xmlns:p="http://schemas.openxmlformats.org/presentationml/2006/main">
  <p:tag name="AS_UNIQUEID" val="14675"/>
</p:tagLst>
</file>

<file path=ppt/tags/tag18.xml><?xml version="1.0" encoding="utf-8"?>
<p:tagLst xmlns:a="http://schemas.openxmlformats.org/drawingml/2006/main" xmlns:r="http://schemas.openxmlformats.org/officeDocument/2006/relationships" xmlns:p="http://schemas.openxmlformats.org/presentationml/2006/main">
  <p:tag name="AS_UNIQUEID" val="14676"/>
</p:tagLst>
</file>

<file path=ppt/tags/tag19.xml><?xml version="1.0" encoding="utf-8"?>
<p:tagLst xmlns:a="http://schemas.openxmlformats.org/drawingml/2006/main" xmlns:r="http://schemas.openxmlformats.org/officeDocument/2006/relationships" xmlns:p="http://schemas.openxmlformats.org/presentationml/2006/main">
  <p:tag name="AS_UNIQUEID" val="14677"/>
</p:tagLst>
</file>

<file path=ppt/tags/tag2.xml><?xml version="1.0" encoding="utf-8"?>
<p:tagLst xmlns:a="http://schemas.openxmlformats.org/drawingml/2006/main" xmlns:r="http://schemas.openxmlformats.org/officeDocument/2006/relationships" xmlns:p="http://schemas.openxmlformats.org/presentationml/2006/main">
  <p:tag name="AS_UNIQUEID" val="131"/>
</p:tagLst>
</file>

<file path=ppt/tags/tag20.xml><?xml version="1.0" encoding="utf-8"?>
<p:tagLst xmlns:a="http://schemas.openxmlformats.org/drawingml/2006/main" xmlns:r="http://schemas.openxmlformats.org/officeDocument/2006/relationships" xmlns:p="http://schemas.openxmlformats.org/presentationml/2006/main">
  <p:tag name="AS_UNIQUEID" val="14678"/>
</p:tagLst>
</file>

<file path=ppt/tags/tag21.xml><?xml version="1.0" encoding="utf-8"?>
<p:tagLst xmlns:a="http://schemas.openxmlformats.org/drawingml/2006/main" xmlns:r="http://schemas.openxmlformats.org/officeDocument/2006/relationships" xmlns:p="http://schemas.openxmlformats.org/presentationml/2006/main">
  <p:tag name="AS_UNIQUEID" val="14667"/>
</p:tagLst>
</file>

<file path=ppt/tags/tag22.xml><?xml version="1.0" encoding="utf-8"?>
<p:tagLst xmlns:a="http://schemas.openxmlformats.org/drawingml/2006/main" xmlns:r="http://schemas.openxmlformats.org/officeDocument/2006/relationships" xmlns:p="http://schemas.openxmlformats.org/presentationml/2006/main">
  <p:tag name="AS_UNIQUEID" val="14668"/>
</p:tagLst>
</file>

<file path=ppt/tags/tag23.xml><?xml version="1.0" encoding="utf-8"?>
<p:tagLst xmlns:a="http://schemas.openxmlformats.org/drawingml/2006/main" xmlns:r="http://schemas.openxmlformats.org/officeDocument/2006/relationships" xmlns:p="http://schemas.openxmlformats.org/presentationml/2006/main">
  <p:tag name="AS_UNIQUEID" val="14669"/>
</p:tagLst>
</file>

<file path=ppt/tags/tag3.xml><?xml version="1.0" encoding="utf-8"?>
<p:tagLst xmlns:a="http://schemas.openxmlformats.org/drawingml/2006/main" xmlns:r="http://schemas.openxmlformats.org/officeDocument/2006/relationships" xmlns:p="http://schemas.openxmlformats.org/presentationml/2006/main">
  <p:tag name="AS_UNIQUEID" val="13254"/>
</p:tagLst>
</file>

<file path=ppt/tags/tag4.xml><?xml version="1.0" encoding="utf-8"?>
<p:tagLst xmlns:a="http://schemas.openxmlformats.org/drawingml/2006/main" xmlns:r="http://schemas.openxmlformats.org/officeDocument/2006/relationships" xmlns:p="http://schemas.openxmlformats.org/presentationml/2006/main">
  <p:tag name="AS_UNIQUEID" val="13255"/>
</p:tagLst>
</file>

<file path=ppt/tags/tag5.xml><?xml version="1.0" encoding="utf-8"?>
<p:tagLst xmlns:a="http://schemas.openxmlformats.org/drawingml/2006/main" xmlns:r="http://schemas.openxmlformats.org/officeDocument/2006/relationships" xmlns:p="http://schemas.openxmlformats.org/presentationml/2006/main">
  <p:tag name="AS_UNIQUEID" val="13256"/>
</p:tagLst>
</file>

<file path=ppt/tags/tag6.xml><?xml version="1.0" encoding="utf-8"?>
<p:tagLst xmlns:a="http://schemas.openxmlformats.org/drawingml/2006/main" xmlns:r="http://schemas.openxmlformats.org/officeDocument/2006/relationships" xmlns:p="http://schemas.openxmlformats.org/presentationml/2006/main">
  <p:tag name="AS_UNIQUEID" val="13257"/>
</p:tagLst>
</file>

<file path=ppt/tags/tag7.xml><?xml version="1.0" encoding="utf-8"?>
<p:tagLst xmlns:a="http://schemas.openxmlformats.org/drawingml/2006/main" xmlns:r="http://schemas.openxmlformats.org/officeDocument/2006/relationships" xmlns:p="http://schemas.openxmlformats.org/presentationml/2006/main">
  <p:tag name="AS_UNIQUEID" val="13258"/>
</p:tagLst>
</file>

<file path=ppt/tags/tag8.xml><?xml version="1.0" encoding="utf-8"?>
<p:tagLst xmlns:a="http://schemas.openxmlformats.org/drawingml/2006/main" xmlns:r="http://schemas.openxmlformats.org/officeDocument/2006/relationships" xmlns:p="http://schemas.openxmlformats.org/presentationml/2006/main">
  <p:tag name="AS_UNIQUEID" val="13259"/>
</p:tagLst>
</file>

<file path=ppt/tags/tag9.xml><?xml version="1.0" encoding="utf-8"?>
<p:tagLst xmlns:a="http://schemas.openxmlformats.org/drawingml/2006/main" xmlns:r="http://schemas.openxmlformats.org/officeDocument/2006/relationships" xmlns:p="http://schemas.openxmlformats.org/presentationml/2006/main">
  <p:tag name="AS_UNIQUEID" val="13260"/>
</p:tagLst>
</file>

<file path=ppt/theme/theme1.xml><?xml version="1.0" encoding="utf-8"?>
<a:theme xmlns:a="http://schemas.openxmlformats.org/drawingml/2006/main" name="Theme Office">
  <a:themeElements>
    <a:clrScheme name="Standard">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ndard">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tand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TotalTime>
  <Words>3712</Words>
  <Application>Microsoft Office PowerPoint</Application>
  <PresentationFormat>Widescreen</PresentationFormat>
  <Paragraphs>961</Paragraphs>
  <Slides>60</Slides>
  <Notes>5</Notes>
  <HiddenSlides>0</HiddenSlides>
  <MMClips>0</MMClips>
  <ScaleCrop>false</ScaleCrop>
  <HeadingPairs>
    <vt:vector size="6" baseType="variant">
      <vt:variant>
        <vt:lpstr>Fonts Used</vt:lpstr>
      </vt:variant>
      <vt:variant>
        <vt:i4>32</vt:i4>
      </vt:variant>
      <vt:variant>
        <vt:lpstr>Theme</vt:lpstr>
      </vt:variant>
      <vt:variant>
        <vt:i4>1</vt:i4>
      </vt:variant>
      <vt:variant>
        <vt:lpstr>Slide Titles</vt:lpstr>
      </vt:variant>
      <vt:variant>
        <vt:i4>60</vt:i4>
      </vt:variant>
    </vt:vector>
  </HeadingPairs>
  <TitlesOfParts>
    <vt:vector size="93" baseType="lpstr">
      <vt:lpstr>Oracle Sans</vt:lpstr>
      <vt:lpstr>MEIDAA+Oracle Sans Light</vt:lpstr>
      <vt:lpstr>FBQLWK+Oracle Sans Tab Bold</vt:lpstr>
      <vt:lpstr>Oracle Sans Tab</vt:lpstr>
      <vt:lpstr>WOJVHL+DejaVu Serif</vt:lpstr>
      <vt:lpstr>SBAHGC+Calibri Bold</vt:lpstr>
      <vt:lpstr>TEFVJT+DejaVu Serif</vt:lpstr>
      <vt:lpstr>GNDUDM+Oracle Sans Tab Light</vt:lpstr>
      <vt:lpstr>Times New Roman</vt:lpstr>
      <vt:lpstr>SFUTNH+Oracle Sans Regular</vt:lpstr>
      <vt:lpstr>FUUDON+Segoe UI Symbol</vt:lpstr>
      <vt:lpstr>Gill Sans Ultra Bold</vt:lpstr>
      <vt:lpstr>VNHAFP+Calibri</vt:lpstr>
      <vt:lpstr>LUSSWS+Oracle Sans Tab Bold</vt:lpstr>
      <vt:lpstr>Arial</vt:lpstr>
      <vt:lpstr>NGHABT+Oracle Sans Tab It</vt:lpstr>
      <vt:lpstr>RSHRHP+Oracle Sans Bold</vt:lpstr>
      <vt:lpstr>VRRWNG+Oracle Sans Tab Regular</vt:lpstr>
      <vt:lpstr>DejaVu Sans</vt:lpstr>
      <vt:lpstr>SCDQRW+Open Sans Regular</vt:lpstr>
      <vt:lpstr>SGBVHM+Oracle Sans Tab Light</vt:lpstr>
      <vt:lpstr>ERTLPM+Arial</vt:lpstr>
      <vt:lpstr>Wingdings</vt:lpstr>
      <vt:lpstr>JGBSHT+Oracle Sans Tab Regular</vt:lpstr>
      <vt:lpstr>NTWAGT+Oracle Sans Light</vt:lpstr>
      <vt:lpstr>Century Gothic</vt:lpstr>
      <vt:lpstr>WOFOHS+Georgia</vt:lpstr>
      <vt:lpstr>Verdana</vt:lpstr>
      <vt:lpstr>Calibri</vt:lpstr>
      <vt:lpstr>Broadway</vt:lpstr>
      <vt:lpstr>Lucida Sans</vt:lpstr>
      <vt:lpstr>QGOLLL+Calibri</vt:lpstr>
      <vt:lpstr>Theme Office</vt:lpstr>
      <vt:lpstr>PowerPoint Presentation</vt:lpstr>
      <vt:lpstr>                     SQL&gt; select * from person where name = ‘Marcel Lamarca’</vt:lpstr>
      <vt:lpstr>                     SQL&gt; select * from person where name = ‘Alexandre Fagundes’</vt:lpstr>
      <vt:lpstr>                     SQL&gt; select * from person where name = ‘Andre Sousa’</vt:lpstr>
      <vt:lpstr>PowerPoint Presentation</vt:lpstr>
      <vt:lpstr>Oracle Cloud Compatible Infrastructure on Premises</vt:lpstr>
      <vt:lpstr>PCA Base Rack</vt:lpstr>
      <vt:lpstr>PCA Base Rack – Flex Bays</vt:lpstr>
      <vt:lpstr>PCA Base Rack – Flex Bays</vt:lpstr>
      <vt:lpstr>PCA X9 Management Node Configuration</vt:lpstr>
      <vt:lpstr>System Network Interfaces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worker</dc:creator>
  <cp:lastModifiedBy>Alexandre Fagundes</cp:lastModifiedBy>
  <cp:revision>24</cp:revision>
  <dcterms:modified xsi:type="dcterms:W3CDTF">2023-02-16T18:42:30Z</dcterms:modified>
</cp:coreProperties>
</file>